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81" r:id="rId2"/>
    <p:sldMasterId id="2147483793" r:id="rId3"/>
  </p:sldMasterIdLst>
  <p:sldIdLst>
    <p:sldId id="309" r:id="rId4"/>
    <p:sldId id="291" r:id="rId5"/>
    <p:sldId id="292" r:id="rId6"/>
    <p:sldId id="290" r:id="rId7"/>
    <p:sldId id="293" r:id="rId8"/>
    <p:sldId id="321" r:id="rId9"/>
    <p:sldId id="333" r:id="rId10"/>
    <p:sldId id="332" r:id="rId11"/>
    <p:sldId id="344" r:id="rId12"/>
    <p:sldId id="337" r:id="rId13"/>
    <p:sldId id="335" r:id="rId14"/>
    <p:sldId id="336" r:id="rId15"/>
    <p:sldId id="340" r:id="rId16"/>
    <p:sldId id="342" r:id="rId17"/>
    <p:sldId id="339" r:id="rId18"/>
    <p:sldId id="345" r:id="rId19"/>
    <p:sldId id="338" r:id="rId20"/>
    <p:sldId id="341" r:id="rId21"/>
    <p:sldId id="346" r:id="rId22"/>
    <p:sldId id="347" r:id="rId23"/>
    <p:sldId id="314" r:id="rId24"/>
    <p:sldId id="286" r:id="rId25"/>
    <p:sldId id="348" r:id="rId26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-120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19" indent="0" algn="r">
              <a:buNone/>
              <a:defRPr>
                <a:solidFill>
                  <a:schemeClr val="tx1"/>
                </a:solidFill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CE3F5C-7113-846A-A76C-EAA7D587EE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63974EF-2038-7CED-F781-178CF7A2F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C67EBCF-125D-D55E-D746-2BF546C0C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0572FF5-713C-8770-6141-80AA0E7F2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70338D1-9747-EA57-0867-60242D250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9920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585743-E2E5-7FD4-5584-70166C405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12D10F-53F0-9530-C891-B4B6B9B2A0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B7E991C-F0C1-544A-E3D0-A5D16958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F2BA94C-67DC-5CE2-F4F3-76F64D571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6C7AEA-B187-E68C-FBCD-16D3B5D87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608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DE0698-3CE3-1310-17A4-ECBAC7F3D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F4BD5D9-D3CA-45D9-94CA-375389918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92FFBC-9B04-42D7-EB2F-236A4CF96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5A6B77-DE8F-9EBA-26B9-DE5EA415F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E32A064-301F-19BD-6564-774A837AF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8814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9F62B3-3A1F-5B53-E221-BF34244F3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0CAA84-A995-5E1A-E5AD-A17BDDC96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5A1A3FF-425C-D048-5A4C-878CC13F5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01C6C54-3341-0D4B-EA95-63C970FE1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1DA5CA4-E1C5-196F-97B1-327CE76A3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D2B4E41-8EB1-19BF-36E6-0626C8736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2064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4D6002-19DD-C859-00D2-7EC80FA55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7FD039D-4AD0-1C02-1B69-043EAF4D3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FFE8C1C-CD71-54DA-DBD7-6AAC903F2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921BF4A-C811-CD56-DA50-FBF7AEF845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AC58D25-EF13-E73D-BE74-902B69EE25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6CBBFAB-F290-942C-DF4D-661248516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9622FEC-3991-64A6-6CD3-BD930B09C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16AD522-3F29-47BC-E695-3947A5FDB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4265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74EBEE-EB62-F9B9-5C59-FEF7F803B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A5717B6-3A70-6EA3-7282-B9FD4AB5E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173B6F9-B84E-5736-BC7F-9F1D95E1C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FD4B12B-2C9E-4C92-B6D6-48C8B196B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00592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1E8AF9D-7015-7A69-D669-4AA79FE65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42BE6B0-B181-A2FB-C5AC-F1C1BB75A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86C8CD1-2252-17E2-C96A-0AB2C0465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35748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071EE5-1D88-166C-3D40-4B0407CB6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BF41700-2498-E97F-A57C-0064F5899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7227A37-FF87-941C-FC4D-663F95EC0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9827AF3-E2EB-463A-B366-C43434B9E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EC10392-0AC7-A296-7C7E-F8F4BDEE0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CB8F88F-06A1-FB8B-B892-A136E3284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4428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846E5E-BF07-9498-4AFC-0C53EEC0A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EC11CA3-F023-A5BB-61DD-9F290678C4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1326C80-658C-7CD3-243E-DD372EF679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D3D422F-53FB-1DD8-2F9A-05095E540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0163E2E-1CA4-81B3-51BB-C5757C0AF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4C7B1CC-B3EC-81A3-E6EA-E47EFCBFA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04581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47717F-D7E3-7F82-C741-63481989F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BD8351B-3599-530E-D07C-097D363624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B55379-6818-0637-5F0B-30A152A2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4367B67-B3E4-8625-952A-6DB581B82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AAF5AB6-E514-9451-777A-B942CC3F4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81042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AE144E7-02E2-E7BD-431B-978ADA6037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13AC079-7E34-8E76-DF99-ACDFC89B67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A172898-93FE-CBDC-ED39-011E8A423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3B9616-2980-A930-FF6B-2ACA17EDB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4F1DD9-8308-F5DC-3C01-61FD27244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65362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7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300">
                <a:solidFill>
                  <a:schemeClr val="tx2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10" y="3132291"/>
            <a:ext cx="9567135" cy="1793167"/>
          </a:xfrm>
          <a:effectLst/>
        </p:spPr>
        <p:txBody>
          <a:bodyPr>
            <a:noAutofit/>
          </a:bodyPr>
          <a:lstStyle>
            <a:lvl1pPr marL="640064" indent="-457189" algn="l">
              <a:defRPr sz="5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8" y="2172648"/>
            <a:ext cx="7955555" cy="2423347"/>
          </a:xfrm>
          <a:effectLst/>
        </p:spPr>
        <p:txBody>
          <a:bodyPr anchor="b"/>
          <a:lstStyle>
            <a:lvl1pPr algn="r">
              <a:defRPr sz="47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5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8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9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ctr" defTabSz="914377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9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19" rIns="45719" anchor="t"/>
          <a:lstStyle>
            <a:lvl1pPr marL="0" indent="0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5" y="2209802"/>
            <a:ext cx="4848113" cy="1258493"/>
          </a:xfrm>
          <a:effectLst/>
        </p:spPr>
        <p:txBody>
          <a:bodyPr anchor="b">
            <a:noAutofit/>
          </a:bodyPr>
          <a:lstStyle>
            <a:lvl1pPr marL="228594" indent="-228594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9" y="731520"/>
            <a:ext cx="5356113" cy="4894731"/>
          </a:xfrm>
        </p:spPr>
        <p:txBody>
          <a:bodyPr anchor="ctr"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5" y="3497802"/>
            <a:ext cx="4518213" cy="2139519"/>
          </a:xfrm>
        </p:spPr>
        <p:txBody>
          <a:bodyPr/>
          <a:lstStyle>
            <a:lvl1pPr marL="0" indent="0">
              <a:buNone/>
              <a:defRPr sz="1500"/>
            </a:lvl1pPr>
            <a:lvl2pPr marL="457189" indent="0">
              <a:buNone/>
              <a:defRPr sz="1200"/>
            </a:lvl2pPr>
            <a:lvl3pPr marL="914377" indent="0">
              <a:buNone/>
              <a:defRPr sz="11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1"/>
            <a:ext cx="5486400" cy="3127807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7"/>
            <a:ext cx="4925485" cy="2163020"/>
          </a:xfrm>
        </p:spPr>
        <p:txBody>
          <a:bodyPr anchor="b"/>
          <a:lstStyle>
            <a:lvl1pPr marL="182875" indent="-182875">
              <a:buFont typeface="Georgia" pitchFamily="18" charset="0"/>
              <a:buChar char="*"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1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7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9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3" y="731521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19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19" tIns="0" rIns="45719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9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76" y="1859769"/>
            <a:ext cx="5389033" cy="654843"/>
          </a:xfrm>
        </p:spPr>
        <p:txBody>
          <a:bodyPr lIns="45719" tIns="0" rIns="45719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9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6" y="2514600"/>
            <a:ext cx="5389033" cy="3845720"/>
          </a:xfrm>
        </p:spPr>
        <p:txBody>
          <a:bodyPr tIns="0"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19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1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1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7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500"/>
            </a:lvl1pPr>
            <a:lvl2pPr indent="0" algn="l">
              <a:buNone/>
              <a:defRPr sz="1200"/>
            </a:lvl2pPr>
            <a:lvl3pPr indent="0" algn="l">
              <a:buNone/>
              <a:defRPr sz="11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700"/>
            </a:lvl2pPr>
            <a:lvl3pPr>
              <a:defRPr sz="2400"/>
            </a:lvl3pPr>
            <a:lvl4pPr>
              <a:defRPr sz="2000"/>
            </a:lvl4pPr>
            <a:lvl5pPr>
              <a:defRPr sz="19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9"/>
            <a:ext cx="2950464" cy="1582621"/>
          </a:xfrm>
        </p:spPr>
        <p:txBody>
          <a:bodyPr vert="horz" lIns="45719" tIns="45719" rIns="45719" bIns="45719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6" rIns="45719" bIns="45719" anchor="t"/>
          <a:lstStyle>
            <a:lvl1pPr marL="0" indent="0" algn="l">
              <a:spcBef>
                <a:spcPts val="251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62"/>
            <a:ext cx="812800" cy="365125"/>
          </a:xfrm>
        </p:spPr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8" tIns="45719" rIns="91438" bIns="45719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38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8" tIns="45719" rIns="91438" bIns="45719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80000"/>
                <a:satMod val="400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rgbClr val="7030A0"/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8" tIns="45719" rIns="91438" bIns="45719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8" tIns="45719" rIns="91438" bIns="45719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tIns="45719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lIns="91438" tIns="45719" rIns="91438" bIns="45719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62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62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62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1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13" indent="-274313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64" indent="-246882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indent="-246882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690" indent="-210307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03" indent="-210307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17" indent="-210307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192" indent="-182875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05" indent="-182875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18" indent="-182875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80000"/>
                <a:satMod val="400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rgbClr val="7030A0"/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5A150C1-3F2F-1A8B-49DA-EEEFD7A2A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5BDB2DE-7420-1AE7-629B-E36D1CC72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79F72C-1505-F017-43A9-63156A6C23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3B7F56-3C30-80CE-EC48-C49B89371C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5A4E55-4558-45D4-E3EB-E585758B17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0953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80000"/>
                <a:satMod val="400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rgbClr val="7030A0"/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4" y="4372168"/>
            <a:ext cx="8683348" cy="1143000"/>
          </a:xfrm>
          <a:prstGeom prst="rect">
            <a:avLst/>
          </a:prstGeom>
          <a:effectLst/>
        </p:spPr>
        <p:txBody>
          <a:bodyPr vert="horz" lIns="91438" tIns="45719" rIns="91438" bIns="45719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2"/>
            <a:ext cx="3352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7/15/2026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1" y="6172202"/>
            <a:ext cx="4470401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2"/>
            <a:ext cx="24384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xStyles>
    <p:titleStyle>
      <a:lvl1pPr marL="320032" indent="-320032" algn="r" defTabSz="914377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7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94" indent="-182875" algn="l" defTabSz="9143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26" indent="-182875" algn="l" defTabSz="9143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39" indent="-182875" algn="l" defTabSz="9143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53" indent="-182875" algn="l" defTabSz="9143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53" indent="-182875" algn="l" defTabSz="9143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166" indent="-182875" algn="l" defTabSz="9143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11" indent="-182875" algn="l" defTabSz="9143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943" indent="-182875" algn="l" defTabSz="9143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87" indent="-182875" algn="l" defTabSz="9143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A1AE323-DBB0-5490-A2B6-EB191C937025}"/>
              </a:ext>
            </a:extLst>
          </p:cNvPr>
          <p:cNvSpPr txBox="1"/>
          <p:nvPr/>
        </p:nvSpPr>
        <p:spPr>
          <a:xfrm>
            <a:off x="4418021" y="1534200"/>
            <a:ext cx="3653119" cy="93358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55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55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5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5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84BF728-922C-6A35-364C-99F2DC9E2D55}"/>
              </a:ext>
            </a:extLst>
          </p:cNvPr>
          <p:cNvGrpSpPr/>
          <p:nvPr/>
        </p:nvGrpSpPr>
        <p:grpSpPr>
          <a:xfrm>
            <a:off x="3393832" y="2276055"/>
            <a:ext cx="5292969" cy="3263092"/>
            <a:chOff x="2713509" y="1508734"/>
            <a:chExt cx="6082966" cy="374093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B55C8883-38A9-6997-CB77-926EEA524B50}"/>
                </a:ext>
              </a:extLst>
            </p:cNvPr>
            <p:cNvGrpSpPr/>
            <p:nvPr/>
          </p:nvGrpSpPr>
          <p:grpSpPr>
            <a:xfrm>
              <a:off x="2713509" y="1508734"/>
              <a:ext cx="6082966" cy="3740935"/>
              <a:chOff x="2788272" y="1465416"/>
              <a:chExt cx="6082966" cy="374093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xmlns="" id="{1BF5F117-8E63-917D-A82B-D97752857712}"/>
                  </a:ext>
                </a:extLst>
              </p:cNvPr>
              <p:cNvGrpSpPr/>
              <p:nvPr/>
            </p:nvGrpSpPr>
            <p:grpSpPr>
              <a:xfrm>
                <a:off x="2815830" y="1465416"/>
                <a:ext cx="6055408" cy="3596060"/>
                <a:chOff x="2815830" y="1465416"/>
                <a:chExt cx="6055408" cy="3596060"/>
              </a:xfrm>
            </p:grpSpPr>
            <p:sp>
              <p:nvSpPr>
                <p:cNvPr id="15" name="Arc 14">
                  <a:extLst>
                    <a:ext uri="{FF2B5EF4-FFF2-40B4-BE49-F238E27FC236}">
                      <a16:creationId xmlns:a16="http://schemas.microsoft.com/office/drawing/2014/main" xmlns="" id="{D20DCFE0-719C-A93A-ACDC-0E20685217D7}"/>
                    </a:ext>
                  </a:extLst>
                </p:cNvPr>
                <p:cNvSpPr/>
                <p:nvPr/>
              </p:nvSpPr>
              <p:spPr>
                <a:xfrm rot="19970323">
                  <a:off x="2815830" y="1465416"/>
                  <a:ext cx="4033380" cy="3560765"/>
                </a:xfrm>
                <a:prstGeom prst="arc">
                  <a:avLst>
                    <a:gd name="adj1" fmla="val 16200000"/>
                    <a:gd name="adj2" fmla="val 20163985"/>
                  </a:avLst>
                </a:prstGeom>
                <a:ln w="76200">
                  <a:solidFill>
                    <a:srgbClr val="16C8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6" name="Arc 15">
                  <a:extLst>
                    <a:ext uri="{FF2B5EF4-FFF2-40B4-BE49-F238E27FC236}">
                      <a16:creationId xmlns:a16="http://schemas.microsoft.com/office/drawing/2014/main" xmlns="" id="{70FA0AD8-1A95-EBE7-731E-059A108C1856}"/>
                    </a:ext>
                  </a:extLst>
                </p:cNvPr>
                <p:cNvSpPr/>
                <p:nvPr/>
              </p:nvSpPr>
              <p:spPr>
                <a:xfrm rot="19970323">
                  <a:off x="4837858" y="1500711"/>
                  <a:ext cx="4033380" cy="3560765"/>
                </a:xfrm>
                <a:prstGeom prst="arc">
                  <a:avLst>
                    <a:gd name="adj1" fmla="val 16200000"/>
                    <a:gd name="adj2" fmla="val 20163985"/>
                  </a:avLst>
                </a:prstGeom>
                <a:ln w="76200">
                  <a:solidFill>
                    <a:srgbClr val="16C8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xmlns="" id="{45CD6437-BD3A-F716-AA77-9134604E8D47}"/>
                  </a:ext>
                </a:extLst>
              </p:cNvPr>
              <p:cNvGrpSpPr/>
              <p:nvPr/>
            </p:nvGrpSpPr>
            <p:grpSpPr>
              <a:xfrm>
                <a:off x="2793545" y="1540249"/>
                <a:ext cx="6055408" cy="3596060"/>
                <a:chOff x="2815830" y="1465416"/>
                <a:chExt cx="6055408" cy="3596060"/>
              </a:xfrm>
            </p:grpSpPr>
            <p:sp>
              <p:nvSpPr>
                <p:cNvPr id="13" name="Arc 12">
                  <a:extLst>
                    <a:ext uri="{FF2B5EF4-FFF2-40B4-BE49-F238E27FC236}">
                      <a16:creationId xmlns:a16="http://schemas.microsoft.com/office/drawing/2014/main" xmlns="" id="{DA64E000-94B1-513E-957D-2D95CDC3447A}"/>
                    </a:ext>
                  </a:extLst>
                </p:cNvPr>
                <p:cNvSpPr/>
                <p:nvPr/>
              </p:nvSpPr>
              <p:spPr>
                <a:xfrm rot="19970323">
                  <a:off x="2815830" y="1465416"/>
                  <a:ext cx="4033380" cy="3560765"/>
                </a:xfrm>
                <a:prstGeom prst="arc">
                  <a:avLst>
                    <a:gd name="adj1" fmla="val 16200000"/>
                    <a:gd name="adj2" fmla="val 20163985"/>
                  </a:avLst>
                </a:prstGeom>
                <a:ln w="762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4" name="Arc 13">
                  <a:extLst>
                    <a:ext uri="{FF2B5EF4-FFF2-40B4-BE49-F238E27FC236}">
                      <a16:creationId xmlns:a16="http://schemas.microsoft.com/office/drawing/2014/main" xmlns="" id="{D3FAA6F2-F108-1B2C-A260-9446031E91E3}"/>
                    </a:ext>
                  </a:extLst>
                </p:cNvPr>
                <p:cNvSpPr/>
                <p:nvPr/>
              </p:nvSpPr>
              <p:spPr>
                <a:xfrm rot="19970323">
                  <a:off x="4837858" y="1500711"/>
                  <a:ext cx="4033380" cy="3560765"/>
                </a:xfrm>
                <a:prstGeom prst="arc">
                  <a:avLst>
                    <a:gd name="adj1" fmla="val 16200000"/>
                    <a:gd name="adj2" fmla="val 20163985"/>
                  </a:avLst>
                </a:prstGeom>
                <a:ln w="762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xmlns="" id="{FABE3750-0E7E-8487-5142-F9DD80A62552}"/>
                  </a:ext>
                </a:extLst>
              </p:cNvPr>
              <p:cNvGrpSpPr/>
              <p:nvPr/>
            </p:nvGrpSpPr>
            <p:grpSpPr>
              <a:xfrm>
                <a:off x="2788272" y="1608169"/>
                <a:ext cx="6055408" cy="3598182"/>
                <a:chOff x="2838114" y="1263370"/>
                <a:chExt cx="6055408" cy="3598182"/>
              </a:xfrm>
            </p:grpSpPr>
            <p:sp>
              <p:nvSpPr>
                <p:cNvPr id="11" name="Arc 10">
                  <a:extLst>
                    <a:ext uri="{FF2B5EF4-FFF2-40B4-BE49-F238E27FC236}">
                      <a16:creationId xmlns:a16="http://schemas.microsoft.com/office/drawing/2014/main" xmlns="" id="{64F06683-38E7-DE46-BF21-E7F34D9214FB}"/>
                    </a:ext>
                  </a:extLst>
                </p:cNvPr>
                <p:cNvSpPr/>
                <p:nvPr/>
              </p:nvSpPr>
              <p:spPr>
                <a:xfrm rot="19970323">
                  <a:off x="2838114" y="1263370"/>
                  <a:ext cx="4033380" cy="3560765"/>
                </a:xfrm>
                <a:prstGeom prst="arc">
                  <a:avLst>
                    <a:gd name="adj1" fmla="val 16200000"/>
                    <a:gd name="adj2" fmla="val 20163985"/>
                  </a:avLst>
                </a:prstGeom>
                <a:ln w="762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" name="Arc 11">
                  <a:extLst>
                    <a:ext uri="{FF2B5EF4-FFF2-40B4-BE49-F238E27FC236}">
                      <a16:creationId xmlns:a16="http://schemas.microsoft.com/office/drawing/2014/main" xmlns="" id="{E39BAF64-9CC5-7429-156E-1174B1084C2E}"/>
                    </a:ext>
                  </a:extLst>
                </p:cNvPr>
                <p:cNvSpPr/>
                <p:nvPr/>
              </p:nvSpPr>
              <p:spPr>
                <a:xfrm rot="19970323">
                  <a:off x="4860142" y="1300787"/>
                  <a:ext cx="4033380" cy="3560765"/>
                </a:xfrm>
                <a:prstGeom prst="arc">
                  <a:avLst>
                    <a:gd name="adj1" fmla="val 16200000"/>
                    <a:gd name="adj2" fmla="val 20163985"/>
                  </a:avLst>
                </a:prstGeom>
                <a:ln w="762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E0F436B1-6524-3FB4-5EDE-127A0D73E950}"/>
                </a:ext>
              </a:extLst>
            </p:cNvPr>
            <p:cNvSpPr/>
            <p:nvPr/>
          </p:nvSpPr>
          <p:spPr>
            <a:xfrm>
              <a:off x="7936523" y="1594338"/>
              <a:ext cx="152400" cy="384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E995D9DE-8771-CDBA-F6F2-7987B8E63AC7}"/>
              </a:ext>
            </a:extLst>
          </p:cNvPr>
          <p:cNvGrpSpPr/>
          <p:nvPr/>
        </p:nvGrpSpPr>
        <p:grpSpPr>
          <a:xfrm>
            <a:off x="4418021" y="2956314"/>
            <a:ext cx="6155254" cy="2090211"/>
            <a:chOff x="5953070" y="3129311"/>
            <a:chExt cx="4620204" cy="209021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0DBB5C35-FB7A-8878-0168-632FB8AC01D9}"/>
                </a:ext>
              </a:extLst>
            </p:cNvPr>
            <p:cNvSpPr txBox="1"/>
            <p:nvPr/>
          </p:nvSpPr>
          <p:spPr>
            <a:xfrm>
              <a:off x="5972370" y="3129311"/>
              <a:ext cx="46009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sz="2800" dirty="0" err="1" smtClean="0">
                  <a:ln w="0">
                    <a:solidFill>
                      <a:prstClr val="black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NikoshBAN" panose="02000000000000000000" pitchFamily="2" charset="0"/>
                  <a:cs typeface="NikoshBAN" pitchFamily="2" charset="0"/>
                </a:rPr>
                <a:t>মোঃসাজজাদ</a:t>
              </a:r>
              <a:r>
                <a:rPr lang="en-US" sz="2800" dirty="0" smtClean="0">
                  <a:ln w="0">
                    <a:solidFill>
                      <a:prstClr val="black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NikoshBAN" panose="02000000000000000000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ln w="0">
                    <a:solidFill>
                      <a:prstClr val="black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NikoshBAN" panose="02000000000000000000" pitchFamily="2" charset="0"/>
                  <a:cs typeface="NikoshBAN" pitchFamily="2" charset="0"/>
                </a:rPr>
                <a:t>হুসাইন</a:t>
              </a:r>
              <a:endParaRPr lang="en-US" sz="2800" dirty="0">
                <a:ln w="0">
                  <a:solidFill>
                    <a:prstClr val="black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itchFamily="2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3D1F39C1-A5DC-31B5-3A82-DD73ABF4A01A}"/>
                </a:ext>
              </a:extLst>
            </p:cNvPr>
            <p:cNvSpPr txBox="1"/>
            <p:nvPr/>
          </p:nvSpPr>
          <p:spPr>
            <a:xfrm>
              <a:off x="5970427" y="3722154"/>
              <a:ext cx="38321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sz="2800" dirty="0" err="1">
                  <a:ln w="0">
                    <a:solidFill>
                      <a:prstClr val="black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NikoshBAN" panose="02000000000000000000" pitchFamily="2" charset="0"/>
                  <a:cs typeface="NikoshBAN" pitchFamily="2" charset="0"/>
                </a:rPr>
                <a:t>সহকারী</a:t>
              </a:r>
              <a:r>
                <a:rPr lang="en-US" sz="2800" dirty="0">
                  <a:ln w="0">
                    <a:solidFill>
                      <a:prstClr val="black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NikoshBAN" panose="02000000000000000000" pitchFamily="2" charset="0"/>
                  <a:cs typeface="NikoshBAN" pitchFamily="2" charset="0"/>
                </a:rPr>
                <a:t> </a:t>
              </a:r>
              <a:r>
                <a:rPr lang="en-US" sz="2800" dirty="0" err="1">
                  <a:ln w="0">
                    <a:solidFill>
                      <a:prstClr val="black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NikoshBAN" panose="02000000000000000000" pitchFamily="2" charset="0"/>
                  <a:cs typeface="NikoshBAN" pitchFamily="2" charset="0"/>
                </a:rPr>
                <a:t>শিক্ষক</a:t>
              </a:r>
              <a:r>
                <a:rPr lang="en-US" sz="2800" dirty="0">
                  <a:ln w="0">
                    <a:solidFill>
                      <a:prstClr val="black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NikoshBAN" panose="02000000000000000000" pitchFamily="2" charset="0"/>
                  <a:cs typeface="NikoshBAN" pitchFamily="2" charset="0"/>
                </a:rPr>
                <a:t>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75D4543D-4E22-DA31-4E13-26D05F3E4CCD}"/>
                </a:ext>
              </a:extLst>
            </p:cNvPr>
            <p:cNvSpPr txBox="1"/>
            <p:nvPr/>
          </p:nvSpPr>
          <p:spPr>
            <a:xfrm>
              <a:off x="5953070" y="4265415"/>
              <a:ext cx="340535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sz="2800" dirty="0" err="1" smtClean="0">
                  <a:ln w="0">
                    <a:solidFill>
                      <a:prstClr val="black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NikoshBAN" panose="02000000000000000000" pitchFamily="2" charset="0"/>
                  <a:cs typeface="NikoshBAN" pitchFamily="2" charset="0"/>
                </a:rPr>
                <a:t>সাড়াতলা</a:t>
              </a:r>
              <a:r>
                <a:rPr lang="en-US" sz="2800" dirty="0" smtClean="0">
                  <a:ln w="0">
                    <a:solidFill>
                      <a:prstClr val="black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NikoshBAN" panose="02000000000000000000" pitchFamily="2" charset="0"/>
                  <a:cs typeface="NikoshBAN" pitchFamily="2" charset="0"/>
                </a:rPr>
                <a:t> </a:t>
              </a:r>
              <a:r>
                <a:rPr lang="as-IN" sz="2800" dirty="0">
                  <a:ln w="0">
                    <a:solidFill>
                      <a:prstClr val="black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NikoshBAN" panose="02000000000000000000" pitchFamily="2" charset="0"/>
                  <a:cs typeface="NikoshBAN" pitchFamily="2" charset="0"/>
                </a:rPr>
                <a:t>সরকারি</a:t>
              </a:r>
              <a:r>
                <a:rPr lang="en-US" sz="2800" dirty="0">
                  <a:ln w="0">
                    <a:solidFill>
                      <a:prstClr val="black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NikoshBAN" panose="02000000000000000000" pitchFamily="2" charset="0"/>
                  <a:cs typeface="NikoshBAN" pitchFamily="2" charset="0"/>
                </a:rPr>
                <a:t> </a:t>
              </a:r>
              <a:r>
                <a:rPr lang="as-IN" sz="2800" dirty="0">
                  <a:ln w="0">
                    <a:solidFill>
                      <a:prstClr val="black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NikoshBAN" panose="02000000000000000000" pitchFamily="2" charset="0"/>
                  <a:cs typeface="NikoshBAN" pitchFamily="2" charset="0"/>
                </a:rPr>
                <a:t>প্রাঃবিঃ</a:t>
              </a:r>
              <a:endParaRPr lang="en-US" sz="2800" dirty="0">
                <a:ln w="0">
                  <a:solidFill>
                    <a:prstClr val="black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itchFamily="2" charset="0"/>
              </a:endParaRPr>
            </a:p>
            <a:p>
              <a:pPr defTabSz="457189"/>
              <a:r>
                <a:rPr lang="en-US" sz="2800" dirty="0" err="1" smtClean="0">
                  <a:ln w="0">
                    <a:solidFill>
                      <a:prstClr val="black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NikoshBAN" panose="02000000000000000000" pitchFamily="2" charset="0"/>
                  <a:cs typeface="NikoshBAN" pitchFamily="2" charset="0"/>
                </a:rPr>
                <a:t>সাতক্ষীরা</a:t>
              </a:r>
              <a:r>
                <a:rPr lang="en-US" sz="2800" dirty="0" smtClean="0">
                  <a:ln w="0">
                    <a:solidFill>
                      <a:prstClr val="black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NikoshBAN" panose="02000000000000000000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ln w="0">
                    <a:solidFill>
                      <a:prstClr val="black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NikoshBAN" panose="02000000000000000000" pitchFamily="2" charset="0"/>
                  <a:cs typeface="NikoshBAN" pitchFamily="2" charset="0"/>
                </a:rPr>
                <a:t>সদর,সাতক্ষীরা</a:t>
              </a:r>
              <a:r>
                <a:rPr lang="en-US" sz="2800" dirty="0" smtClean="0">
                  <a:ln w="0">
                    <a:solidFill>
                      <a:prstClr val="black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NikoshBAN" panose="02000000000000000000" pitchFamily="2" charset="0"/>
                  <a:cs typeface="NikoshBAN" pitchFamily="2" charset="0"/>
                </a:rPr>
                <a:t>।</a:t>
              </a:r>
              <a:endParaRPr lang="en-US" sz="2800" dirty="0">
                <a:ln w="0">
                  <a:solidFill>
                    <a:prstClr val="black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itchFamily="2" charset="0"/>
              </a:endParaRP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0F97BEE5-2F54-8C97-93B8-B0068FF3EF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430"/>
          <a:stretch/>
        </p:blipFill>
        <p:spPr>
          <a:xfrm rot="622808">
            <a:off x="2893324" y="2292919"/>
            <a:ext cx="1145149" cy="294826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E82C43AC-F140-374A-0492-7FCA974455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297" b="100000" l="0" r="100000">
                        <a14:backgroundMark x1="34667" y1="64688" x2="34667" y2="64688"/>
                        <a14:backgroundMark x1="37667" y1="62611" x2="37667" y2="62611"/>
                        <a14:backgroundMark x1="35667" y1="67359" x2="35667" y2="67359"/>
                        <a14:backgroundMark x1="37667" y1="64688" x2="37667" y2="64688"/>
                        <a14:backgroundMark x1="33000" y1="62908" x2="33000" y2="62908"/>
                        <a14:backgroundMark x1="34333" y1="67656" x2="34333" y2="67656"/>
                        <a14:backgroundMark x1="37667" y1="65875" x2="37667" y2="65875"/>
                        <a14:backgroundMark x1="37333" y1="67656" x2="37333" y2="67656"/>
                        <a14:backgroundMark x1="37000" y1="63798" x2="37000" y2="637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8946789" y="3457082"/>
            <a:ext cx="3333751" cy="3209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FDA6FE24-6ECF-0625-B9E6-AC56D01F31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939" b="98592" l="0" r="99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391601">
            <a:off x="10408232" y="5238241"/>
            <a:ext cx="1966200" cy="13866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Picture 28" descr="Pic300x300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6335" y="2986268"/>
            <a:ext cx="2567650" cy="18606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801299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792" y="408069"/>
            <a:ext cx="1182795" cy="8885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69585" y="408069"/>
            <a:ext cx="1182795" cy="8885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93255" y="408069"/>
            <a:ext cx="1182795" cy="8885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76049" y="408069"/>
            <a:ext cx="1182795" cy="8885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9597" y="408069"/>
            <a:ext cx="1182795" cy="8885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2391" y="408069"/>
            <a:ext cx="1182795" cy="8885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55184" y="408069"/>
            <a:ext cx="1182795" cy="8885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37979" y="408069"/>
            <a:ext cx="1182795" cy="8885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0773" y="408069"/>
            <a:ext cx="1182795" cy="8885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45733" y="408069"/>
            <a:ext cx="1182795" cy="8885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2225" y="1562311"/>
            <a:ext cx="1182795" cy="8885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5020" y="1562311"/>
            <a:ext cx="1182795" cy="88859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95580" y="1562311"/>
            <a:ext cx="1182795" cy="88859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2689" y="1562311"/>
            <a:ext cx="1182795" cy="8885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05483" y="1562311"/>
            <a:ext cx="1182795" cy="88859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88277" y="1560239"/>
            <a:ext cx="1182795" cy="88859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4401" y="1562311"/>
            <a:ext cx="1182795" cy="8885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1496" y="2604228"/>
            <a:ext cx="3053587" cy="297322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3269" y="5779925"/>
            <a:ext cx="12025259" cy="646331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 defTabSz="457189"/>
            <a:r>
              <a:rPr lang="bn-BD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bn-BD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 মার্বেল ৫ জনকে সমানভাবে ভাগ করে দিলে প্রত্যেকে কয়টি করে মার্বেল পাবে?</a:t>
            </a:r>
          </a:p>
        </p:txBody>
      </p:sp>
    </p:spTree>
    <p:extLst>
      <p:ext uri="{BB962C8B-B14F-4D97-AF65-F5344CB8AC3E}">
        <p14:creationId xmlns:p14="http://schemas.microsoft.com/office/powerpoint/2010/main" xmlns="" val="1740744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792" y="408069"/>
            <a:ext cx="1182795" cy="8885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69585" y="408069"/>
            <a:ext cx="1182795" cy="8885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93255" y="408069"/>
            <a:ext cx="1182795" cy="8885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76049" y="408069"/>
            <a:ext cx="1182795" cy="8885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9597" y="408069"/>
            <a:ext cx="1182795" cy="8885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2391" y="408069"/>
            <a:ext cx="1182795" cy="8885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55184" y="408069"/>
            <a:ext cx="1182795" cy="8885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37979" y="408069"/>
            <a:ext cx="1182795" cy="8885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0773" y="408069"/>
            <a:ext cx="1182795" cy="8885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45733" y="408069"/>
            <a:ext cx="1182795" cy="8885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2225" y="1562311"/>
            <a:ext cx="1182795" cy="8885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5020" y="1562311"/>
            <a:ext cx="1182795" cy="88859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95580" y="1562311"/>
            <a:ext cx="1182795" cy="88859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2689" y="1562311"/>
            <a:ext cx="1182795" cy="8885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05483" y="1562311"/>
            <a:ext cx="1182795" cy="8885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207" y="4266647"/>
            <a:ext cx="2365588" cy="208971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2381" y="4266647"/>
            <a:ext cx="2365588" cy="20897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9598" y="4266647"/>
            <a:ext cx="2365588" cy="20897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0825" y="4266647"/>
            <a:ext cx="2365588" cy="208971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26413" y="4266646"/>
            <a:ext cx="2365588" cy="208971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88277" y="1560239"/>
            <a:ext cx="1182795" cy="88859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4401" y="1562311"/>
            <a:ext cx="1182795" cy="888596"/>
          </a:xfrm>
          <a:prstGeom prst="rect">
            <a:avLst/>
          </a:prstGeom>
        </p:spPr>
      </p:pic>
      <p:sp>
        <p:nvSpPr>
          <p:cNvPr id="3" name="Left Arrow Callout 2"/>
          <p:cNvSpPr/>
          <p:nvPr/>
        </p:nvSpPr>
        <p:spPr>
          <a:xfrm>
            <a:off x="10019291" y="1399102"/>
            <a:ext cx="2172709" cy="1210869"/>
          </a:xfrm>
          <a:prstGeom prst="leftArrow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অবশিষ্ট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রইল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0709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85163E-7 -1.84971E-6 L 0.00117 0.59492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297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0096E-6 -1.84971E-6 L 0.09965 0.59931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76" y="299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5638E-6 -1.84971E-6 L 0.20412 0.58844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99" y="294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2782E-6 -1.84971E-6 L 0.31601 0.59492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00" y="297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1308E-6 -1.84971E-6 L 0.42061 0.59908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24" y="299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7112E-6 -1.84971E-6 L -0.42074 0.58821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37" y="294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468E-6 -1.84971E-6 L -0.31614 0.59492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13" y="297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048E-6 -1.84971E-6 L -0.20672 0.58174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43" y="290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2372E-6 -1.84971E-6 L -0.10213 0.597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6" y="298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2151E-6 -1.84971E-6 L -0.01107 0.59931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" y="299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65E-6 -4.33526E-6 L -0.09952 0.32856 " pathEditMode="relative" rAng="0" ptsTypes="AA">
                                      <p:cBhvr>
                                        <p:cTn id="17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76" y="164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3574E-6 -4.33526E-6 L 0.00234 0.33318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16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0057E-7 -4.33526E-6 L 0.1033 0.32625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58" y="16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4174E-6 -4.33526E-6 L 0.22027 0.33688 " pathEditMode="relative" rAng="0" ptsTypes="AA">
                                      <p:cBhvr>
                                        <p:cTn id="1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7" y="16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8442E-6 -4.33526E-6 L 0.31366 0.32417 " pathEditMode="relative" rAng="0" ptsTypes="AA">
                                      <p:cBhvr>
                                        <p:cTn id="19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83" y="16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048000" y="5670493"/>
            <a:ext cx="6096000" cy="646331"/>
          </a:xfrm>
          <a:prstGeom prst="rect">
            <a:avLst/>
          </a:prstGeom>
          <a:ln w="38100"/>
          <a:scene3d>
            <a:camera prst="obliqueTopRight"/>
            <a:lightRig rig="threePt" dir="t"/>
          </a:scene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as-IN" sz="3600" dirty="0">
                <a:latin typeface="NikoshBAN" pitchFamily="2" charset="0"/>
                <a:cs typeface="NikoshBAN" pitchFamily="2" charset="0"/>
              </a:rPr>
              <a:t>২টি মার্বেল অবশিষ্ট থাকে।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005616"/>
            <a:ext cx="12192000" cy="253206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77740" y="201052"/>
            <a:ext cx="4249881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s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৫ জনকে সমানভাবে ভাগ করলে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38108" y="3589626"/>
            <a:ext cx="6305891" cy="646331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s-IN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প্রত্যেকে ৩টি করে মার্বেল পায়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2604" y="4308474"/>
            <a:ext cx="2965860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8612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40000" y="1870022"/>
            <a:ext cx="2133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 </a:t>
            </a:r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১৭</a:t>
            </a:r>
            <a:endParaRPr lang="en-US" sz="21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25600" y="1768422"/>
            <a:ext cx="10160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38400" y="156522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/>
                <a:cs typeface="Times New Roman"/>
              </a:rPr>
              <a:t>─────</a:t>
            </a:r>
            <a:endParaRPr lang="en-US" sz="2100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71580" y="2378022"/>
            <a:ext cx="93522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১৫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01430" y="1170482"/>
            <a:ext cx="609600" cy="1323433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4511" y="4081903"/>
            <a:ext cx="6325849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Microsoft YaHei"/>
                <a:ea typeface="Microsoft YaHei"/>
                <a:cs typeface="NikoshBAN" pitchFamily="2" charset="0"/>
              </a:rPr>
              <a:t>∴ </a:t>
            </a:r>
            <a:r>
              <a:rPr lang="en-US" sz="5400" dirty="0" err="1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ভাগফল</a:t>
            </a:r>
            <a:r>
              <a:rPr lang="en-US" sz="54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৩ ও </a:t>
            </a:r>
            <a:r>
              <a:rPr lang="en-US" sz="5400" dirty="0" err="1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ভাগশেষ</a:t>
            </a:r>
            <a:r>
              <a:rPr lang="en-US" sz="54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২</a:t>
            </a:r>
            <a:endParaRPr lang="en-US" sz="3200" dirty="0">
              <a:ln>
                <a:solidFill>
                  <a:srgbClr val="0000CC"/>
                </a:solidFill>
              </a:ln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14400" y="447622"/>
            <a:ext cx="9144000" cy="861775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48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</a:rPr>
              <a:t>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9626" y="164724"/>
            <a:ext cx="10598045" cy="9541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	</a:t>
            </a:r>
            <a:r>
              <a:rPr lang="as-IN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গাণিতিক বাক্য ১৭÷৫=▪</a:t>
            </a:r>
            <a:endParaRPr lang="en-US" sz="5400" dirty="0">
              <a:ln w="28575">
                <a:solidFill>
                  <a:srgbClr val="0000CC"/>
                </a:solidFill>
              </a:ln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336800" y="1726825"/>
            <a:ext cx="711200" cy="943848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)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235200" y="272779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/>
                <a:cs typeface="Times New Roman"/>
              </a:rPr>
              <a:t>─────</a:t>
            </a:r>
            <a:endParaRPr lang="en-US" sz="2100" dirty="0">
              <a:solidFill>
                <a:prstClr val="black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916420" y="2999371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" name="5-Point Star 1"/>
          <p:cNvSpPr/>
          <p:nvPr/>
        </p:nvSpPr>
        <p:spPr>
          <a:xfrm>
            <a:off x="662898" y="262480"/>
            <a:ext cx="876092" cy="758588"/>
          </a:xfrm>
          <a:prstGeom prst="star5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617" y="5021864"/>
            <a:ext cx="1201878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s-IN" sz="3600" dirty="0">
                <a:latin typeface="NikoshBAN" pitchFamily="2" charset="0"/>
                <a:cs typeface="NikoshBAN" pitchFamily="2" charset="0"/>
              </a:rPr>
              <a:t>পূর্বের সমস্যাটিতে কোনো মার্বেল অবশিষ্ট নেই। অন্যদিকে এই সমস্যাটিতে ২টি মার্বেল অবশিষ্ট আছে। অর্থাৎ,</a:t>
            </a:r>
            <a:r>
              <a:rPr lang="as-IN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মার্বেল</a:t>
            </a:r>
            <a:r>
              <a:rPr lang="as-IN" sz="3600" dirty="0">
                <a:latin typeface="NikoshBAN" pitchFamily="2" charset="0"/>
                <a:cs typeface="NikoshBAN" pitchFamily="2" charset="0"/>
              </a:rPr>
              <a:t>গুলো সমানভাবে ভাগ করে দেওয়া যায়নি।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6908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1" grpId="0"/>
      <p:bldP spid="26" grpId="0"/>
      <p:bldP spid="36" grpId="0"/>
      <p:bldP spid="35" grpId="0" animBg="1"/>
      <p:bldP spid="37" grpId="0"/>
      <p:bldP spid="48" grpId="0"/>
      <p:bldP spid="51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859" y="1573967"/>
            <a:ext cx="11762282" cy="2123658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s-IN" sz="4400" dirty="0">
                <a:latin typeface="NikoshBAN" pitchFamily="2" charset="0"/>
                <a:cs typeface="NikoshBAN" pitchFamily="2" charset="0"/>
              </a:rPr>
              <a:t>তুমি দোকান থেকে ২০টি চকোলেট কিনে বাড়িতে গেলে। তোমার পরিবারের সবার মধ্যে চকোলেটগুলো সমানভাবে ভাগ করে দিলে প্রত্যেকে কয়টি করে চকোলেট পাবে?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62186" y="16305"/>
            <a:ext cx="2787943" cy="1015663"/>
          </a:xfrm>
          <a:prstGeom prst="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en-US" sz="6000" b="1" dirty="0" err="1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একক</a:t>
            </a:r>
            <a:r>
              <a:rPr lang="as-IN" sz="60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কাজ</a:t>
            </a:r>
            <a:endParaRPr lang="en-US" sz="60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2806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1077"/>
            <a:ext cx="11977141" cy="1200329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as-IN" sz="3600" dirty="0">
                <a:latin typeface="NikoshBAN" pitchFamily="2" charset="0"/>
                <a:cs typeface="NikoshBAN" pitchFamily="2" charset="0"/>
              </a:rPr>
              <a:t>ভাগের ক্ষেত্রে কোনো অবশিষ্ট না থাকলে নিঃশেষে বিভাজ্য, আর যদি অবশিষ্ট থাকে সেক্ষেত্রে নিঃশেষে বিভাজ্য নয়।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85038" y="2459504"/>
            <a:ext cx="917336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4800" b="0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ভাগফল</a:t>
            </a:r>
            <a:r>
              <a:rPr kumimoji="0" lang="en-US" sz="4800" b="0" i="0" u="none" strike="noStrike" kern="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= </a:t>
            </a:r>
            <a:r>
              <a:rPr kumimoji="0" lang="en-US" sz="4800" b="0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ভাজ্য</a:t>
            </a:r>
            <a:r>
              <a:rPr kumimoji="0" lang="en-US" sz="4800" b="0" i="0" u="none" strike="noStrike" kern="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÷ </a:t>
            </a:r>
            <a:r>
              <a:rPr kumimoji="0" lang="en-US" sz="4800" b="0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ভাজক</a:t>
            </a:r>
            <a:endParaRPr kumimoji="0" lang="en-US" sz="4800" b="0" i="0" u="none" strike="noStrike" kern="0" cap="none" spc="0" normalizeH="0" baseline="0" noProof="0" dirty="0">
              <a:ln w="19050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685800" lvl="0" indent="-685800" defTabSz="914400">
              <a:buFont typeface="Wingdings" pitchFamily="2" charset="2"/>
              <a:buChar char="v"/>
              <a:defRPr/>
            </a:pP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ভাজক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=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ভাজ্য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÷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ভাগফল</a:t>
            </a:r>
            <a:endParaRPr lang="en-US" sz="4800" kern="0" dirty="0">
              <a:ln w="19050">
                <a:solidFill>
                  <a:prstClr val="black"/>
                </a:solidFill>
              </a:ln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685800" lvl="0" indent="-685800" defTabSz="914400">
              <a:buFont typeface="Wingdings" pitchFamily="2" charset="2"/>
              <a:buChar char="v"/>
              <a:defRPr/>
            </a:pP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ভাজ্য</a:t>
            </a:r>
            <a:r>
              <a:rPr lang="en-US" sz="5400" dirty="0">
                <a:ln w="28575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=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ভাজক</a:t>
            </a:r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×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ভাগফল</a:t>
            </a:r>
            <a:endParaRPr lang="en-US" sz="480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9830" y="1628506"/>
            <a:ext cx="108628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4400" b="0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নিঃশেষে</a:t>
            </a:r>
            <a:r>
              <a:rPr kumimoji="0" lang="en-US" sz="4400" b="0" i="0" u="none" strike="noStrike" kern="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বিভাজ্যের</a:t>
            </a:r>
            <a:r>
              <a:rPr kumimoji="0" lang="en-US" sz="4400" b="0" i="0" u="none" strike="noStrike" kern="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kumimoji="0" lang="en-US" sz="4400" b="0" i="0" u="none" strike="noStrike" kern="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: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7407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4892" y="719529"/>
            <a:ext cx="10178321" cy="830997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4800" b="1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নিঃশেষে</a:t>
            </a:r>
            <a:r>
              <a:rPr kumimoji="0" lang="en-US" sz="4800" b="1" i="0" u="none" strike="noStrike" kern="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4800" b="1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বিভাজ্য</a:t>
            </a:r>
            <a:r>
              <a:rPr kumimoji="0" lang="en-US" sz="4800" b="1" i="0" u="none" strike="noStrike" kern="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4800" b="1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না</a:t>
            </a:r>
            <a:r>
              <a:rPr kumimoji="0" lang="en-US" sz="4800" b="1" i="0" u="none" strike="noStrike" kern="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4800" b="1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হলে</a:t>
            </a:r>
            <a:r>
              <a:rPr kumimoji="0" lang="en-US" sz="4800" b="1" i="0" u="none" strike="noStrike" kern="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: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54635" y="2004377"/>
            <a:ext cx="9398833" cy="3046988"/>
          </a:xfrm>
          <a:prstGeom prst="rect">
            <a:avLst/>
          </a:prstGeom>
          <a:ln w="38100"/>
          <a:scene3d>
            <a:camera prst="obliqueTopRigh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685800" lvl="0" indent="-685800" defTabSz="914400">
              <a:buFont typeface="Wingdings" pitchFamily="2" charset="2"/>
              <a:buChar char="v"/>
              <a:defRPr/>
            </a:pP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ভাগফল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= (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ভাজ্য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–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ভাগশেষ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) ÷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ভাজক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marL="685800" lvl="0" indent="-685800" defTabSz="914400">
              <a:buFont typeface="Wingdings" pitchFamily="2" charset="2"/>
              <a:buChar char="v"/>
              <a:defRPr/>
            </a:pP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ভাজক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= (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ভাজ্য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–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ভাগশেষ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) ÷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ভাগফল</a:t>
            </a:r>
            <a:endParaRPr lang="en-US" sz="4800" kern="0" dirty="0">
              <a:ln w="19050">
                <a:solidFill>
                  <a:prstClr val="black"/>
                </a:solidFill>
              </a:ln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685800" lvl="0" indent="-685800" defTabSz="914400">
              <a:buFont typeface="Wingdings" pitchFamily="2" charset="2"/>
              <a:buChar char="v"/>
              <a:defRPr/>
            </a:pP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ভাজ্য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= (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ভাজক×ভাগফল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) +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ভাগশেষ</a:t>
            </a:r>
            <a:endParaRPr lang="en-US" sz="4800" kern="0" dirty="0">
              <a:ln w="19050">
                <a:solidFill>
                  <a:prstClr val="black"/>
                </a:solidFill>
              </a:ln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685800" lvl="0" indent="-685800" defTabSz="914400">
              <a:buFont typeface="Wingdings" pitchFamily="2" charset="2"/>
              <a:buChar char="v"/>
              <a:defRPr/>
            </a:pP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ভাগশেষ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=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ভাজ্য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– (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ভাজক×ভাগফল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xmlns="" val="1002529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40000" y="1870022"/>
            <a:ext cx="2133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 </a:t>
            </a:r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৬৫</a:t>
            </a:r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  </a:t>
            </a:r>
            <a:r>
              <a:rPr lang="en-US" sz="21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25600" y="1768422"/>
            <a:ext cx="10160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38400" y="156522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/>
                <a:cs typeface="Times New Roman"/>
              </a:rPr>
              <a:t>─────</a:t>
            </a:r>
            <a:endParaRPr lang="en-US" sz="2100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71580" y="2378022"/>
            <a:ext cx="7112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26480" y="3474669"/>
            <a:ext cx="10160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১৫  </a:t>
            </a:r>
            <a:r>
              <a:rPr lang="en-US" sz="5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85102" y="3850071"/>
            <a:ext cx="28448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/>
                <a:cs typeface="Times New Roman"/>
              </a:rPr>
              <a:t>─────</a:t>
            </a:r>
            <a:endParaRPr lang="en-US" sz="21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37110" y="1154075"/>
            <a:ext cx="7112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36540" y="1170482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538990" y="4771179"/>
            <a:ext cx="9074046" cy="1600432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ea typeface="Microsoft YaHei"/>
                <a:cs typeface="NikoshBAN" pitchFamily="2" charset="0"/>
              </a:rPr>
              <a:t>∴ </a:t>
            </a:r>
            <a:r>
              <a:rPr lang="as-IN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ভাগফল ১৩, ভাগশেষ ০ </a:t>
            </a:r>
            <a:endParaRPr lang="en-US" sz="4800" dirty="0">
              <a:ln w="19050">
                <a:solidFill>
                  <a:srgbClr val="0000CC"/>
                </a:solidFill>
              </a:ln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 defTabSz="1219140"/>
            <a:r>
              <a:rPr lang="as-IN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তাই ভাজ্যটি নিঃশেষে বিভাজ্য।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14400" y="447622"/>
            <a:ext cx="9144000" cy="861775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48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</a:rPr>
              <a:t>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9626" y="164724"/>
            <a:ext cx="10598045" cy="9541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	</a:t>
            </a:r>
            <a:r>
              <a:rPr lang="as-IN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৬৫÷৫</a:t>
            </a:r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কে উপর-নিচে ভাগ করি।</a:t>
            </a:r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   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36800" y="1726825"/>
            <a:ext cx="711200" cy="943848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)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235200" y="272779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/>
                <a:cs typeface="Times New Roman"/>
              </a:rPr>
              <a:t>─────</a:t>
            </a:r>
            <a:endParaRPr lang="en-US" sz="2100" dirty="0">
              <a:solidFill>
                <a:prstClr val="black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796500" y="2999371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107630" y="2995057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৫</a:t>
            </a:r>
            <a:endParaRPr lang="en-US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122120" y="4101892"/>
            <a:ext cx="7112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" name="5-Point Star 1"/>
          <p:cNvSpPr/>
          <p:nvPr/>
        </p:nvSpPr>
        <p:spPr>
          <a:xfrm>
            <a:off x="662898" y="262480"/>
            <a:ext cx="876092" cy="758588"/>
          </a:xfrm>
          <a:prstGeom prst="star5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1004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1" grpId="0"/>
      <p:bldP spid="20" grpId="0"/>
      <p:bldP spid="21" grpId="0"/>
      <p:bldP spid="25" grpId="0"/>
      <p:bldP spid="26" grpId="0"/>
      <p:bldP spid="36" grpId="0"/>
      <p:bldP spid="35" grpId="0" animBg="1"/>
      <p:bldP spid="37" grpId="0"/>
      <p:bldP spid="48" grpId="0"/>
      <p:bldP spid="51" grpId="0"/>
      <p:bldP spid="55" grpId="0"/>
      <p:bldP spid="6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7364" y="1023557"/>
            <a:ext cx="783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as-IN" sz="4000" dirty="0">
                <a:latin typeface="NikoshBAN" pitchFamily="2" charset="0"/>
                <a:cs typeface="NikoshBAN" pitchFamily="2" charset="0"/>
              </a:rPr>
              <a:t>৭২ কে ৬ দিয়ে ভাগ করে খালি ঘর পূরণ করি।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8387" y="1815923"/>
            <a:ext cx="3192905" cy="459851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186789" y="100227"/>
            <a:ext cx="34432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s-IN" sz="5400" b="1" dirty="0">
                <a:ln w="1905">
                  <a:solidFill>
                    <a:srgbClr val="A7EA52">
                      <a:lumMod val="60000"/>
                      <a:lumOff val="40000"/>
                    </a:srgbClr>
                  </a:solidFill>
                </a:ln>
                <a:gradFill>
                  <a:gsLst>
                    <a:gs pos="0">
                      <a:srgbClr val="A5C249">
                        <a:shade val="20000"/>
                        <a:satMod val="200000"/>
                      </a:srgbClr>
                    </a:gs>
                    <a:gs pos="78000">
                      <a:srgbClr val="A5C24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A5C24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জোড়ায় কাজ</a:t>
            </a:r>
          </a:p>
        </p:txBody>
      </p:sp>
    </p:spTree>
    <p:extLst>
      <p:ext uri="{BB962C8B-B14F-4D97-AF65-F5344CB8AC3E}">
        <p14:creationId xmlns:p14="http://schemas.microsoft.com/office/powerpoint/2010/main" xmlns="" val="3416320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40000" y="1870022"/>
            <a:ext cx="2133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 </a:t>
            </a:r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৯৬</a:t>
            </a:r>
            <a:r>
              <a:rPr lang="en-US" sz="21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27200" y="1857456"/>
            <a:ext cx="8128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৮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8400" y="156522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/>
                <a:cs typeface="Times New Roman"/>
              </a:rPr>
              <a:t>─────</a:t>
            </a:r>
            <a:endParaRPr lang="en-US" sz="2100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71580" y="2378022"/>
            <a:ext cx="7112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৮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26480" y="3474669"/>
            <a:ext cx="10160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১৬  </a:t>
            </a:r>
            <a:r>
              <a:rPr lang="en-US" sz="5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44360" y="3866146"/>
            <a:ext cx="28448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/>
                <a:cs typeface="Times New Roman"/>
              </a:rPr>
              <a:t>─────</a:t>
            </a:r>
            <a:endParaRPr lang="en-US" sz="21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37110" y="1154075"/>
            <a:ext cx="7112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36540" y="1170482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538990" y="4771179"/>
            <a:ext cx="9074046" cy="861768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ea typeface="Microsoft YaHei"/>
                <a:cs typeface="NikoshBAN" pitchFamily="2" charset="0"/>
              </a:rPr>
              <a:t>∴ </a:t>
            </a:r>
            <a:r>
              <a:rPr lang="as-IN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ভাগফল </a:t>
            </a:r>
            <a:r>
              <a:rPr lang="en-US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১২</a:t>
            </a:r>
            <a:r>
              <a:rPr lang="as-IN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, ভাগশেষ ০ </a:t>
            </a:r>
            <a:endParaRPr lang="en-US" sz="4800" dirty="0">
              <a:ln w="19050">
                <a:solidFill>
                  <a:srgbClr val="0000CC"/>
                </a:solidFill>
              </a:ln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14400" y="447622"/>
            <a:ext cx="9144000" cy="861775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48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</a:rPr>
              <a:t>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9626" y="164724"/>
            <a:ext cx="10598045" cy="9541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	৯৬</a:t>
            </a:r>
            <a:r>
              <a:rPr lang="as-IN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÷</a:t>
            </a:r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৮ </a:t>
            </a:r>
            <a:r>
              <a:rPr lang="as-IN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কে উপর-নিচে ভাগ করি।</a:t>
            </a:r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   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36800" y="1726825"/>
            <a:ext cx="711200" cy="943848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)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235200" y="272779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/>
                <a:cs typeface="Times New Roman"/>
              </a:rPr>
              <a:t>─────</a:t>
            </a:r>
            <a:endParaRPr lang="en-US" sz="2100" dirty="0">
              <a:solidFill>
                <a:prstClr val="black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796500" y="2999371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107630" y="2995057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৬</a:t>
            </a:r>
            <a:endParaRPr lang="en-US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122120" y="4101892"/>
            <a:ext cx="7112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" name="5-Point Star 1"/>
          <p:cNvSpPr/>
          <p:nvPr/>
        </p:nvSpPr>
        <p:spPr>
          <a:xfrm>
            <a:off x="662898" y="262480"/>
            <a:ext cx="876092" cy="758588"/>
          </a:xfrm>
          <a:prstGeom prst="star5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2572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1" grpId="0"/>
      <p:bldP spid="20" grpId="0"/>
      <p:bldP spid="21" grpId="0"/>
      <p:bldP spid="25" grpId="0"/>
      <p:bldP spid="26" grpId="0"/>
      <p:bldP spid="36" grpId="0"/>
      <p:bldP spid="35" grpId="0" animBg="1"/>
      <p:bldP spid="37" grpId="0"/>
      <p:bldP spid="48" grpId="0"/>
      <p:bldP spid="51" grpId="0"/>
      <p:bldP spid="55" grpId="0"/>
      <p:bldP spid="6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10104EBA-3DC8-6431-273E-C83D085C8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9DE857B-22AA-BCB0-7349-081E20786A57}"/>
              </a:ext>
            </a:extLst>
          </p:cNvPr>
          <p:cNvSpPr txBox="1"/>
          <p:nvPr/>
        </p:nvSpPr>
        <p:spPr>
          <a:xfrm>
            <a:off x="4495810" y="472839"/>
            <a:ext cx="5290457" cy="93358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55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5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5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5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53AFEE9-BEDC-1462-5CA7-52E7482D3A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209" y="942470"/>
            <a:ext cx="3451851" cy="45545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4597767" y="1716485"/>
            <a:ext cx="6505671" cy="34778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lvl="0"/>
            <a:r>
              <a:rPr lang="en-US" sz="4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4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4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চতুর্থ</a:t>
            </a:r>
            <a:endParaRPr lang="en-US" sz="4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4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4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4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4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4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গণিত</a:t>
            </a:r>
            <a:endParaRPr lang="en-US" sz="4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4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4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চার</a:t>
            </a:r>
            <a:endParaRPr lang="en-US" sz="4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4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শিরোনামঃ</a:t>
            </a:r>
            <a:r>
              <a:rPr lang="en-US" sz="4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4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ভাগের ধারণা</a:t>
            </a:r>
            <a:endParaRPr lang="en-US" sz="4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4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4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নম্বরঃ</a:t>
            </a:r>
            <a:r>
              <a:rPr lang="en-US" sz="4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৪৯-৫২</a:t>
            </a:r>
          </a:p>
        </p:txBody>
      </p:sp>
    </p:spTree>
    <p:extLst>
      <p:ext uri="{BB962C8B-B14F-4D97-AF65-F5344CB8AC3E}">
        <p14:creationId xmlns:p14="http://schemas.microsoft.com/office/powerpoint/2010/main" xmlns="" val="141882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40000" y="1870022"/>
            <a:ext cx="2133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 </a:t>
            </a:r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৬৩</a:t>
            </a:r>
            <a:r>
              <a:rPr lang="en-US" sz="21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27200" y="1857456"/>
            <a:ext cx="8128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৫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8400" y="156522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/>
                <a:cs typeface="Times New Roman"/>
              </a:rPr>
              <a:t>─────</a:t>
            </a:r>
            <a:endParaRPr lang="en-US" sz="2100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71580" y="2378022"/>
            <a:ext cx="7112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26480" y="3474669"/>
            <a:ext cx="10160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১০  </a:t>
            </a:r>
            <a:r>
              <a:rPr lang="en-US" sz="5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20210" y="3844212"/>
            <a:ext cx="28448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/>
                <a:cs typeface="Times New Roman"/>
              </a:rPr>
              <a:t>─────</a:t>
            </a:r>
            <a:endParaRPr lang="en-US" sz="21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37110" y="1154075"/>
            <a:ext cx="7112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36540" y="1170482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538990" y="4771179"/>
            <a:ext cx="9074046" cy="861768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ea typeface="Microsoft YaHei"/>
                <a:cs typeface="NikoshBAN" pitchFamily="2" charset="0"/>
              </a:rPr>
              <a:t>∴ </a:t>
            </a:r>
            <a:r>
              <a:rPr lang="as-IN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ভাগফল </a:t>
            </a:r>
            <a:r>
              <a:rPr lang="en-US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১২</a:t>
            </a:r>
            <a:r>
              <a:rPr lang="as-IN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, ভাগশেষ </a:t>
            </a:r>
            <a:r>
              <a:rPr lang="en-US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ln w="19050">
                <a:solidFill>
                  <a:srgbClr val="0000CC"/>
                </a:solidFill>
              </a:ln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14400" y="447622"/>
            <a:ext cx="9144000" cy="861775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48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</a:rPr>
              <a:t>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9626" y="164724"/>
            <a:ext cx="10598045" cy="9541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	৬৩</a:t>
            </a:r>
            <a:r>
              <a:rPr lang="as-IN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÷</a:t>
            </a:r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৫ </a:t>
            </a:r>
            <a:r>
              <a:rPr lang="as-IN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কে উপর-নিচে ভাগ করি।</a:t>
            </a:r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   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36800" y="1726825"/>
            <a:ext cx="711200" cy="943848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)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235200" y="272779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/>
                <a:cs typeface="Times New Roman"/>
              </a:rPr>
              <a:t>─────</a:t>
            </a:r>
            <a:endParaRPr lang="en-US" sz="2100" dirty="0">
              <a:solidFill>
                <a:prstClr val="black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796500" y="2999371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107630" y="2995057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</a:t>
            </a:r>
            <a:endParaRPr lang="en-US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122120" y="4101892"/>
            <a:ext cx="7112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" name="5-Point Star 1"/>
          <p:cNvSpPr/>
          <p:nvPr/>
        </p:nvSpPr>
        <p:spPr>
          <a:xfrm>
            <a:off x="662898" y="262480"/>
            <a:ext cx="876092" cy="758588"/>
          </a:xfrm>
          <a:prstGeom prst="star5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7622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1" grpId="0"/>
      <p:bldP spid="20" grpId="0"/>
      <p:bldP spid="21" grpId="0"/>
      <p:bldP spid="25" grpId="0"/>
      <p:bldP spid="26" grpId="0"/>
      <p:bldP spid="36" grpId="0"/>
      <p:bldP spid="35" grpId="0" animBg="1"/>
      <p:bldP spid="37" grpId="0"/>
      <p:bldP spid="48" grpId="0"/>
      <p:bldP spid="51" grpId="0"/>
      <p:bldP spid="55" grpId="0"/>
      <p:bldP spid="6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77718" y="584617"/>
            <a:ext cx="4467069" cy="101566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as-IN" sz="6000" b="1" u="sng" dirty="0">
                <a:ln w="1905"/>
                <a:gradFill>
                  <a:gsLst>
                    <a:gs pos="0">
                      <a:srgbClr val="A5C249">
                        <a:shade val="20000"/>
                        <a:satMod val="200000"/>
                      </a:srgbClr>
                    </a:gs>
                    <a:gs pos="78000">
                      <a:srgbClr val="A5C24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A5C24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b="1" u="sng" dirty="0">
              <a:ln w="1905"/>
              <a:gradFill>
                <a:gsLst>
                  <a:gs pos="0">
                    <a:srgbClr val="A5C249">
                      <a:shade val="20000"/>
                      <a:satMod val="200000"/>
                    </a:srgbClr>
                  </a:gs>
                  <a:gs pos="78000">
                    <a:srgbClr val="A5C249">
                      <a:tint val="90000"/>
                      <a:shade val="89000"/>
                      <a:satMod val="220000"/>
                    </a:srgbClr>
                  </a:gs>
                  <a:gs pos="100000">
                    <a:srgbClr val="A5C249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600280"/>
            <a:ext cx="11712316" cy="36009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 lvl="0"/>
            <a:r>
              <a:rPr lang="en-US" sz="3600" b="1" dirty="0">
                <a:solidFill>
                  <a:srgbClr val="B4DCFA">
                    <a:lumMod val="10000"/>
                  </a:srgbClr>
                </a:solidFill>
                <a:latin typeface="NikoshBAN" pitchFamily="2" charset="0"/>
                <a:cs typeface="NikoshBAN" pitchFamily="2" charset="0"/>
              </a:rPr>
              <a:t> (১) </a:t>
            </a:r>
            <a:r>
              <a:rPr lang="en-US" sz="4000" b="1" dirty="0">
                <a:solidFill>
                  <a:srgbClr val="B4DCFA">
                    <a:lumMod val="10000"/>
                  </a:srgbClr>
                </a:solidFill>
                <a:latin typeface="NikoshBAN" pitchFamily="2" charset="0"/>
                <a:cs typeface="NikoshBAN" pitchFamily="2" charset="0"/>
              </a:rPr>
              <a:t>৪৩÷৬=</a:t>
            </a:r>
            <a:r>
              <a:rPr lang="en-US" sz="4000" b="1" dirty="0" err="1">
                <a:solidFill>
                  <a:srgbClr val="B4DCFA">
                    <a:lumMod val="10000"/>
                  </a:srgbClr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4000" b="1" dirty="0">
                <a:solidFill>
                  <a:srgbClr val="B4DCFA">
                    <a:lumMod val="10000"/>
                  </a:srgbClr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pPr lvl="0"/>
            <a:r>
              <a:rPr lang="en-US" sz="3600" b="1" dirty="0">
                <a:solidFill>
                  <a:srgbClr val="B4DCFA">
                    <a:lumMod val="10000"/>
                  </a:srgbClr>
                </a:solidFill>
                <a:latin typeface="NikoshBAN" pitchFamily="2" charset="0"/>
                <a:cs typeface="NikoshBAN" pitchFamily="2" charset="0"/>
              </a:rPr>
              <a:t> (২) </a:t>
            </a:r>
            <a:r>
              <a:rPr lang="as-IN" sz="36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নিঃশেষে বিভা</a:t>
            </a:r>
            <a:r>
              <a:rPr lang="en-US" sz="360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জ্যের</a:t>
            </a:r>
            <a:r>
              <a:rPr lang="as-IN" sz="36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ক্ষেত্রে</a:t>
            </a:r>
            <a:r>
              <a:rPr lang="en-US" sz="36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ভাগফল</a:t>
            </a:r>
            <a:r>
              <a:rPr lang="en-US" sz="36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নির্ণয়ের</a:t>
            </a:r>
            <a:r>
              <a:rPr lang="en-US" sz="36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সূত্র</a:t>
            </a:r>
            <a:r>
              <a:rPr lang="en-US" sz="36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pPr lvl="0"/>
            <a:r>
              <a:rPr lang="en-US" sz="3600" b="1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>
                <a:solidFill>
                  <a:srgbClr val="B4DCFA">
                    <a:lumMod val="10000"/>
                  </a:srgbClr>
                </a:solidFill>
                <a:latin typeface="NikoshBAN" pitchFamily="2" charset="0"/>
                <a:cs typeface="NikoshBAN" pitchFamily="2" charset="0"/>
              </a:rPr>
              <a:t>(৩)৩০÷৫=৬;এখানে,ভাজ্য </a:t>
            </a:r>
            <a:r>
              <a:rPr lang="en-US" sz="3600" b="1" dirty="0" err="1">
                <a:solidFill>
                  <a:srgbClr val="B4DCFA">
                    <a:lumMod val="10000"/>
                  </a:srgbClr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600" b="1" dirty="0">
                <a:solidFill>
                  <a:srgbClr val="B4DCFA">
                    <a:lumMod val="10000"/>
                  </a:srgbClr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pPr lvl="0"/>
            <a:r>
              <a:rPr lang="en-US" sz="3600" b="1" dirty="0">
                <a:solidFill>
                  <a:srgbClr val="B4DCFA">
                    <a:lumMod val="10000"/>
                  </a:srgbClr>
                </a:solidFill>
                <a:latin typeface="NikoshBAN" pitchFamily="2" charset="0"/>
                <a:cs typeface="NikoshBAN" pitchFamily="2" charset="0"/>
              </a:rPr>
              <a:t> (৪) ৩)৩০÷৫=৬;এখানে,ভাগফল </a:t>
            </a:r>
            <a:r>
              <a:rPr lang="en-US" sz="3600" b="1" dirty="0" err="1">
                <a:solidFill>
                  <a:srgbClr val="B4DCFA">
                    <a:lumMod val="10000"/>
                  </a:srgbClr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600" b="1" dirty="0">
                <a:solidFill>
                  <a:srgbClr val="B4DCFA">
                    <a:lumMod val="10000"/>
                  </a:srgbClr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pPr lvl="0"/>
            <a:r>
              <a:rPr lang="en-US" sz="3600" b="1" dirty="0">
                <a:solidFill>
                  <a:srgbClr val="B4DCFA">
                    <a:lumMod val="10000"/>
                  </a:srgbClr>
                </a:solidFill>
                <a:latin typeface="NikoshBAN" pitchFamily="2" charset="0"/>
                <a:cs typeface="NikoshBAN" pitchFamily="2" charset="0"/>
              </a:rPr>
              <a:t> (৫) </a:t>
            </a:r>
            <a:r>
              <a:rPr lang="en-US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১৮ </a:t>
            </a:r>
            <a:r>
              <a:rPr lang="as-IN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টি চকোলেট</a:t>
            </a:r>
            <a:r>
              <a:rPr lang="as-IN" sz="4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 </a:t>
            </a:r>
            <a:r>
              <a:rPr lang="en-US" sz="36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জনকে</a:t>
            </a:r>
            <a:r>
              <a:rPr lang="as-IN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সমানভাবে ভাগ করে দিলে প্রত্যেকে কয়টি করে </a:t>
            </a:r>
            <a:r>
              <a:rPr lang="en-US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চকোলেট পাবে?</a:t>
            </a:r>
            <a:r>
              <a:rPr lang="as-IN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10787801" y="5483778"/>
            <a:ext cx="1364348" cy="138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2758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oard with a green field and flowers&#10;&#10;Description automatically generated with medium confidence">
            <a:extLst>
              <a:ext uri="{FF2B5EF4-FFF2-40B4-BE49-F238E27FC236}">
                <a16:creationId xmlns:a16="http://schemas.microsoft.com/office/drawing/2014/main" xmlns="" id="{D03583FC-78D4-40E1-E92B-253557A07A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9"/>
          <a:stretch/>
        </p:blipFill>
        <p:spPr>
          <a:xfrm>
            <a:off x="-96690" y="1"/>
            <a:ext cx="12191980" cy="685671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5BDC51E-DED7-D12F-DD20-E7FB3D159615}"/>
              </a:ext>
            </a:extLst>
          </p:cNvPr>
          <p:cNvSpPr txBox="1"/>
          <p:nvPr/>
        </p:nvSpPr>
        <p:spPr>
          <a:xfrm>
            <a:off x="2238708" y="2890391"/>
            <a:ext cx="7519890" cy="2067231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571486" indent="-571486">
              <a:spcAft>
                <a:spcPts val="500"/>
              </a:spcAft>
              <a:buFont typeface="Wingdings" pitchFamily="2" charset="2"/>
              <a:buChar char="Ø"/>
            </a:pPr>
            <a:r>
              <a:rPr lang="en-US" sz="4000" dirty="0">
                <a:solidFill>
                  <a:srgbClr val="141400"/>
                </a:solidFill>
                <a:latin typeface="NikoshBAN" pitchFamily="2" charset="0"/>
                <a:cs typeface="NikoshBAN" pitchFamily="2" charset="0"/>
              </a:rPr>
              <a:t>৫২ </a:t>
            </a:r>
            <a:r>
              <a:rPr lang="as-IN" sz="4000" dirty="0">
                <a:solidFill>
                  <a:srgbClr val="141400"/>
                </a:solidFill>
                <a:latin typeface="NikoshBAN" pitchFamily="2" charset="0"/>
                <a:cs typeface="NikoshBAN" pitchFamily="2" charset="0"/>
              </a:rPr>
              <a:t>পৃষ্ঠার </a:t>
            </a:r>
            <a:r>
              <a:rPr lang="en-US" sz="4000" dirty="0">
                <a:solidFill>
                  <a:srgbClr val="141400"/>
                </a:solidFill>
                <a:latin typeface="NikoshBAN" pitchFamily="2" charset="0"/>
                <a:cs typeface="NikoshBAN" pitchFamily="2" charset="0"/>
              </a:rPr>
              <a:t> ১ </a:t>
            </a:r>
            <a:r>
              <a:rPr lang="en-US" sz="4000" dirty="0" err="1">
                <a:solidFill>
                  <a:srgbClr val="141400"/>
                </a:solidFill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4000" dirty="0">
                <a:solidFill>
                  <a:srgbClr val="141400"/>
                </a:solidFill>
                <a:latin typeface="NikoshBAN" pitchFamily="2" charset="0"/>
                <a:cs typeface="NikoshBAN" pitchFamily="2" charset="0"/>
              </a:rPr>
              <a:t> (১ </a:t>
            </a:r>
            <a:r>
              <a:rPr lang="en-US" sz="4000" dirty="0" err="1">
                <a:solidFill>
                  <a:srgbClr val="14140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000" dirty="0">
                <a:solidFill>
                  <a:srgbClr val="141400"/>
                </a:solidFill>
                <a:latin typeface="NikoshBAN" pitchFamily="2" charset="0"/>
                <a:cs typeface="NikoshBAN" pitchFamily="2" charset="0"/>
              </a:rPr>
              <a:t> ৮)</a:t>
            </a:r>
            <a:r>
              <a:rPr lang="as-IN" sz="4000" dirty="0">
                <a:solidFill>
                  <a:srgbClr val="141400"/>
                </a:solidFill>
                <a:latin typeface="NikoshBAN" pitchFamily="2" charset="0"/>
                <a:cs typeface="NikoshBAN" pitchFamily="2" charset="0"/>
              </a:rPr>
              <a:t> লিখবে</a:t>
            </a:r>
            <a:r>
              <a:rPr lang="as-IN" sz="4000" dirty="0">
                <a:solidFill>
                  <a:srgbClr val="141400"/>
                </a:solidFill>
                <a:latin typeface="NikoshBAN"/>
                <a:cs typeface="NikoshBAN"/>
              </a:rPr>
              <a:t>।</a:t>
            </a:r>
            <a:endParaRPr lang="en-US" sz="4000" dirty="0">
              <a:solidFill>
                <a:srgbClr val="141400"/>
              </a:solidFill>
              <a:latin typeface="NikoshBAN"/>
              <a:cs typeface="NikoshBAN"/>
            </a:endParaRPr>
          </a:p>
          <a:p>
            <a:pPr marL="571486" lvl="0" indent="-571486">
              <a:spcAft>
                <a:spcPts val="500"/>
              </a:spcAft>
              <a:buFont typeface="Wingdings" pitchFamily="2" charset="2"/>
              <a:buChar char="Ø"/>
            </a:pPr>
            <a:r>
              <a:rPr lang="en-US" sz="4000" dirty="0">
                <a:solidFill>
                  <a:srgbClr val="141400"/>
                </a:solidFill>
                <a:latin typeface="NikoshBAN" pitchFamily="2" charset="0"/>
                <a:cs typeface="NikoshBAN" pitchFamily="2" charset="0"/>
              </a:rPr>
              <a:t>৫২ </a:t>
            </a:r>
            <a:r>
              <a:rPr lang="as-IN" sz="4000" dirty="0">
                <a:solidFill>
                  <a:srgbClr val="141400"/>
                </a:solidFill>
                <a:latin typeface="NikoshBAN" pitchFamily="2" charset="0"/>
                <a:cs typeface="NikoshBAN" pitchFamily="2" charset="0"/>
              </a:rPr>
              <a:t>পৃষ্ঠার </a:t>
            </a:r>
            <a:r>
              <a:rPr lang="en-US" sz="4000" dirty="0">
                <a:solidFill>
                  <a:srgbClr val="141400"/>
                </a:solidFill>
                <a:latin typeface="NikoshBAN" pitchFamily="2" charset="0"/>
                <a:cs typeface="NikoshBAN" pitchFamily="2" charset="0"/>
              </a:rPr>
              <a:t> ২ </a:t>
            </a:r>
            <a:r>
              <a:rPr lang="en-US" sz="4000" dirty="0" err="1">
                <a:solidFill>
                  <a:srgbClr val="141400"/>
                </a:solidFill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4000" dirty="0">
                <a:solidFill>
                  <a:srgbClr val="141400"/>
                </a:solidFill>
                <a:latin typeface="NikoshBAN" pitchFamily="2" charset="0"/>
                <a:cs typeface="NikoshBAN" pitchFamily="2" charset="0"/>
              </a:rPr>
              <a:t> (১ </a:t>
            </a:r>
            <a:r>
              <a:rPr lang="en-US" sz="4000" dirty="0" err="1">
                <a:solidFill>
                  <a:srgbClr val="14140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000" dirty="0">
                <a:solidFill>
                  <a:srgbClr val="141400"/>
                </a:solidFill>
                <a:latin typeface="NikoshBAN" pitchFamily="2" charset="0"/>
                <a:cs typeface="NikoshBAN" pitchFamily="2" charset="0"/>
              </a:rPr>
              <a:t> ৮)</a:t>
            </a:r>
            <a:r>
              <a:rPr lang="as-IN" sz="4000" dirty="0">
                <a:solidFill>
                  <a:srgbClr val="141400"/>
                </a:solidFill>
                <a:latin typeface="NikoshBAN" pitchFamily="2" charset="0"/>
                <a:cs typeface="NikoshBAN" pitchFamily="2" charset="0"/>
              </a:rPr>
              <a:t> লিখবে</a:t>
            </a:r>
            <a:r>
              <a:rPr lang="as-IN" sz="4000" dirty="0">
                <a:solidFill>
                  <a:srgbClr val="141400"/>
                </a:solidFill>
                <a:latin typeface="NikoshBAN"/>
                <a:cs typeface="NikoshBAN"/>
              </a:rPr>
              <a:t>।</a:t>
            </a:r>
            <a:endParaRPr lang="as-IN" sz="4000" dirty="0">
              <a:solidFill>
                <a:srgbClr val="141400"/>
              </a:solidFill>
              <a:latin typeface="NikoshBAN" pitchFamily="2" charset="0"/>
              <a:cs typeface="NikoshBAN" pitchFamily="2" charset="0"/>
            </a:endParaRPr>
          </a:p>
          <a:p>
            <a:pPr>
              <a:spcAft>
                <a:spcPts val="500"/>
              </a:spcAft>
            </a:pPr>
            <a:endParaRPr lang="as-IN" sz="4000" dirty="0">
              <a:solidFill>
                <a:srgbClr val="1414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78982" y="1026826"/>
            <a:ext cx="4440639" cy="1446551"/>
          </a:xfrm>
          <a:prstGeom prst="rect">
            <a:avLst/>
          </a:prstGeom>
        </p:spPr>
        <p:txBody>
          <a:bodyPr wrap="none" lIns="91438" tIns="45719" rIns="91438" bIns="45719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en-US" sz="8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8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8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753032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20817" y="2599504"/>
            <a:ext cx="8575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err="1" smtClean="0">
                <a:solidFill>
                  <a:srgbClr val="FF0000"/>
                </a:solidFill>
              </a:rPr>
              <a:t>সকলকে</a:t>
            </a:r>
            <a:r>
              <a:rPr lang="en-US" sz="8000" dirty="0" smtClean="0">
                <a:solidFill>
                  <a:srgbClr val="FF0000"/>
                </a:solidFill>
              </a:rPr>
              <a:t> </a:t>
            </a:r>
            <a:r>
              <a:rPr lang="en-US" sz="8000" dirty="0" err="1" smtClean="0">
                <a:solidFill>
                  <a:srgbClr val="FF0000"/>
                </a:solidFill>
              </a:rPr>
              <a:t>ধন্যবাদ</a:t>
            </a:r>
            <a:endParaRPr lang="en-US" sz="8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51539" y="465832"/>
            <a:ext cx="4159876" cy="1123382"/>
          </a:xfrm>
          <a:prstGeom prst="rect">
            <a:avLst/>
          </a:prstGeom>
        </p:spPr>
        <p:txBody>
          <a:bodyPr wrap="square" lIns="91438" tIns="45719" rIns="91438" bIns="45719" anchor="ctr">
            <a:spAutoFit/>
          </a:bodyPr>
          <a:lstStyle/>
          <a:p>
            <a:pPr lvl="0" algn="ctr"/>
            <a:r>
              <a:rPr lang="en-US" sz="67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7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5165" y="2009110"/>
            <a:ext cx="10419007" cy="1446551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as-IN" sz="4400" dirty="0">
                <a:latin typeface="NikoshBAN" pitchFamily="2" charset="0"/>
                <a:cs typeface="NikoshBAN" pitchFamily="2" charset="0"/>
              </a:rPr>
              <a:t>২.৫.১ নিঃশেষে বিভাজ্য ও বিভাজ্য নয় এমন ভাগের ধারণা লাভ করে বলতে পারবে।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9690081" y="4356079"/>
            <a:ext cx="2636297" cy="236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6932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49250" y="576567"/>
            <a:ext cx="3687228" cy="10156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lvl="0"/>
            <a:r>
              <a:rPr lang="en-US" sz="6000" b="1" u="sng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sz="60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u="sng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জ্ঞান</a:t>
            </a:r>
            <a:r>
              <a:rPr lang="en-US" sz="60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u="sng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যাচাই</a:t>
            </a:r>
            <a:endParaRPr lang="en-US" sz="6000" b="1" u="sng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71475" y="2279561"/>
            <a:ext cx="9478607" cy="2400657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১) ১০×২=</a:t>
            </a:r>
            <a:r>
              <a:rPr lang="as-IN" sz="4800" dirty="0">
                <a:latin typeface="NikoshBAN" pitchFamily="2" charset="0"/>
                <a:cs typeface="NikoshBAN" pitchFamily="2" charset="0"/>
              </a:rPr>
              <a:t>কত?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২) </a:t>
            </a:r>
            <a:r>
              <a:rPr lang="en-US" sz="4400" b="1" dirty="0">
                <a:ln w="1905"/>
                <a:solidFill>
                  <a:prstClr val="black">
                    <a:lumMod val="95000"/>
                    <a:lumOff val="5000"/>
                  </a:prst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২০÷২=</a:t>
            </a:r>
            <a:r>
              <a:rPr lang="as-IN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কত</a:t>
            </a:r>
            <a:r>
              <a:rPr lang="as-IN" sz="55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  <a:p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৩) ২১ </a:t>
            </a:r>
            <a:r>
              <a:rPr lang="as-IN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কে 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দিয়ে ভাগ করলে ভাগফল 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as-IN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/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/</a:t>
            </a:r>
            <a:r>
              <a:rPr lang="en-US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as-IN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10127397" y="4793396"/>
            <a:ext cx="2175491" cy="195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3116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1224" y="2997635"/>
            <a:ext cx="6132756" cy="132343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lvl="0" algn="ctr"/>
            <a:r>
              <a:rPr lang="as-IN" sz="8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ভাগের ধারণা</a:t>
            </a:r>
          </a:p>
        </p:txBody>
      </p:sp>
      <p:sp>
        <p:nvSpPr>
          <p:cNvPr id="4" name="Horizontal Scroll 3"/>
          <p:cNvSpPr/>
          <p:nvPr/>
        </p:nvSpPr>
        <p:spPr>
          <a:xfrm>
            <a:off x="2563318" y="854439"/>
            <a:ext cx="6805535" cy="1783831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38" tIns="45719" rIns="91438" bIns="45719"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s-IN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পাঠ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9850238" y="4516237"/>
            <a:ext cx="2315981" cy="236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3654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792" y="408069"/>
            <a:ext cx="1182795" cy="8885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1218" y="5346881"/>
            <a:ext cx="11662348" cy="1200329"/>
          </a:xfrm>
          <a:prstGeom prst="rect">
            <a:avLst/>
          </a:prstGeom>
          <a:ln w="38100"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 defTabSz="457189"/>
            <a:r>
              <a:rPr lang="bn-BD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১৫টি মার্বেল ৫ জনকে সমানভাবে ভাগ করে দিলে প্রত্যেকে কয়টি করে মার্বেল পাবে?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69585" y="408069"/>
            <a:ext cx="1182795" cy="8885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93255" y="408069"/>
            <a:ext cx="1182795" cy="8885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76049" y="408069"/>
            <a:ext cx="1182795" cy="8885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9597" y="408069"/>
            <a:ext cx="1182795" cy="8885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2391" y="408069"/>
            <a:ext cx="1182795" cy="8885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55184" y="408069"/>
            <a:ext cx="1182795" cy="8885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37979" y="408069"/>
            <a:ext cx="1182795" cy="8885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0773" y="408069"/>
            <a:ext cx="1182795" cy="8885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45733" y="408069"/>
            <a:ext cx="1182795" cy="8885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2225" y="1562311"/>
            <a:ext cx="1182795" cy="8885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5020" y="1562311"/>
            <a:ext cx="1182795" cy="88859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95580" y="1562311"/>
            <a:ext cx="1182795" cy="88859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2689" y="1562311"/>
            <a:ext cx="1182795" cy="8885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05483" y="1562311"/>
            <a:ext cx="1182795" cy="8885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7835" y="2653259"/>
            <a:ext cx="5140143" cy="269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8469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792" y="408069"/>
            <a:ext cx="1182795" cy="8885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69585" y="408069"/>
            <a:ext cx="1182795" cy="8885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93255" y="408069"/>
            <a:ext cx="1182795" cy="8885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76049" y="408069"/>
            <a:ext cx="1182795" cy="8885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9597" y="408069"/>
            <a:ext cx="1182795" cy="8885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2391" y="408069"/>
            <a:ext cx="1182795" cy="8885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55184" y="408069"/>
            <a:ext cx="1182795" cy="8885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37979" y="408069"/>
            <a:ext cx="1182795" cy="8885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0773" y="408069"/>
            <a:ext cx="1182795" cy="8885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45733" y="408069"/>
            <a:ext cx="1182795" cy="8885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2225" y="1562311"/>
            <a:ext cx="1182795" cy="8885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5020" y="1562311"/>
            <a:ext cx="1182795" cy="88859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95580" y="1562311"/>
            <a:ext cx="1182795" cy="88859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2689" y="1562311"/>
            <a:ext cx="1182795" cy="8885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05483" y="1562311"/>
            <a:ext cx="1182795" cy="8885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207" y="4266647"/>
            <a:ext cx="2365588" cy="208971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2381" y="4266647"/>
            <a:ext cx="2365588" cy="20897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9598" y="4266647"/>
            <a:ext cx="2365588" cy="20897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0825" y="4266647"/>
            <a:ext cx="2365588" cy="208971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26413" y="4266646"/>
            <a:ext cx="2365588" cy="208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7838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85163E-7 -1.84971E-6 L 0.00743 0.5926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296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0096E-6 -1.84971E-6 L 0.11177 0.59075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88" y="2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5638E-6 -1.84971E-6 L 0.20425 0.60809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12" y="304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2782E-6 -1.84971E-6 L 0.32213 0.597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00" y="298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1308E-6 -1.84971E-6 L 0.41449 0.59492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24" y="297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7112E-6 -1.84971E-6 L -0.41436 0.58197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24" y="290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468E-6 -1.84971E-6 L -0.31484 0.58821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48" y="294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048E-6 -1.84971E-6 L -0.21036 0.60347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25" y="301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2372E-6 -1.84971E-6 L -0.08858 0.597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9" y="298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2151E-6 -1.84971E-6 L -0.0099 0.59723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5" y="298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3574E-6 -4.33526E-6 L -0.18823 0.31977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18" y="15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0057E-7 -4.33526E-6 L -0.08245 0.33064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29" y="16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4174E-6 -4.33526E-6 L 0.0099 0.34613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" y="17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8442E-6 -4.33526E-6 L 0.13051 0.33735 " pathEditMode="relative" rAng="0" ptsTypes="AA">
                                      <p:cBhvr>
                                        <p:cTn id="17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26" y="168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862E-6 -4.33526E-6 L 0.22131 0.32209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9" y="160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87" y="2319262"/>
            <a:ext cx="11952156" cy="255400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44313" y="396203"/>
            <a:ext cx="10643017" cy="1569660"/>
          </a:xfrm>
          <a:prstGeom prst="rect">
            <a:avLst/>
          </a:prstGeom>
          <a:ln w="28575"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 lvl="0" algn="ctr"/>
            <a:r>
              <a:rPr lang="as-IN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১৫÷৫=৩</a:t>
            </a:r>
            <a:endParaRPr lang="en-US" sz="4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lvl="0" algn="ctr"/>
            <a:r>
              <a:rPr lang="as-IN" sz="4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অর্থাৎ, প্রত্যেকে ৩টি করে মার্বেল পাবে।</a:t>
            </a:r>
            <a:endParaRPr lang="en-US" sz="4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60762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9220" y="1841503"/>
            <a:ext cx="2133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 </a:t>
            </a:r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১৫</a:t>
            </a:r>
            <a:endParaRPr lang="en-US" sz="21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75500" y="1888342"/>
            <a:ext cx="8128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38400" y="156522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/>
                <a:cs typeface="Times New Roman"/>
              </a:rPr>
              <a:t>─────</a:t>
            </a:r>
            <a:endParaRPr lang="en-US" sz="2100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71580" y="2378022"/>
            <a:ext cx="93522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১৫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01430" y="1170482"/>
            <a:ext cx="609600" cy="1323433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4511" y="4081903"/>
            <a:ext cx="6325849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Microsoft YaHei"/>
                <a:ea typeface="Microsoft YaHei"/>
                <a:cs typeface="NikoshBAN" pitchFamily="2" charset="0"/>
              </a:rPr>
              <a:t>∴ </a:t>
            </a:r>
            <a:r>
              <a:rPr lang="en-US" sz="5400" dirty="0" err="1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ভাগফল</a:t>
            </a:r>
            <a:r>
              <a:rPr lang="en-US" sz="54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৩ ও </a:t>
            </a:r>
            <a:r>
              <a:rPr lang="en-US" sz="5400" dirty="0" err="1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ভাগশেষ</a:t>
            </a:r>
            <a:r>
              <a:rPr lang="en-US" sz="54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০</a:t>
            </a:r>
            <a:endParaRPr lang="en-US" sz="3200" dirty="0">
              <a:ln>
                <a:solidFill>
                  <a:srgbClr val="0000CC"/>
                </a:solidFill>
              </a:ln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14400" y="447622"/>
            <a:ext cx="9144000" cy="861775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48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</a:rPr>
              <a:t>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9626" y="164724"/>
            <a:ext cx="10598045" cy="9541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	</a:t>
            </a:r>
            <a:r>
              <a:rPr lang="as-IN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গাণিতিক বাক্য </a:t>
            </a:r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১৫</a:t>
            </a:r>
            <a:r>
              <a:rPr lang="as-IN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÷</a:t>
            </a:r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as-IN" sz="540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as-IN" sz="540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BAN"/>
                <a:cs typeface="NikoshBAN"/>
              </a:rPr>
              <a:t>▪</a:t>
            </a:r>
            <a:endParaRPr lang="en-US" sz="5400" dirty="0">
              <a:ln w="28575">
                <a:solidFill>
                  <a:srgbClr val="0000CC"/>
                </a:solidFill>
              </a:ln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336800" y="1726825"/>
            <a:ext cx="711200" cy="943848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)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014510" y="274854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/>
                <a:cs typeface="Times New Roman"/>
              </a:rPr>
              <a:t>─────</a:t>
            </a:r>
            <a:endParaRPr lang="en-US" sz="2100" dirty="0">
              <a:solidFill>
                <a:prstClr val="black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916420" y="2999371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0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" name="5-Point Star 1"/>
          <p:cNvSpPr/>
          <p:nvPr/>
        </p:nvSpPr>
        <p:spPr>
          <a:xfrm>
            <a:off x="662898" y="262480"/>
            <a:ext cx="876092" cy="758588"/>
          </a:xfrm>
          <a:prstGeom prst="star5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8478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1" grpId="0"/>
      <p:bldP spid="26" grpId="0"/>
      <p:bldP spid="36" grpId="0"/>
      <p:bldP spid="35" grpId="0" animBg="1"/>
      <p:bldP spid="37" grpId="0"/>
      <p:bldP spid="48" grpId="0"/>
      <p:bldP spid="5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2743</TotalTime>
  <Words>452</Words>
  <Application>Microsoft Office PowerPoint</Application>
  <PresentationFormat>Custom</PresentationFormat>
  <Paragraphs>123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Flow</vt:lpstr>
      <vt:lpstr>3_Office Theme</vt:lpstr>
      <vt:lpstr>Slipstream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Mahmudul Hasan</dc:creator>
  <cp:lastModifiedBy>MC</cp:lastModifiedBy>
  <cp:revision>226</cp:revision>
  <dcterms:created xsi:type="dcterms:W3CDTF">2023-09-18T11:09:33Z</dcterms:created>
  <dcterms:modified xsi:type="dcterms:W3CDTF">2026-07-15T06:15:42Z</dcterms:modified>
  <cp:contentStatus/>
</cp:coreProperties>
</file>