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16" d="100"/>
          <a:sy n="116" d="100"/>
        </p:scale>
        <p:origin x="-35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0F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046720" y="1099109"/>
            <a:ext cx="3474720" cy="1459382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3600000">
            <a:off x="8046720" y="1099109"/>
            <a:ext cx="3474720" cy="1459382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0">
            <a:off x="8046720" y="1099109"/>
            <a:ext cx="3474720" cy="1459382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9627718" y="1672438"/>
            <a:ext cx="312725" cy="312725"/>
          </a:xfrm>
          <a:prstGeom prst="ellipse">
            <a:avLst/>
          </a:prstGeom>
          <a:solidFill>
            <a:srgbClr val="2A3550"/>
          </a:solidFill>
          <a:ln/>
        </p:spPr>
      </p:sp>
      <p:sp>
        <p:nvSpPr>
          <p:cNvPr id="6" name="Shape 4"/>
          <p:cNvSpPr/>
          <p:nvPr/>
        </p:nvSpPr>
        <p:spPr>
          <a:xfrm>
            <a:off x="9235440" y="4698187"/>
            <a:ext cx="2011680" cy="844906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 rot="3600000">
            <a:off x="9235440" y="4698187"/>
            <a:ext cx="2011680" cy="844906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 rot="7200000">
            <a:off x="9235440" y="4698187"/>
            <a:ext cx="2011680" cy="844906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0150754" y="5030114"/>
            <a:ext cx="181051" cy="181051"/>
          </a:xfrm>
          <a:prstGeom prst="ellipse">
            <a:avLst/>
          </a:prstGeom>
          <a:solidFill>
            <a:srgbClr val="1E2740"/>
          </a:solidFill>
          <a:ln/>
        </p:spPr>
      </p:sp>
      <p:sp>
        <p:nvSpPr>
          <p:cNvPr id="10" name="Text 8"/>
          <p:cNvSpPr/>
          <p:nvPr/>
        </p:nvSpPr>
        <p:spPr>
          <a:xfrm>
            <a:off x="822960" y="141732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kern="0" spc="100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রসায়ন বিজ্ঞান  |  ৪০ মিনিটের শ্রেণি সেশন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777240" y="1874520"/>
            <a:ext cx="9601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822960" y="288036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AEB8D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(Nuclear Radioactivity)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1417320" y="3949294"/>
            <a:ext cx="1005840" cy="422453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 rot="3600000">
            <a:off x="1417320" y="3949294"/>
            <a:ext cx="1005840" cy="422453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 rot="7200000">
            <a:off x="1417320" y="3949294"/>
            <a:ext cx="1005840" cy="422453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1874977" y="4115257"/>
            <a:ext cx="90526" cy="90526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7" name="Shape 15"/>
          <p:cNvSpPr/>
          <p:nvPr/>
        </p:nvSpPr>
        <p:spPr>
          <a:xfrm>
            <a:off x="822960" y="5074920"/>
            <a:ext cx="6035040" cy="1234440"/>
          </a:xfrm>
          <a:prstGeom prst="roundRect">
            <a:avLst>
              <a:gd name="adj" fmla="val 5926"/>
            </a:avLst>
          </a:prstGeom>
          <a:solidFill>
            <a:srgbClr val="141C30"/>
          </a:solidFill>
          <a:ln/>
        </p:spPr>
      </p:sp>
      <p:sp>
        <p:nvSpPr>
          <p:cNvPr id="18" name="Text 16"/>
          <p:cNvSpPr/>
          <p:nvPr/>
        </p:nvSpPr>
        <p:spPr>
          <a:xfrm>
            <a:off x="1097280" y="5193792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রাম দাস পাল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1097280" y="559612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অধ্যাপক, রসায়ন বিজ্ঞান বিভাগ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097280" y="5897880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ধোবাউড়া মহিলা ডিগ্রি কলেজ, ধোবাউড়া, ময়মনসিংহ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0F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921240" y="587959"/>
            <a:ext cx="1554480" cy="652882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3600000">
            <a:off x="9921240" y="587959"/>
            <a:ext cx="1554480" cy="652882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0">
            <a:off x="9921240" y="587959"/>
            <a:ext cx="1554480" cy="652882"/>
          </a:xfrm>
          <a:prstGeom prst="ellipse">
            <a:avLst/>
          </a:prstGeom>
          <a:ln w="12700">
            <a:solidFill>
              <a:srgbClr val="1E27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628528" y="844448"/>
            <a:ext cx="139903" cy="139903"/>
          </a:xfrm>
          <a:prstGeom prst="ellipse">
            <a:avLst/>
          </a:prstGeom>
          <a:solidFill>
            <a:srgbClr val="1E274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০৯ · অ্যাসাইনমেন্ট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82296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বাড়ির কাজ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640080" y="1691640"/>
            <a:ext cx="10908792" cy="2423160"/>
          </a:xfrm>
          <a:prstGeom prst="roundRect">
            <a:avLst>
              <a:gd name="adj" fmla="val 3396"/>
            </a:avLst>
          </a:prstGeom>
          <a:solidFill>
            <a:srgbClr val="141C30"/>
          </a:solidFill>
          <a:ln/>
        </p:spPr>
      </p:sp>
      <p:sp>
        <p:nvSpPr>
          <p:cNvPr id="9" name="Text 7"/>
          <p:cNvSpPr/>
          <p:nvPr/>
        </p:nvSpPr>
        <p:spPr>
          <a:xfrm>
            <a:off x="960120" y="19202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417320" y="1920240"/>
            <a:ext cx="9829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α, β ও γ রশ্মির বৈশিষ্ট্য তুলনা করে একটি ছক তৈরি করো (খাতায় লিখে আনতে হবে)।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960120" y="26060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2.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417320" y="2606040"/>
            <a:ext cx="9829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N₀ = 800 g একটি তেজস্ক্রিয় পদার্থের অর্ধায়ু 10 দিন হলে, 30 দিন পর অবশিষ্ট পরিমাণ নির্ণয় করো।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960120" y="3291840"/>
            <a:ext cx="4572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17320" y="3291840"/>
            <a:ext cx="9829800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তেজস্ক্রিয়তার যেকোনো দুটি ব্যবহারিক ক্ষেত্র নিয়ে সংক্ষিপ্ত (১ পৃষ্ঠা) প্রতিবেদন লেখো।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189720" y="5297119"/>
            <a:ext cx="1554480" cy="652882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 rot="3600000">
            <a:off x="9189720" y="5297119"/>
            <a:ext cx="1554480" cy="652882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rot="7200000">
            <a:off x="9189720" y="5297119"/>
            <a:ext cx="1554480" cy="652882"/>
          </a:xfrm>
          <a:prstGeom prst="ellipse">
            <a:avLst/>
          </a:prstGeom>
          <a:ln w="19050">
            <a:solidFill>
              <a:srgbClr val="FFC30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9897008" y="5553608"/>
            <a:ext cx="139903" cy="139903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9" name="Text 17"/>
          <p:cNvSpPr/>
          <p:nvPr/>
        </p:nvSpPr>
        <p:spPr>
          <a:xfrm>
            <a:off x="640080" y="4526280"/>
            <a:ext cx="54864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ধন্যবাদ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640080" y="5257800"/>
            <a:ext cx="7772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তোমাদের মনোযোগ ও অংশগ্রহণের জন্য আন্তরিক ধন্যবাদ।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40080" y="5760720"/>
            <a:ext cx="7955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রাম দাস পাল  ·  সহকারী অধ্যাপক, রসায়ন বিজ্ঞান  ·  ধোবাউড়া মহিলা ডিগ্রি কলেজ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০১ · ভূমিকা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তেজস্ক্রিয়তা কী?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37360"/>
            <a:ext cx="6492240" cy="4160520"/>
          </a:xfrm>
          <a:prstGeom prst="roundRect">
            <a:avLst>
              <a:gd name="adj" fmla="val 1978"/>
            </a:avLst>
          </a:prstGeom>
          <a:solidFill>
            <a:srgbClr val="F3F4F8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020824"/>
            <a:ext cx="128016" cy="128016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6" name="Text 4"/>
          <p:cNvSpPr/>
          <p:nvPr/>
        </p:nvSpPr>
        <p:spPr>
          <a:xfrm>
            <a:off x="1143000" y="1892808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সংজ্ঞা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143000" y="2203704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কিছু মৌলের অস্থিতিশীল নিউক্লিয়াস স্বতঃস্ফূর্তভাবে ভেঙে α, β বা γ রশ্মি বিকিরণ করে — একে তেজস্ক্রিয়তা বলে।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868680" y="3008376"/>
            <a:ext cx="128016" cy="128016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9" name="Text 7"/>
          <p:cNvSpPr/>
          <p:nvPr/>
        </p:nvSpPr>
        <p:spPr>
          <a:xfrm>
            <a:off x="1143000" y="2880360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আবিষ্কার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143000" y="3191256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১৮৯৬ সালে হেনরি বেকরেল ইউরেনিয়াম লবণে তেজস্ক্রিয়তা আবিষ্কার করেন।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868680" y="3995928"/>
            <a:ext cx="128016" cy="128016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2" name="Text 10"/>
          <p:cNvSpPr/>
          <p:nvPr/>
        </p:nvSpPr>
        <p:spPr>
          <a:xfrm>
            <a:off x="1143000" y="3867912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গবেষণা সম্প্রসারণ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143000" y="4178808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মেরি ও পিয়ের কুরি রেডিয়াম ও পোলোনিয়াম আবিষ্কার করে এই ধারণাকে আরও প্রতিষ্ঠিত করেন।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68680" y="4983480"/>
            <a:ext cx="128016" cy="128016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5" name="Text 13"/>
          <p:cNvSpPr/>
          <p:nvPr/>
        </p:nvSpPr>
        <p:spPr>
          <a:xfrm>
            <a:off x="1143000" y="4855464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প্রকৃতি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143000" y="5166360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এটি একটি নিউক্লীয় (পারমাণবিক নিউক্লিয়াস কেন্দ্রিক) ঘটনা — রাসায়নিক বন্ধন বা তাপ-চাপের দ্বারা প্রভাবিত হয় না।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7406640" y="1737360"/>
            <a:ext cx="4160520" cy="4160520"/>
          </a:xfrm>
          <a:prstGeom prst="roundRect">
            <a:avLst>
              <a:gd name="adj" fmla="val 1978"/>
            </a:avLst>
          </a:prstGeom>
          <a:solidFill>
            <a:srgbClr val="0B0F1A"/>
          </a:solidFill>
          <a:ln/>
        </p:spPr>
      </p:sp>
      <p:sp>
        <p:nvSpPr>
          <p:cNvPr id="18" name="Shape 16"/>
          <p:cNvSpPr/>
          <p:nvPr/>
        </p:nvSpPr>
        <p:spPr>
          <a:xfrm>
            <a:off x="8110728" y="2990088"/>
            <a:ext cx="2743200" cy="1152144"/>
          </a:xfrm>
          <a:prstGeom prst="ellipse">
            <a:avLst/>
          </a:prstGeom>
          <a:ln w="22225">
            <a:solidFill>
              <a:srgbClr val="FFC30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 rot="3600000">
            <a:off x="8110728" y="2990088"/>
            <a:ext cx="2743200" cy="1152144"/>
          </a:xfrm>
          <a:prstGeom prst="ellipse">
            <a:avLst/>
          </a:prstGeom>
          <a:ln w="22225">
            <a:solidFill>
              <a:srgbClr val="FFC30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 rot="7200000">
            <a:off x="8110728" y="2990088"/>
            <a:ext cx="2743200" cy="1152144"/>
          </a:xfrm>
          <a:prstGeom prst="ellipse">
            <a:avLst/>
          </a:prstGeom>
          <a:ln w="22225">
            <a:solidFill>
              <a:srgbClr val="FFC30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9358884" y="3442716"/>
            <a:ext cx="246888" cy="246888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22" name="Text 20"/>
          <p:cNvSpPr/>
          <p:nvPr/>
        </p:nvSpPr>
        <p:spPr>
          <a:xfrm>
            <a:off x="7680960" y="5074920"/>
            <a:ext cx="3657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অস্থিতিশীল নিউক্লিয়াস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বিকিরণ নির্গত করে স্থিতিশীল হয়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০২ · মূল ধারণা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নিউক্লিয়াসের গঠন ও স্থিতিশীলতা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3F4F8"/>
          </a:solidFill>
          <a:ln/>
        </p:spPr>
      </p:sp>
      <p:sp>
        <p:nvSpPr>
          <p:cNvPr id="5" name="Shape 3"/>
          <p:cNvSpPr/>
          <p:nvPr/>
        </p:nvSpPr>
        <p:spPr>
          <a:xfrm>
            <a:off x="1988820" y="2011680"/>
            <a:ext cx="822960" cy="8229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6" name="Text 4"/>
          <p:cNvSpPr/>
          <p:nvPr/>
        </p:nvSpPr>
        <p:spPr>
          <a:xfrm>
            <a:off x="1988820" y="20116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Z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3017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প্রোটন সংখ্যা (Z)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14400" y="361188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নিউক্লিয়াসে অবস্থিত ধনাত্মক আধানযুক্ত প্রোটনের সংখ্যা — মৌলের পারমাণবিক সংখ্যা নির্ধারণ করে।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80560" y="178308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3F4F8"/>
          </a:solidFill>
          <a:ln/>
        </p:spPr>
      </p:sp>
      <p:sp>
        <p:nvSpPr>
          <p:cNvPr id="10" name="Shape 8"/>
          <p:cNvSpPr/>
          <p:nvPr/>
        </p:nvSpPr>
        <p:spPr>
          <a:xfrm>
            <a:off x="5829300" y="2011680"/>
            <a:ext cx="822960" cy="8229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11" name="Text 9"/>
          <p:cNvSpPr/>
          <p:nvPr/>
        </p:nvSpPr>
        <p:spPr>
          <a:xfrm>
            <a:off x="5829300" y="20116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4709160" y="3017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নিউট্রন সংখ্যা (N)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4754880" y="361188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আধানহীন নিউট্রনের সংখ্যা, যা নিউক্লিয়াসকে একত্রে ধরে রাখতে সাহায্য করে।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321040" y="1783080"/>
            <a:ext cx="3520440" cy="3291840"/>
          </a:xfrm>
          <a:prstGeom prst="roundRect">
            <a:avLst>
              <a:gd name="adj" fmla="val 2500"/>
            </a:avLst>
          </a:prstGeom>
          <a:solidFill>
            <a:srgbClr val="F3F4F8"/>
          </a:solidFill>
          <a:ln/>
        </p:spPr>
      </p:sp>
      <p:sp>
        <p:nvSpPr>
          <p:cNvPr id="15" name="Shape 13"/>
          <p:cNvSpPr/>
          <p:nvPr/>
        </p:nvSpPr>
        <p:spPr>
          <a:xfrm>
            <a:off x="9669780" y="2011680"/>
            <a:ext cx="822960" cy="8229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16" name="Text 14"/>
          <p:cNvSpPr/>
          <p:nvPr/>
        </p:nvSpPr>
        <p:spPr>
          <a:xfrm>
            <a:off x="9669780" y="20116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N/Z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8549640" y="3017520"/>
            <a:ext cx="30632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নিউট্রন-প্রোটন অনুপাত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8595360" y="3611880"/>
            <a:ext cx="29718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হালকা মৌলে N/Z ≈ ১ হলে স্থিতিশীল; ভারী মৌলে অনুপাত বেশি হলে নিউক্লিয়াস অস্থিতিশীল হয়ে তেজস্ক্রিয় হয়ে পড়ে।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640080" y="5349240"/>
            <a:ext cx="10908792" cy="685800"/>
          </a:xfrm>
          <a:prstGeom prst="roundRect">
            <a:avLst>
              <a:gd name="adj" fmla="val 12000"/>
            </a:avLst>
          </a:prstGeom>
          <a:solidFill>
            <a:srgbClr val="0B0F1A"/>
          </a:solidFill>
          <a:ln/>
        </p:spPr>
      </p:sp>
      <p:sp>
        <p:nvSpPr>
          <p:cNvPr id="20" name="Text 18"/>
          <p:cNvSpPr/>
          <p:nvPr/>
        </p:nvSpPr>
        <p:spPr>
          <a:xfrm>
            <a:off x="914400" y="5349240"/>
            <a:ext cx="103784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নিউক্লাইডে প্রোটন-নিউট্রন ভারসাম্য নেই, তা অতিরিক্ত শক্তি ও কণা বিকিরণ করে স্থিতিশীল অবস্থায় ফিরে আসার চেষ্টা করে — এটাই তেজস্ক্রিয় ক্ষয়।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০৩ · শ্রেণিবিভাগ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 বিকিরণের প্রকারভেদ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3520440" cy="4251960"/>
          </a:xfrm>
          <a:prstGeom prst="roundRect">
            <a:avLst>
              <a:gd name="adj" fmla="val 2597"/>
            </a:avLst>
          </a:prstGeom>
          <a:solidFill>
            <a:srgbClr val="0B0F1A"/>
          </a:solidFill>
          <a:ln/>
        </p:spPr>
      </p:sp>
      <p:sp>
        <p:nvSpPr>
          <p:cNvPr id="5" name="Shape 3"/>
          <p:cNvSpPr/>
          <p:nvPr/>
        </p:nvSpPr>
        <p:spPr>
          <a:xfrm>
            <a:off x="1897380" y="2103120"/>
            <a:ext cx="1005840" cy="1005840"/>
          </a:xfrm>
          <a:prstGeom prst="ellipse">
            <a:avLst/>
          </a:prstGeom>
          <a:solidFill>
            <a:srgbClr val="141C30"/>
          </a:solidFill>
          <a:ln w="19050">
            <a:solidFill>
              <a:srgbClr val="FFC30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897380" y="21031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α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868680" y="32918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আলফা রশ্মি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960120" y="3840480"/>
            <a:ext cx="288036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হিলিয়াম নিউক্লিয়াস (2 প্রোটন + 2 নিউট্রন); ধনাত্মক আধান; ভেদনক্ষমতা সবচেয়ে কম — একটি কাগজেই বাধা পায়।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480560" y="1783080"/>
            <a:ext cx="3520440" cy="4251960"/>
          </a:xfrm>
          <a:prstGeom prst="roundRect">
            <a:avLst>
              <a:gd name="adj" fmla="val 2597"/>
            </a:avLst>
          </a:prstGeom>
          <a:solidFill>
            <a:srgbClr val="0B0F1A"/>
          </a:solidFill>
          <a:ln/>
        </p:spPr>
      </p:sp>
      <p:sp>
        <p:nvSpPr>
          <p:cNvPr id="10" name="Shape 8"/>
          <p:cNvSpPr/>
          <p:nvPr/>
        </p:nvSpPr>
        <p:spPr>
          <a:xfrm>
            <a:off x="5737860" y="2103120"/>
            <a:ext cx="1005840" cy="1005840"/>
          </a:xfrm>
          <a:prstGeom prst="ellipse">
            <a:avLst/>
          </a:prstGeom>
          <a:solidFill>
            <a:srgbClr val="141C30"/>
          </a:solidFill>
          <a:ln w="19050">
            <a:solidFill>
              <a:srgbClr val="4CD8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737860" y="21031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4CD8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β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4709160" y="32918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বিটা রশ্মি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800600" y="3840480"/>
            <a:ext cx="288036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উচ্চ গতির ইলেকট্রন (বা পজিট্রন); ঋণাত্মক আধান; আলফার চেয়ে বেশি ভেদনক্ষমতা — অ্যালুমিনিয়াম পাতে বাধা পায়।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8321040" y="1783080"/>
            <a:ext cx="3520440" cy="4251960"/>
          </a:xfrm>
          <a:prstGeom prst="roundRect">
            <a:avLst>
              <a:gd name="adj" fmla="val 2597"/>
            </a:avLst>
          </a:prstGeom>
          <a:solidFill>
            <a:srgbClr val="0B0F1A"/>
          </a:solidFill>
          <a:ln/>
        </p:spPr>
      </p:sp>
      <p:sp>
        <p:nvSpPr>
          <p:cNvPr id="15" name="Shape 13"/>
          <p:cNvSpPr/>
          <p:nvPr/>
        </p:nvSpPr>
        <p:spPr>
          <a:xfrm>
            <a:off x="9578340" y="2103120"/>
            <a:ext cx="1005840" cy="1005840"/>
          </a:xfrm>
          <a:prstGeom prst="ellipse">
            <a:avLst/>
          </a:prstGeom>
          <a:solidFill>
            <a:srgbClr val="141C30"/>
          </a:solidFill>
          <a:ln w="19050">
            <a:solidFill>
              <a:srgbClr val="7FA8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578340" y="2103120"/>
            <a:ext cx="1005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7FA8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γ</a:t>
            </a:r>
            <a:endParaRPr lang="en-US" sz="3200" dirty="0"/>
          </a:p>
        </p:txBody>
      </p:sp>
      <p:sp>
        <p:nvSpPr>
          <p:cNvPr id="17" name="Text 15"/>
          <p:cNvSpPr/>
          <p:nvPr/>
        </p:nvSpPr>
        <p:spPr>
          <a:xfrm>
            <a:off x="8549640" y="329184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গামা রশ্মি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641080" y="3840480"/>
            <a:ext cx="288036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1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উচ্চ শক্তির তড়িৎচুম্বকীয় বিকিরণ (ফোটন); আধানহীন; ভেদনক্ষমতা সর্বোচ্চ — সীসা বা পুরু কংক্রিটে বাধা পায়।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০৪ · তুলনামূলক আলোচনা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α, β ও γ রশ্মির তুলনা</a:t>
            </a:r>
            <a:endParaRPr lang="en-US" sz="30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9011935"/>
              </p:ext>
            </p:extLst>
          </p:nvPr>
        </p:nvGraphicFramePr>
        <p:xfrm>
          <a:off x="640080" y="1783080"/>
          <a:ext cx="10908792" cy="4069079"/>
        </p:xfrm>
        <a:graphic>
          <a:graphicData uri="http://schemas.openxmlformats.org/drawingml/2006/table">
            <a:tbl>
              <a:tblPr/>
              <a:tblGrid>
                <a:gridCol w="2926080"/>
                <a:gridCol w="2660904"/>
                <a:gridCol w="2660904"/>
                <a:gridCol w="2660904"/>
              </a:tblGrid>
              <a:tr h="58129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বৈশিষ্ট্য</a:t>
                      </a:r>
                      <a:endParaRPr lang="en-US" sz="13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0F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আলফা (α)</a:t>
                      </a:r>
                      <a:endParaRPr lang="en-US" sz="13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30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বিটা (β)</a:t>
                      </a:r>
                      <a:endParaRPr lang="en-US" sz="13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8A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গামা (γ)</a:t>
                      </a:r>
                      <a:endParaRPr lang="en-US" sz="13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5AA8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প্রকৃতি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কণা (He নিউক্লিয়াস)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কণা (ইলেকট্রন)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তড়িৎচুম্বকীয় তরঙ্গ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আধান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+2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-1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নিরপেক্ষ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ভর (amu)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৪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প্রায় শূন্যের কাছাকাছি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ভরহীন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ভেদনক্ষমতা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সর্বনিম্ন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মাঝারি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সর্বোচ্চ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বাধাদানকারী পদার্থ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কাগজ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অ্যালুমিনিয়াম পাত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সীসা / পুরু কংক্রিট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81297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50" b="1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আয়নায়ন ক্ষমতা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সর্বোচ্চ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মাঝারি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5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সর্বনিম্ন</a:t>
                      </a:r>
                      <a:endParaRPr lang="en-US" sz="125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50800" marB="508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4" name="Text 3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০৫ · গাণিতিক সূত্র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 ক্ষয় সূত্র ও অর্ধায়ু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120640" cy="4069080"/>
          </a:xfrm>
          <a:prstGeom prst="roundRect">
            <a:avLst>
              <a:gd name="adj" fmla="val 2022"/>
            </a:avLst>
          </a:prstGeom>
          <a:solidFill>
            <a:srgbClr val="0B0F1A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201168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ক্ষয়ের হার সমীকরণ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14400" y="2468880"/>
            <a:ext cx="45720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N₀ e^(−λt)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3200400"/>
            <a:ext cx="45720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N₀ = প্রাথমিক নিউক্লিয়াস সংখ্যা
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N = t সময় পর অবশিষ্ট সংখ্যা
</a:t>
            </a:r>
            <a:endParaRPr lang="en-US" sz="125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λ = ক্ষয় ধ্রুবক (decay constant)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14400" y="4343400"/>
            <a:ext cx="4572000" cy="0"/>
          </a:xfrm>
          <a:prstGeom prst="line">
            <a:avLst/>
          </a:prstGeom>
          <a:noFill/>
          <a:ln w="12700">
            <a:solidFill>
              <a:srgbClr val="2A355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14400" y="448056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অর্ধায়ু (Half-life, t½)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914400" y="4892040"/>
            <a:ext cx="457200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C6CC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 সময়ে তেজস্ক্রিয় পদার্থের অর্ধেক পরিমাণ ক্ষয়প্রাপ্ত হয়:  t½ = ln2 / λ ≈ 0.693 / λ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989320" y="1554480"/>
            <a:ext cx="5577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প্রতি অর্ধায়ুতে পরিমাণ অর্ধেক হয়ে যায়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89320" y="2240280"/>
            <a:ext cx="1188720" cy="1143000"/>
          </a:xfrm>
          <a:prstGeom prst="rect">
            <a:avLst/>
          </a:prstGeom>
          <a:solidFill>
            <a:srgbClr val="FFC300"/>
          </a:solidFill>
          <a:ln/>
        </p:spPr>
      </p:sp>
      <p:sp>
        <p:nvSpPr>
          <p:cNvPr id="13" name="Text 11"/>
          <p:cNvSpPr/>
          <p:nvPr/>
        </p:nvSpPr>
        <p:spPr>
          <a:xfrm>
            <a:off x="5989320" y="194767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100%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5989320" y="34564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0t½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406640" y="2811780"/>
            <a:ext cx="1188720" cy="571500"/>
          </a:xfrm>
          <a:prstGeom prst="rect">
            <a:avLst/>
          </a:prstGeom>
          <a:solidFill>
            <a:srgbClr val="F1D98A"/>
          </a:solidFill>
          <a:ln/>
        </p:spPr>
      </p:sp>
      <p:sp>
        <p:nvSpPr>
          <p:cNvPr id="16" name="Text 14"/>
          <p:cNvSpPr/>
          <p:nvPr/>
        </p:nvSpPr>
        <p:spPr>
          <a:xfrm>
            <a:off x="7406640" y="251917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50%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7406640" y="34564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1t½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8823960" y="3097530"/>
            <a:ext cx="1188720" cy="285750"/>
          </a:xfrm>
          <a:prstGeom prst="rect">
            <a:avLst/>
          </a:prstGeom>
          <a:solidFill>
            <a:srgbClr val="F1D98A"/>
          </a:solidFill>
          <a:ln/>
        </p:spPr>
      </p:sp>
      <p:sp>
        <p:nvSpPr>
          <p:cNvPr id="19" name="Text 17"/>
          <p:cNvSpPr/>
          <p:nvPr/>
        </p:nvSpPr>
        <p:spPr>
          <a:xfrm>
            <a:off x="8823960" y="280492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25%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8823960" y="34564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2t½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10241280" y="3240405"/>
            <a:ext cx="1188720" cy="142875"/>
          </a:xfrm>
          <a:prstGeom prst="rect">
            <a:avLst/>
          </a:prstGeom>
          <a:solidFill>
            <a:srgbClr val="F1D98A"/>
          </a:solidFill>
          <a:ln/>
        </p:spPr>
      </p:sp>
      <p:sp>
        <p:nvSpPr>
          <p:cNvPr id="22" name="Text 20"/>
          <p:cNvSpPr/>
          <p:nvPr/>
        </p:nvSpPr>
        <p:spPr>
          <a:xfrm>
            <a:off x="10241280" y="2947797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13%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10241280" y="3456432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3t½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9011935"/>
              </p:ext>
            </p:extLst>
          </p:nvPr>
        </p:nvGraphicFramePr>
        <p:xfrm>
          <a:off x="5989320" y="3794760"/>
          <a:ext cx="5559552" cy="1828800"/>
        </p:xfrm>
        <a:graphic>
          <a:graphicData uri="http://schemas.openxmlformats.org/drawingml/2006/table">
            <a:tbl>
              <a:tblPr/>
              <a:tblGrid>
                <a:gridCol w="3200400"/>
                <a:gridCol w="2359152"/>
              </a:tblGrid>
              <a:tr h="36576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সমস্থানিক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0F1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অর্ধায়ু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0F1A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ইউরেনিয়াম-২৩৮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৪.৫ বিলিয়ন বছর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কার্বন-১৪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৫,৭৩০ বছর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কোবাল্ট-৬০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৫.২৭ বছর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আয়োডিন-১৩১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B0F1A"/>
                          </a:solidFill>
                          <a:latin typeface="Nirmala UI" pitchFamily="34" charset="0"/>
                          <a:ea typeface="Nirmala UI" pitchFamily="34" charset="-122"/>
                          <a:cs typeface="Nirmala UI" pitchFamily="34" charset="-120"/>
                        </a:rPr>
                        <a:t>৮ দিন</a:t>
                      </a:r>
                      <a:endParaRPr lang="en-US" sz="1200" dirty="0">
                        <a:latin typeface="Nirmala UI" charset="0"/>
                        <a:ea typeface="Nirmala UI" charset="0"/>
                        <a:cs typeface="Nirmala UI" charset="0"/>
                      </a:endParaRPr>
                    </a:p>
                  </a:txBody>
                  <a:tcPr marL="101600" marR="101600" marT="38100" marB="38100" anchor="ctr">
                    <a:lnL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3E5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8"/>
                    </a:solidFill>
                  </a:tcPr>
                </a:tc>
              </a:tr>
            </a:tbl>
          </a:graphicData>
        </a:graphic>
      </p:graphicFrame>
      <p:sp>
        <p:nvSpPr>
          <p:cNvPr id="25" name="Text 2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6" name="Text 23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০৬ · প্রায়োগিক দিক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তেজস্ক্রিয়তার ব্যবহার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5120640" cy="1508760"/>
          </a:xfrm>
          <a:prstGeom prst="roundRect">
            <a:avLst>
              <a:gd name="adj" fmla="val 5455"/>
            </a:avLst>
          </a:prstGeom>
          <a:solidFill>
            <a:srgbClr val="F3F4F8"/>
          </a:solidFill>
          <a:ln/>
        </p:spPr>
      </p:sp>
      <p:sp>
        <p:nvSpPr>
          <p:cNvPr id="5" name="Shape 3"/>
          <p:cNvSpPr/>
          <p:nvPr/>
        </p:nvSpPr>
        <p:spPr>
          <a:xfrm>
            <a:off x="914400" y="2194560"/>
            <a:ext cx="594360" cy="5943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1945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1691640" y="21214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চিকিৎসাক্ষেত্রে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691640" y="248716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ক্যান্সার চিকিৎসায় রেডিওথেরাপি ও রোগ নির্ণয়ে রেডিও-আইসোটোপ ব্যবহৃত হয়।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080760" y="1920240"/>
            <a:ext cx="5120640" cy="1508760"/>
          </a:xfrm>
          <a:prstGeom prst="roundRect">
            <a:avLst>
              <a:gd name="adj" fmla="val 5455"/>
            </a:avLst>
          </a:prstGeom>
          <a:solidFill>
            <a:srgbClr val="F3F4F8"/>
          </a:solidFill>
          <a:ln/>
        </p:spPr>
      </p:sp>
      <p:sp>
        <p:nvSpPr>
          <p:cNvPr id="10" name="Shape 8"/>
          <p:cNvSpPr/>
          <p:nvPr/>
        </p:nvSpPr>
        <p:spPr>
          <a:xfrm>
            <a:off x="6355080" y="2194560"/>
            <a:ext cx="594360" cy="5943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11" name="Text 9"/>
          <p:cNvSpPr/>
          <p:nvPr/>
        </p:nvSpPr>
        <p:spPr>
          <a:xfrm>
            <a:off x="6355080" y="21945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132320" y="21214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কার্বন ডেটিং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7132320" y="248716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C-14 এর সাহায্যে জীবাশ্ম ও প্রত্নবস্তুর বয়স নির্ণয় করা হয়।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" y="3749040"/>
            <a:ext cx="5120640" cy="1508760"/>
          </a:xfrm>
          <a:prstGeom prst="roundRect">
            <a:avLst>
              <a:gd name="adj" fmla="val 5455"/>
            </a:avLst>
          </a:prstGeom>
          <a:solidFill>
            <a:srgbClr val="F3F4F8"/>
          </a:solidFill>
          <a:ln/>
        </p:spPr>
      </p:sp>
      <p:sp>
        <p:nvSpPr>
          <p:cNvPr id="15" name="Shape 13"/>
          <p:cNvSpPr/>
          <p:nvPr/>
        </p:nvSpPr>
        <p:spPr>
          <a:xfrm>
            <a:off x="914400" y="4023360"/>
            <a:ext cx="594360" cy="5943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16" name="Text 14"/>
          <p:cNvSpPr/>
          <p:nvPr/>
        </p:nvSpPr>
        <p:spPr>
          <a:xfrm>
            <a:off x="914400" y="40233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1691640" y="39502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বিদ্যুৎ উৎপাদন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691640" y="431596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চুল্লিতে ইউরেনিয়ামের বিভাজন থেকে বিদ্যুৎ উৎপাদিত হয়।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080760" y="3749040"/>
            <a:ext cx="5120640" cy="1508760"/>
          </a:xfrm>
          <a:prstGeom prst="roundRect">
            <a:avLst>
              <a:gd name="adj" fmla="val 5455"/>
            </a:avLst>
          </a:prstGeom>
          <a:solidFill>
            <a:srgbClr val="F3F4F8"/>
          </a:solidFill>
          <a:ln/>
        </p:spPr>
      </p:sp>
      <p:sp>
        <p:nvSpPr>
          <p:cNvPr id="20" name="Shape 18"/>
          <p:cNvSpPr/>
          <p:nvPr/>
        </p:nvSpPr>
        <p:spPr>
          <a:xfrm>
            <a:off x="6355080" y="4023360"/>
            <a:ext cx="594360" cy="594360"/>
          </a:xfrm>
          <a:prstGeom prst="ellipse">
            <a:avLst/>
          </a:prstGeom>
          <a:solidFill>
            <a:srgbClr val="0B0F1A"/>
          </a:solidFill>
          <a:ln/>
        </p:spPr>
      </p:sp>
      <p:sp>
        <p:nvSpPr>
          <p:cNvPr id="21" name="Text 19"/>
          <p:cNvSpPr/>
          <p:nvPr/>
        </p:nvSpPr>
        <p:spPr>
          <a:xfrm>
            <a:off x="6355080" y="402336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7132320" y="3950208"/>
            <a:ext cx="3840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কৃষি গবেষণা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7132320" y="4315968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উন্নত বীজ তৈরি ও খাদ্য সংরক্ষণে বিকিরণ প্রযুক্তি ব্যবহৃত হয়।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9144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8A6D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০৭ · সতর্কতা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749808"/>
            <a:ext cx="10607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ক্ষতিকর দিক ও সুরক্ষা ব্যবস্থা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" y="1783080"/>
            <a:ext cx="5212080" cy="4069080"/>
          </a:xfrm>
          <a:prstGeom prst="roundRect">
            <a:avLst>
              <a:gd name="adj" fmla="val 2022"/>
            </a:avLst>
          </a:prstGeom>
          <a:solidFill>
            <a:srgbClr val="F3F4F8"/>
          </a:solidFill>
          <a:ln/>
        </p:spPr>
      </p:sp>
      <p:sp>
        <p:nvSpPr>
          <p:cNvPr id="5" name="Text 3"/>
          <p:cNvSpPr/>
          <p:nvPr/>
        </p:nvSpPr>
        <p:spPr>
          <a:xfrm>
            <a:off x="914400" y="1965960"/>
            <a:ext cx="4663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8322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ক্ষতিকর প্রভাব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960120" y="2532888"/>
            <a:ext cx="100584" cy="100584"/>
          </a:xfrm>
          <a:prstGeom prst="ellipse">
            <a:avLst/>
          </a:prstGeom>
          <a:solidFill>
            <a:srgbClr val="B8322C"/>
          </a:solidFill>
          <a:ln/>
        </p:spPr>
      </p:sp>
      <p:sp>
        <p:nvSpPr>
          <p:cNvPr id="7" name="Text 5"/>
          <p:cNvSpPr/>
          <p:nvPr/>
        </p:nvSpPr>
        <p:spPr>
          <a:xfrm>
            <a:off x="1188720" y="242316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কোষ ও DNA-এর গঠন নষ্ট করতে পারে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960120" y="3310128"/>
            <a:ext cx="100584" cy="100584"/>
          </a:xfrm>
          <a:prstGeom prst="ellipse">
            <a:avLst/>
          </a:prstGeom>
          <a:solidFill>
            <a:srgbClr val="B8322C"/>
          </a:solidFill>
          <a:ln/>
        </p:spPr>
      </p:sp>
      <p:sp>
        <p:nvSpPr>
          <p:cNvPr id="9" name="Text 7"/>
          <p:cNvSpPr/>
          <p:nvPr/>
        </p:nvSpPr>
        <p:spPr>
          <a:xfrm>
            <a:off x="1188720" y="320040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ক্যান্সার ও জিনগত বিকৃতি ঘটাতে পারে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960120" y="4087368"/>
            <a:ext cx="100584" cy="100584"/>
          </a:xfrm>
          <a:prstGeom prst="ellipse">
            <a:avLst/>
          </a:prstGeom>
          <a:solidFill>
            <a:srgbClr val="B8322C"/>
          </a:solidFill>
          <a:ln/>
        </p:spPr>
      </p:sp>
      <p:sp>
        <p:nvSpPr>
          <p:cNvPr id="11" name="Text 9"/>
          <p:cNvSpPr/>
          <p:nvPr/>
        </p:nvSpPr>
        <p:spPr>
          <a:xfrm>
            <a:off x="1188720" y="397764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উচ্চমাত্রায় বিকিরণে অসুস্থতা ও মৃত্যু পর্যন্ত হতে পারে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960120" y="4864608"/>
            <a:ext cx="100584" cy="100584"/>
          </a:xfrm>
          <a:prstGeom prst="ellipse">
            <a:avLst/>
          </a:prstGeom>
          <a:solidFill>
            <a:srgbClr val="B8322C"/>
          </a:solidFill>
          <a:ln/>
        </p:spPr>
      </p:sp>
      <p:sp>
        <p:nvSpPr>
          <p:cNvPr id="13" name="Text 11"/>
          <p:cNvSpPr/>
          <p:nvPr/>
        </p:nvSpPr>
        <p:spPr>
          <a:xfrm>
            <a:off x="1188720" y="475488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পরিবেশ ও খাদ্যচক্র দূষিত করতে পারে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080760" y="1783080"/>
            <a:ext cx="5468112" cy="4069080"/>
          </a:xfrm>
          <a:prstGeom prst="roundRect">
            <a:avLst>
              <a:gd name="adj" fmla="val 2022"/>
            </a:avLst>
          </a:prstGeom>
          <a:solidFill>
            <a:srgbClr val="0B0F1A"/>
          </a:solidFill>
          <a:ln/>
        </p:spPr>
      </p:sp>
      <p:sp>
        <p:nvSpPr>
          <p:cNvPr id="15" name="Text 13"/>
          <p:cNvSpPr/>
          <p:nvPr/>
        </p:nvSpPr>
        <p:spPr>
          <a:xfrm>
            <a:off x="6355080" y="196596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4CD8A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সুরক্ষা ব্যবস্থা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355080" y="2532888"/>
            <a:ext cx="100584" cy="100584"/>
          </a:xfrm>
          <a:prstGeom prst="ellipse">
            <a:avLst/>
          </a:prstGeom>
          <a:solidFill>
            <a:srgbClr val="4CD8A0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0" y="242316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উৎস থেকে দূরত্ব বজায় রাখা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6355080" y="3310128"/>
            <a:ext cx="100584" cy="100584"/>
          </a:xfrm>
          <a:prstGeom prst="ellipse">
            <a:avLst/>
          </a:prstGeom>
          <a:solidFill>
            <a:srgbClr val="4CD8A0"/>
          </a:solidFill>
          <a:ln/>
        </p:spPr>
      </p:sp>
      <p:sp>
        <p:nvSpPr>
          <p:cNvPr id="19" name="Text 17"/>
          <p:cNvSpPr/>
          <p:nvPr/>
        </p:nvSpPr>
        <p:spPr>
          <a:xfrm>
            <a:off x="6583680" y="320040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সীসার প্রতিরক্ষা ব্যবহার করা (Shielding)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6355080" y="4087368"/>
            <a:ext cx="100584" cy="100584"/>
          </a:xfrm>
          <a:prstGeom prst="ellipse">
            <a:avLst/>
          </a:prstGeom>
          <a:solidFill>
            <a:srgbClr val="4CD8A0"/>
          </a:solidFill>
          <a:ln/>
        </p:spPr>
      </p:sp>
      <p:sp>
        <p:nvSpPr>
          <p:cNvPr id="21" name="Text 19"/>
          <p:cNvSpPr/>
          <p:nvPr/>
        </p:nvSpPr>
        <p:spPr>
          <a:xfrm>
            <a:off x="6583680" y="397764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উদ্‌ভাসনের সময় সীমিত রাখা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6355080" y="4864608"/>
            <a:ext cx="100584" cy="100584"/>
          </a:xfrm>
          <a:prstGeom prst="ellipse">
            <a:avLst/>
          </a:prstGeom>
          <a:solidFill>
            <a:srgbClr val="4CD8A0"/>
          </a:solidFill>
          <a:ln/>
        </p:spPr>
      </p:sp>
      <p:sp>
        <p:nvSpPr>
          <p:cNvPr id="23" name="Text 21"/>
          <p:cNvSpPr/>
          <p:nvPr/>
        </p:nvSpPr>
        <p:spPr>
          <a:xfrm>
            <a:off x="6583680" y="4754880"/>
            <a:ext cx="4754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গগলস, অ্যাপ্রন ও ডসিমিটার ব্যবহার করা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478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0F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84080" y="660197"/>
            <a:ext cx="1645920" cy="691286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 rot="3600000">
            <a:off x="9784080" y="660197"/>
            <a:ext cx="1645920" cy="691286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0">
            <a:off x="9784080" y="660197"/>
            <a:ext cx="1645920" cy="691286"/>
          </a:xfrm>
          <a:prstGeom prst="ellipse">
            <a:avLst/>
          </a:prstGeom>
          <a:ln w="12700">
            <a:solidFill>
              <a:srgbClr val="2A355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0532974" y="931774"/>
            <a:ext cx="148133" cy="148133"/>
          </a:xfrm>
          <a:prstGeom prst="ellipse">
            <a:avLst/>
          </a:prstGeom>
          <a:solidFill>
            <a:srgbClr val="2A3550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5720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100" dirty="0">
                <a:solidFill>
                  <a:srgbClr val="FFC30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০৮ · মুক্ত আলোচনা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40080" y="822960"/>
            <a:ext cx="82296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প্রশ্নোত্তর পর্ব</a:t>
            </a:r>
            <a:endParaRPr lang="en-US" sz="3200" dirty="0"/>
          </a:p>
        </p:txBody>
      </p:sp>
      <p:sp>
        <p:nvSpPr>
          <p:cNvPr id="8" name="Text 6"/>
          <p:cNvSpPr/>
          <p:nvPr/>
        </p:nvSpPr>
        <p:spPr>
          <a:xfrm>
            <a:off x="640080" y="141732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AEB8D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(প্রায় ৮ মিনিট — শিক্ষার্থীদের অংশগ্রহণে আলোচনা)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640080" y="2057400"/>
            <a:ext cx="10908792" cy="713232"/>
          </a:xfrm>
          <a:prstGeom prst="roundRect">
            <a:avLst>
              <a:gd name="adj" fmla="val 10256"/>
            </a:avLst>
          </a:prstGeom>
          <a:solidFill>
            <a:srgbClr val="141C30"/>
          </a:solidFill>
          <a:ln/>
        </p:spPr>
      </p:sp>
      <p:sp>
        <p:nvSpPr>
          <p:cNvPr id="10" name="Shape 8"/>
          <p:cNvSpPr/>
          <p:nvPr/>
        </p:nvSpPr>
        <p:spPr>
          <a:xfrm>
            <a:off x="868680" y="2185416"/>
            <a:ext cx="457200" cy="45720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1" name="Text 9"/>
          <p:cNvSpPr/>
          <p:nvPr/>
        </p:nvSpPr>
        <p:spPr>
          <a:xfrm>
            <a:off x="868680" y="218541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1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508760" y="2057400"/>
            <a:ext cx="9829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আলফা, বিটা ও গামা রশ্মির মধ্যে সবচেয়ে বেশি ভেদনক্ষমতা কোনটির?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40080" y="2926080"/>
            <a:ext cx="10908792" cy="713232"/>
          </a:xfrm>
          <a:prstGeom prst="roundRect">
            <a:avLst>
              <a:gd name="adj" fmla="val 10256"/>
            </a:avLst>
          </a:prstGeom>
          <a:solidFill>
            <a:srgbClr val="141C30"/>
          </a:solidFill>
          <a:ln/>
        </p:spPr>
      </p:sp>
      <p:sp>
        <p:nvSpPr>
          <p:cNvPr id="14" name="Shape 12"/>
          <p:cNvSpPr/>
          <p:nvPr/>
        </p:nvSpPr>
        <p:spPr>
          <a:xfrm>
            <a:off x="868680" y="3054096"/>
            <a:ext cx="457200" cy="45720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5" name="Text 13"/>
          <p:cNvSpPr/>
          <p:nvPr/>
        </p:nvSpPr>
        <p:spPr>
          <a:xfrm>
            <a:off x="868680" y="3054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508760" y="2926080"/>
            <a:ext cx="9829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অর্ধায়ু কী এবং এটি কীভাবে নির্ণয় করা হয়?</a:t>
            </a:r>
            <a:endParaRPr lang="en-US" sz="1350" dirty="0"/>
          </a:p>
        </p:txBody>
      </p:sp>
      <p:sp>
        <p:nvSpPr>
          <p:cNvPr id="17" name="Shape 15"/>
          <p:cNvSpPr/>
          <p:nvPr/>
        </p:nvSpPr>
        <p:spPr>
          <a:xfrm>
            <a:off x="640080" y="3794760"/>
            <a:ext cx="10908792" cy="713232"/>
          </a:xfrm>
          <a:prstGeom prst="roundRect">
            <a:avLst>
              <a:gd name="adj" fmla="val 10256"/>
            </a:avLst>
          </a:prstGeom>
          <a:solidFill>
            <a:srgbClr val="141C30"/>
          </a:solidFill>
          <a:ln/>
        </p:spPr>
      </p:sp>
      <p:sp>
        <p:nvSpPr>
          <p:cNvPr id="18" name="Shape 16"/>
          <p:cNvSpPr/>
          <p:nvPr/>
        </p:nvSpPr>
        <p:spPr>
          <a:xfrm>
            <a:off x="868680" y="3922776"/>
            <a:ext cx="457200" cy="45720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" y="392277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1508760" y="3794760"/>
            <a:ext cx="9829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প্রোটন-নিউট্রন অনুপাত নিউক্লিয়াসের স্থিতিশীলতাকে কীভাবে প্রভাবিত করে?</a:t>
            </a:r>
            <a:endParaRPr lang="en-US" sz="1350" dirty="0"/>
          </a:p>
        </p:txBody>
      </p:sp>
      <p:sp>
        <p:nvSpPr>
          <p:cNvPr id="21" name="Shape 19"/>
          <p:cNvSpPr/>
          <p:nvPr/>
        </p:nvSpPr>
        <p:spPr>
          <a:xfrm>
            <a:off x="640080" y="4663440"/>
            <a:ext cx="10908792" cy="713232"/>
          </a:xfrm>
          <a:prstGeom prst="roundRect">
            <a:avLst>
              <a:gd name="adj" fmla="val 10256"/>
            </a:avLst>
          </a:prstGeom>
          <a:solidFill>
            <a:srgbClr val="141C30"/>
          </a:solidFill>
          <a:ln/>
        </p:spPr>
      </p:sp>
      <p:sp>
        <p:nvSpPr>
          <p:cNvPr id="22" name="Shape 20"/>
          <p:cNvSpPr/>
          <p:nvPr/>
        </p:nvSpPr>
        <p:spPr>
          <a:xfrm>
            <a:off x="868680" y="4791456"/>
            <a:ext cx="457200" cy="45720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23" name="Text 21"/>
          <p:cNvSpPr/>
          <p:nvPr/>
        </p:nvSpPr>
        <p:spPr>
          <a:xfrm>
            <a:off x="868680" y="479145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508760" y="4663440"/>
            <a:ext cx="9829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কার্বন ডেটিং পদ্ধতিতে কোন সমস্থানিক ব্যবহৃত হয়?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640080" y="5532120"/>
            <a:ext cx="10908792" cy="713232"/>
          </a:xfrm>
          <a:prstGeom prst="roundRect">
            <a:avLst>
              <a:gd name="adj" fmla="val 10256"/>
            </a:avLst>
          </a:prstGeom>
          <a:solidFill>
            <a:srgbClr val="141C30"/>
          </a:solidFill>
          <a:ln/>
        </p:spPr>
      </p:sp>
      <p:sp>
        <p:nvSpPr>
          <p:cNvPr id="26" name="Shape 24"/>
          <p:cNvSpPr/>
          <p:nvPr/>
        </p:nvSpPr>
        <p:spPr>
          <a:xfrm>
            <a:off x="868680" y="5660136"/>
            <a:ext cx="457200" cy="457200"/>
          </a:xfrm>
          <a:prstGeom prst="ellipse">
            <a:avLst/>
          </a:prstGeom>
          <a:solidFill>
            <a:srgbClr val="FFC300"/>
          </a:solidFill>
          <a:ln/>
        </p:spPr>
      </p:sp>
      <p:sp>
        <p:nvSpPr>
          <p:cNvPr id="27" name="Text 25"/>
          <p:cNvSpPr/>
          <p:nvPr/>
        </p:nvSpPr>
        <p:spPr>
          <a:xfrm>
            <a:off x="868680" y="56601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B0F1A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1508760" y="5532120"/>
            <a:ext cx="982980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E6E9F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 পদার্থের সংস্পর্শে এলে কী কী সুরক্ষা ব্যবস্থা নেওয়া উচিত?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45720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নিউক্লিয়ার তেজস্ক্রিয়তা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1127729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8891A6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749</Words>
  <Application>Microsoft Office PowerPoint</Application>
  <PresentationFormat>Custom</PresentationFormat>
  <Paragraphs>177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</cp:revision>
  <dcterms:created xsi:type="dcterms:W3CDTF">2026-07-15T05:56:03Z</dcterms:created>
  <dcterms:modified xsi:type="dcterms:W3CDTF">2026-07-15T06:12:18Z</dcterms:modified>
</cp:coreProperties>
</file>