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Alexandria" panose="020B0604020202020204" charset="-78"/>
      <p:regular r:id="rId13"/>
    </p:embeddedFont>
    <p:embeddedFont>
      <p:font typeface="Nobile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Nobile Bold" panose="020B0604020202020204" charset="0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8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-5-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-5-3.svg"/><Relationship Id="rId10" Type="http://schemas.openxmlformats.org/officeDocument/2006/relationships/image" Target="../media/image-5-8.sv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9-2.svg"/><Relationship Id="rId11" Type="http://schemas.openxmlformats.org/officeDocument/2006/relationships/image" Target="../media/image-9-9.svg"/><Relationship Id="rId5" Type="http://schemas.openxmlformats.org/officeDocument/2006/relationships/image" Target="../media/image-9-2.svg"/><Relationship Id="rId4" Type="http://schemas.openxmlformats.org/officeDocument/2006/relationships/image" Target="../media/image-9-2.svg"/><Relationship Id="rId9" Type="http://schemas.openxmlformats.org/officeDocument/2006/relationships/image" Target="../media/image-9-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82396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বিভিন্ন ফাংশনের ডোমেইন নির্ণয়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479551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উচ্চতর গণিত | নবম-দশম শ্রেণি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মোঃ সাইফুল ইসলাম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সিনিয়র শিক্ষক, খেপুপাড়া বালিকা মাধ্যমিক বিদ্যালয়।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82749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সারাংশ ও উপসংহার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338337"/>
            <a:ext cx="2290465" cy="826368"/>
          </a:xfrm>
          <a:prstGeom prst="roundRect">
            <a:avLst>
              <a:gd name="adj" fmla="val 7205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71640" y="1484858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🔑</a:t>
            </a: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মূল কথা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71640" y="1791370"/>
            <a:ext cx="1997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ডোমেইন = বৈধ x-মানের সেট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357342" y="1338337"/>
            <a:ext cx="2290539" cy="826368"/>
          </a:xfrm>
          <a:prstGeom prst="roundRect">
            <a:avLst>
              <a:gd name="adj" fmla="val 7205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03863" y="1484858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💡</a:t>
            </a: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টিপস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03863" y="1791370"/>
            <a:ext cx="199749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√ → ≥ 0 | log → &gt; 0 | হর ≠ 0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2306464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71640" y="2452985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📌</a:t>
            </a: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মনে রাখো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71640" y="2759497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একাধিক শর্ত → সবগুলো পূরণ করো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5119" y="3292301"/>
            <a:ext cx="19050" cy="555278"/>
          </a:xfrm>
          <a:prstGeom prst="roundRect">
            <a:avLst>
              <a:gd name="adj" fmla="val 60000"/>
            </a:avLst>
          </a:prstGeom>
          <a:solidFill>
            <a:srgbClr val="1B54DA"/>
          </a:solidFill>
          <a:ln/>
        </p:spPr>
      </p:sp>
      <p:sp>
        <p:nvSpPr>
          <p:cNvPr id="14" name="Text 11"/>
          <p:cNvSpPr/>
          <p:nvPr/>
        </p:nvSpPr>
        <p:spPr>
          <a:xfrm>
            <a:off x="4137720" y="3451771"/>
            <a:ext cx="4967362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গণিত শেখার সেরা উপায় — নিজে সমাধান করা! </a:t>
            </a:r>
            <a:r>
              <a:rPr lang="en-US" sz="11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🌟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925119" y="4007048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ধন্যবাদান্তে — মোঃ সাইফুল ইসলাম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সিনিয়র শিক্ষক, খেপুপাড়া বালিকা মাধ্যমিক বিদ্যালয়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5059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ডোমেইন কী?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347936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সংজ্ঞা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1711151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যে সকল </a:t>
            </a:r>
            <a:r>
              <a:rPr lang="en-US" sz="1100" b="1" dirty="0">
                <a:solidFill>
                  <a:srgbClr val="1B54DA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x-মানের</a:t>
            </a: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জন্য ফাংশনটি সংজ্ঞায়িত, তাদের সমষ্টিকে </a:t>
            </a: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ডোমেইন</a:t>
            </a: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বলে।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2359670"/>
            <a:ext cx="2628230" cy="19050"/>
          </a:xfrm>
          <a:prstGeom prst="roundRect">
            <a:avLst>
              <a:gd name="adj" fmla="val 60000"/>
            </a:avLst>
          </a:prstGeom>
          <a:solidFill>
            <a:srgbClr val="404155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024339" y="2573610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কেন গুরুত্বপূর্ণ?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024339" y="2936825"/>
            <a:ext cx="2628230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ফাংশনের বৈধ ইনপুট চিহ্নিত করে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অসংজ্ঞায়িত মান এড়ায়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গ্রাফ সঠিকভাবে আঁকা যায়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024339" y="3875856"/>
            <a:ext cx="2628230" cy="557510"/>
          </a:xfrm>
          <a:prstGeom prst="roundRect">
            <a:avLst>
              <a:gd name="adj" fmla="val 10680"/>
            </a:avLst>
          </a:prstGeom>
          <a:solidFill>
            <a:srgbClr val="D2DDF9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098" y="4081388"/>
            <a:ext cx="177180" cy="14175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485037" y="4038823"/>
            <a:ext cx="2482974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উদাহরণ: </a:t>
            </a:r>
            <a:r>
              <a:rPr lang="en-US" sz="1100" i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\frac{1}{x}</a:t>
            </a:r>
            <a:r>
              <a:rPr lang="en-US" sz="11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এখানে </a:t>
            </a:r>
            <a:r>
              <a:rPr lang="en-US" sz="1100" i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\neq 0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914251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পলিনোমিয়াল ফাংশনের ডোমেইন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569839"/>
            <a:ext cx="2290465" cy="1369814"/>
          </a:xfrm>
          <a:prstGeom prst="roundRect">
            <a:avLst>
              <a:gd name="adj" fmla="val 4347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71640" y="1716360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নিয়ম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71640" y="2022872"/>
            <a:ext cx="1997422" cy="458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সকল পলিনোমিয়াল ফাংশনের ডোমেইন </a:t>
            </a: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সকল বাস্তব সংখ্যা</a:t>
            </a: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\mathbb{R}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357342" y="1569839"/>
            <a:ext cx="2290539" cy="1369814"/>
          </a:xfrm>
          <a:prstGeom prst="roundRect">
            <a:avLst>
              <a:gd name="adj" fmla="val 4347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03863" y="1716360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উদাহরণ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03863" y="2022872"/>
            <a:ext cx="1997497" cy="77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x^2 + 5x - 3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যেকোনো বাস্তব x-এর জন্য সংজ্ঞায়িত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3081412"/>
            <a:ext cx="4722763" cy="1147762"/>
          </a:xfrm>
          <a:prstGeom prst="roundRect">
            <a:avLst>
              <a:gd name="adj" fmla="val 5188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71640" y="3227933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ডোমেইন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71640" y="3534445"/>
            <a:ext cx="4429720" cy="548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 = \{x \mid x \in \mathbb{R}\}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বা </a:t>
            </a: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(-\infty, \infty)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ভগ্নাংশ (Rational) ফাংশনের ডোমেইন</a:t>
            </a:r>
            <a:endParaRPr lang="en-US" sz="1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172519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সুত্র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324398"/>
            <a:ext cx="4443933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\frac{2}{x-4}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480444"/>
            <a:ext cx="3986733" cy="9525"/>
          </a:xfrm>
          <a:prstGeom prst="roundRect">
            <a:avLst>
              <a:gd name="adj" fmla="val 60000"/>
            </a:avLst>
          </a:prstGeom>
          <a:solidFill>
            <a:srgbClr val="404155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4665911" y="2550542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সমাধান ধাপ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4665911" y="2702421"/>
            <a:ext cx="3986733" cy="306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11760" indent="-111760" algn="l">
              <a:lnSpc>
                <a:spcPct val="101000"/>
              </a:lnSpc>
              <a:buSzPct val="100000"/>
              <a:buFont typeface="+mj-lt"/>
              <a:buAutoNum type="arabicPeriod"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হর ≠ 0 → </a:t>
            </a: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- 4 \neq 0</a:t>
            </a:r>
            <a:endParaRPr lang="en-US" sz="550" dirty="0"/>
          </a:p>
          <a:p>
            <a:pPr marL="111760" indent="-111760" algn="l">
              <a:lnSpc>
                <a:spcPct val="101000"/>
              </a:lnSpc>
              <a:buSzPct val="100000"/>
              <a:buFont typeface="+mj-lt"/>
              <a:buAutoNum type="arabicPeriod" startAt="2"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∴ </a:t>
            </a: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\neq 4</a:t>
            </a:r>
            <a:endParaRPr lang="en-US" sz="550" dirty="0"/>
          </a:p>
          <a:p>
            <a:pPr marL="111760" indent="-111760" algn="l">
              <a:lnSpc>
                <a:spcPct val="101000"/>
              </a:lnSpc>
              <a:buSzPct val="100000"/>
              <a:buFont typeface="+mj-lt"/>
              <a:buAutoNum type="arabicPeriod" startAt="3"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ডোমেইন: </a:t>
            </a: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\mathbb{R} \setminus \{4\}</a:t>
            </a:r>
            <a:endParaRPr lang="en-US" sz="550" dirty="0"/>
          </a:p>
        </p:txBody>
      </p:sp>
      <p:sp>
        <p:nvSpPr>
          <p:cNvPr id="9" name="Shape 6"/>
          <p:cNvSpPr/>
          <p:nvPr/>
        </p:nvSpPr>
        <p:spPr>
          <a:xfrm>
            <a:off x="4665911" y="3051051"/>
            <a:ext cx="3986733" cy="200174"/>
          </a:xfrm>
          <a:prstGeom prst="roundRect">
            <a:avLst>
              <a:gd name="adj" fmla="val 15337"/>
            </a:avLst>
          </a:prstGeom>
          <a:solidFill>
            <a:srgbClr val="FCF2B5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985" y="3142357"/>
            <a:ext cx="91306" cy="730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903366" y="3103141"/>
            <a:ext cx="4133404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হর কখনো শূন্য হতে পারবে না!</a:t>
            </a:r>
            <a:endParaRPr lang="en-US" sz="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83406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বর্গমূল ফাংশনের ডোমেইন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119" y="1238994"/>
            <a:ext cx="4722763" cy="85494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3127" y="1399803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নিয়ম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733127" y="1706314"/>
            <a:ext cx="4324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বর্গমূলের ভেতরের রাশি </a:t>
            </a:r>
            <a:r>
              <a:rPr lang="en-US" sz="1100" b="1" dirty="0">
                <a:solidFill>
                  <a:srgbClr val="1B54DA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≥ 0</a:t>
            </a: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হতে হবে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6119" y="2235696"/>
            <a:ext cx="4722763" cy="85970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3127" y="2396505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উদাহরণ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733127" y="2703016"/>
            <a:ext cx="4324945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\sqrt{x-5}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7574" y="2734791"/>
            <a:ext cx="433090" cy="149572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237161"/>
            <a:ext cx="4722763" cy="1322859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33127" y="3397969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সমাধান</a:t>
            </a:r>
            <a:endParaRPr lang="en-US" sz="1350" dirty="0"/>
          </a:p>
        </p:txBody>
      </p:sp>
      <p:sp>
        <p:nvSpPr>
          <p:cNvPr id="13" name="Text 6"/>
          <p:cNvSpPr/>
          <p:nvPr/>
        </p:nvSpPr>
        <p:spPr>
          <a:xfrm>
            <a:off x="733127" y="3704481"/>
            <a:ext cx="4324945" cy="6947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- 5 \geq 0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∴ </a:t>
            </a: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\geq 5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ডোমেইন: </a:t>
            </a: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[5, \infty)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852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লগারিদমিক ফাংশনের ডোমেইন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365870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নিয়ম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1729085"/>
            <a:ext cx="308543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লগের ভেতরের রাশি </a:t>
            </a:r>
            <a:r>
              <a:rPr lang="en-US" sz="1100" b="1" dirty="0">
                <a:solidFill>
                  <a:srgbClr val="1B54DA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&gt; 0</a:t>
            </a: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হতে হবে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2150790"/>
            <a:ext cx="2628230" cy="19050"/>
          </a:xfrm>
          <a:prstGeom prst="roundRect">
            <a:avLst>
              <a:gd name="adj" fmla="val 60000"/>
            </a:avLst>
          </a:prstGeom>
          <a:solidFill>
            <a:srgbClr val="404155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024339" y="2364730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উদাহরণ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024339" y="2727945"/>
            <a:ext cx="3085430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\log(x+3)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024339" y="3154412"/>
            <a:ext cx="2628230" cy="19050"/>
          </a:xfrm>
          <a:prstGeom prst="roundRect">
            <a:avLst>
              <a:gd name="adj" fmla="val 60000"/>
            </a:avLst>
          </a:prstGeom>
          <a:solidFill>
            <a:srgbClr val="404155">
              <a:alpha val="5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024339" y="3368353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সমাধান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024339" y="3731568"/>
            <a:ext cx="262823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+ 3 &gt; 0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∴ </a:t>
            </a: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&gt; -3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ডোমেইন: </a:t>
            </a: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(-3, \infty)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একাধিক শর্তযুক্ত ফাংশন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682154"/>
            <a:ext cx="8608963" cy="9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\frac{\sqrt{x-2}}{x-5}</a:t>
            </a:r>
            <a:endParaRPr lang="en-US" sz="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90" y="680293"/>
            <a:ext cx="129853" cy="52313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950" y="821754"/>
            <a:ext cx="4756026" cy="407126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580154" y="2042222"/>
            <a:ext cx="1834124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শর্ত ১: √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070488" y="1903644"/>
            <a:ext cx="159772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শর্ত ২: হার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4279777" y="3696501"/>
            <a:ext cx="138578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ডোমেইন: x≥2, x≠5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96119" y="493283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উভয় শর্ত একসাথে পূরণ করতে হবে।</a:t>
            </a:r>
            <a:endParaRPr lang="en-US" sz="550" dirty="0"/>
          </a:p>
        </p:txBody>
      </p:sp>
      <p:sp>
        <p:nvSpPr>
          <p:cNvPr id="10" name="Shape 6"/>
          <p:cNvSpPr/>
          <p:nvPr/>
        </p:nvSpPr>
        <p:spPr>
          <a:xfrm>
            <a:off x="496119" y="5057701"/>
            <a:ext cx="8151763" cy="458912"/>
          </a:xfrm>
          <a:prstGeom prst="roundRect">
            <a:avLst>
              <a:gd name="adj" fmla="val 6487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00881" y="5062463"/>
            <a:ext cx="2714030" cy="449387"/>
          </a:xfrm>
          <a:prstGeom prst="rect">
            <a:avLst/>
          </a:prstGeom>
          <a:solidFill>
            <a:srgbClr val="D2DDF9"/>
          </a:solidFill>
          <a:ln/>
        </p:spPr>
      </p:sp>
      <p:sp>
        <p:nvSpPr>
          <p:cNvPr id="12" name="Text 8"/>
          <p:cNvSpPr/>
          <p:nvPr/>
        </p:nvSpPr>
        <p:spPr>
          <a:xfrm>
            <a:off x="571723" y="5133305"/>
            <a:ext cx="2572345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শর্ত ১ (√)</a:t>
            </a:r>
            <a:endParaRPr lang="en-US" sz="650" dirty="0"/>
          </a:p>
        </p:txBody>
      </p:sp>
      <p:sp>
        <p:nvSpPr>
          <p:cNvPr id="13" name="Text 9"/>
          <p:cNvSpPr/>
          <p:nvPr/>
        </p:nvSpPr>
        <p:spPr>
          <a:xfrm>
            <a:off x="571723" y="5265241"/>
            <a:ext cx="2572345" cy="175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- 2 \geq 0</a:t>
            </a:r>
            <a:endParaRPr lang="en-US" sz="55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∴ </a:t>
            </a: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\geq 2</a:t>
            </a:r>
            <a:endParaRPr lang="en-US" sz="550" dirty="0"/>
          </a:p>
        </p:txBody>
      </p:sp>
      <p:sp>
        <p:nvSpPr>
          <p:cNvPr id="14" name="Shape 10"/>
          <p:cNvSpPr/>
          <p:nvPr/>
        </p:nvSpPr>
        <p:spPr>
          <a:xfrm>
            <a:off x="3214911" y="5062463"/>
            <a:ext cx="2714104" cy="449387"/>
          </a:xfrm>
          <a:prstGeom prst="rect">
            <a:avLst/>
          </a:prstGeom>
          <a:solidFill>
            <a:srgbClr val="D2DDF9"/>
          </a:solidFill>
          <a:ln/>
        </p:spPr>
      </p:sp>
      <p:sp>
        <p:nvSpPr>
          <p:cNvPr id="15" name="Shape 11"/>
          <p:cNvSpPr/>
          <p:nvPr/>
        </p:nvSpPr>
        <p:spPr>
          <a:xfrm>
            <a:off x="3214911" y="5062463"/>
            <a:ext cx="9525" cy="449387"/>
          </a:xfrm>
          <a:prstGeom prst="roundRect">
            <a:avLst>
              <a:gd name="adj" fmla="val 312558"/>
            </a:avLst>
          </a:prstGeom>
          <a:solidFill>
            <a:srgbClr val="B8C3DF"/>
          </a:solidFill>
          <a:ln/>
        </p:spPr>
      </p:sp>
      <p:sp>
        <p:nvSpPr>
          <p:cNvPr id="16" name="Text 12"/>
          <p:cNvSpPr/>
          <p:nvPr/>
        </p:nvSpPr>
        <p:spPr>
          <a:xfrm>
            <a:off x="3285753" y="5133305"/>
            <a:ext cx="2572420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শর্ত ২ (হর)</a:t>
            </a:r>
            <a:endParaRPr lang="en-US" sz="650" dirty="0"/>
          </a:p>
        </p:txBody>
      </p:sp>
      <p:sp>
        <p:nvSpPr>
          <p:cNvPr id="17" name="Text 13"/>
          <p:cNvSpPr/>
          <p:nvPr/>
        </p:nvSpPr>
        <p:spPr>
          <a:xfrm>
            <a:off x="3285753" y="5265241"/>
            <a:ext cx="2572420" cy="175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- 5 \neq 0</a:t>
            </a:r>
            <a:endParaRPr lang="en-US" sz="55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∴ </a:t>
            </a: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x \neq 5</a:t>
            </a:r>
            <a:endParaRPr lang="en-US" sz="550" dirty="0"/>
          </a:p>
        </p:txBody>
      </p:sp>
      <p:sp>
        <p:nvSpPr>
          <p:cNvPr id="18" name="Shape 14"/>
          <p:cNvSpPr/>
          <p:nvPr/>
        </p:nvSpPr>
        <p:spPr>
          <a:xfrm>
            <a:off x="5929015" y="5062463"/>
            <a:ext cx="2714104" cy="449387"/>
          </a:xfrm>
          <a:prstGeom prst="rect">
            <a:avLst/>
          </a:prstGeom>
          <a:solidFill>
            <a:srgbClr val="D2DDF9"/>
          </a:solidFill>
          <a:ln/>
        </p:spPr>
      </p:sp>
      <p:sp>
        <p:nvSpPr>
          <p:cNvPr id="19" name="Shape 15"/>
          <p:cNvSpPr/>
          <p:nvPr/>
        </p:nvSpPr>
        <p:spPr>
          <a:xfrm>
            <a:off x="5929015" y="5062463"/>
            <a:ext cx="9525" cy="449387"/>
          </a:xfrm>
          <a:prstGeom prst="roundRect">
            <a:avLst>
              <a:gd name="adj" fmla="val 312558"/>
            </a:avLst>
          </a:prstGeom>
          <a:solidFill>
            <a:srgbClr val="B8C3DF"/>
          </a:solidFill>
          <a:ln/>
        </p:spPr>
      </p:sp>
      <p:sp>
        <p:nvSpPr>
          <p:cNvPr id="20" name="Text 16"/>
          <p:cNvSpPr/>
          <p:nvPr/>
        </p:nvSpPr>
        <p:spPr>
          <a:xfrm>
            <a:off x="5999857" y="5133305"/>
            <a:ext cx="2572420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চূড়ান্ত ডোমেইন</a:t>
            </a:r>
            <a:endParaRPr lang="en-US" sz="650" dirty="0"/>
          </a:p>
        </p:txBody>
      </p:sp>
      <p:sp>
        <p:nvSpPr>
          <p:cNvPr id="21" name="Text 17"/>
          <p:cNvSpPr/>
          <p:nvPr/>
        </p:nvSpPr>
        <p:spPr>
          <a:xfrm>
            <a:off x="5999857" y="5265241"/>
            <a:ext cx="2572420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[2, 5) \cup (5, \infty)</a:t>
            </a:r>
            <a:endParaRPr lang="en-US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148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গুরুত্বপূর্ণ নিয়মের সারসংক্ষেপ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541338"/>
            <a:ext cx="8151763" cy="2060823"/>
          </a:xfrm>
          <a:prstGeom prst="roundRect">
            <a:avLst>
              <a:gd name="adj" fmla="val 288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0881" y="1546101"/>
            <a:ext cx="8142238" cy="40645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2714" y="1635919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ফাংশনের ধরন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087737" y="1635919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শর্ত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37498" y="1635919"/>
            <a:ext cx="30210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ডোমেইন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0881" y="1952551"/>
            <a:ext cx="8142238" cy="4112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2714" y="2042368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Polynomial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087737" y="2042368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কোনো শর্ত নেই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937498" y="2042368"/>
            <a:ext cx="3021062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\mathbb{R}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0881" y="2363763"/>
            <a:ext cx="8142238" cy="41121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42714" y="2453580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Rational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087737" y="2453580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হর ≠ 0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937498" y="2453580"/>
            <a:ext cx="3021062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\mathbb{R} \setminus \{x \mid \text{হর}=0\}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0881" y="2774975"/>
            <a:ext cx="8142238" cy="4112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42714" y="2864793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Square Root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087737" y="2864793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রাশি ≥ 0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937498" y="2864793"/>
            <a:ext cx="3021062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[a, \infty)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00881" y="3186187"/>
            <a:ext cx="8142238" cy="41121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642714" y="3276005"/>
            <a:ext cx="2613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Logarithm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087737" y="3276005"/>
            <a:ext cx="30186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রাশি &gt; 0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937498" y="3276005"/>
            <a:ext cx="3021062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(a, \infty)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96119" y="3761631"/>
            <a:ext cx="8151763" cy="566961"/>
          </a:xfrm>
          <a:prstGeom prst="roundRect">
            <a:avLst>
              <a:gd name="adj" fmla="val 10502"/>
            </a:avLst>
          </a:prstGeom>
          <a:solidFill>
            <a:srgbClr val="D2DDF9"/>
          </a:solidFill>
          <a:ln/>
        </p:spPr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962400"/>
            <a:ext cx="177180" cy="141759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956816" y="3938811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মনে রাখো:</a:t>
            </a:r>
            <a:r>
              <a:rPr lang="en-US" sz="11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√ → ≥ 0, log → &gt; 0, ভগ্নাংশ → হর ≠ 0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7858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অনুশীলনী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0508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নিচের ফাংশনগুলোর </a:t>
            </a:r>
            <a:r>
              <a:rPr lang="en-US" sz="1100" b="1" dirty="0">
                <a:solidFill>
                  <a:srgbClr val="1B54DA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ডোমেইন নির্ণয় করো: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791370"/>
            <a:ext cx="2622724" cy="12658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22351" y="189770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56927" y="2358330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প্রশ্ন ১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664842"/>
            <a:ext cx="2301106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3x^2 - 7x + 2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60601" y="1791370"/>
            <a:ext cx="2622724" cy="12658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86833" y="189770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3421410" y="2358330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প্রশ্ন ২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421410" y="2664842"/>
            <a:ext cx="2301106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\frac{5}{x+1}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25083" y="1791370"/>
            <a:ext cx="2622724" cy="126585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51316" y="1897707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185892" y="2358330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প্রশ্ন ৩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185892" y="2664842"/>
            <a:ext cx="2301106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\sqrt{2x-8}</a:t>
            </a:r>
            <a:endParaRPr lang="en-US" sz="11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0339" y="2696617"/>
            <a:ext cx="502369" cy="149572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26585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2413508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656927" y="3765947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প্রশ্ন ৪</a:t>
            </a:r>
            <a:endParaRPr lang="en-US" sz="1350" dirty="0"/>
          </a:p>
        </p:txBody>
      </p:sp>
      <p:sp>
        <p:nvSpPr>
          <p:cNvPr id="20" name="Text 13"/>
          <p:cNvSpPr/>
          <p:nvPr/>
        </p:nvSpPr>
        <p:spPr>
          <a:xfrm>
            <a:off x="656927" y="4072458"/>
            <a:ext cx="3683347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\log(x-4)</a:t>
            </a:r>
            <a:endParaRPr lang="en-US" sz="11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642842" y="3198986"/>
            <a:ext cx="4004965" cy="126585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6560232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15"/>
          <p:cNvSpPr/>
          <p:nvPr/>
        </p:nvSpPr>
        <p:spPr>
          <a:xfrm>
            <a:off x="4803651" y="3765947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প্রশ্ন ৫</a:t>
            </a:r>
            <a:endParaRPr lang="en-US" sz="1350" dirty="0"/>
          </a:p>
        </p:txBody>
      </p:sp>
      <p:sp>
        <p:nvSpPr>
          <p:cNvPr id="24" name="Text 16"/>
          <p:cNvSpPr/>
          <p:nvPr/>
        </p:nvSpPr>
        <p:spPr>
          <a:xfrm>
            <a:off x="4803651" y="4072458"/>
            <a:ext cx="3683347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f(x) = \frac{\sqrt{x+1}}{x-3}</a:t>
            </a:r>
            <a:endParaRPr lang="en-US" sz="1100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74692" y="4081983"/>
            <a:ext cx="260077" cy="1047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On-screen Show (16:9)</PresentationFormat>
  <Paragraphs>115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Alexandria</vt:lpstr>
      <vt:lpstr>Nobile</vt:lpstr>
      <vt:lpstr>Calibri</vt:lpstr>
      <vt:lpstr>Nobile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KGSS</dc:creator>
  <cp:lastModifiedBy>KGSS</cp:lastModifiedBy>
  <cp:revision>2</cp:revision>
  <dcterms:created xsi:type="dcterms:W3CDTF">2026-07-14T18:15:01Z</dcterms:created>
  <dcterms:modified xsi:type="dcterms:W3CDTF">2026-07-14T18:17:34Z</dcterms:modified>
</cp:coreProperties>
</file>