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notesSlides/notesSlide1.xml" ContentType="application/vnd.openxmlformats-officedocument.presentationml.notesSlide+xml"/>
  <Override PartName="/ppt/notesSlides/notesSlide2.xml" ContentType="application/vnd.openxmlformats-officedocument.presentationml.notesSlide+xml"/>
  <Default Extension="png" ContentType="image/png"/>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11"/>
    <p:restoredTop sz="94610"/>
  </p:normalViewPr>
  <p:slideViewPr>
    <p:cSldViewPr snapToGrid="0" snapToObjects="1">
      <p:cViewPr varScale="1">
        <p:scale>
          <a:sx n="114" d="100"/>
          <a:sy n="114" d="100"/>
        </p:scale>
        <p:origin x="-438" y="-108"/>
      </p:cViewPr>
      <p:guideLst>
        <p:guide orient="horz" pos="2160"/>
        <p:guide pos="3840"/>
      </p:guideLst>
    </p:cSldViewPr>
  </p:slideViewPr>
  <p:notesTextViewPr>
    <p:cViewPr>
      <p:scale>
        <a:sx n="1" d="1"/>
        <a:sy n="1" d="1"/>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স্বাগত জানানো (২ মিনিট): শিক্ষার্থীদের সাথে পরিচিত হয়ে ক্লাস শুরু করুন। বলুন যে আজকের বিষয় জৈব রসায়নের একটি গুরুত্বপূর্ণ ও মজার ধারণা - সমানুতা। শিক্ষার্থীদের জিজ্ঞাসা করুন তারা কি কখনো শুনেছে যে একই সংকেতের একাধিক যৌগ থাকতে পারে। সময়: মোট ৪০ মিনিট সেশন - সংজ্ঞা ও শ্রেণিবিভাগ (১৫ মিনিট), উদাহরণ (১০ মিনিট), প্রশ্নোত্তর (৮ মিনিট), বাড়ির কাজ ও উপসংহার (৭ মিনিট)।</a:t>
            </a:r>
          </a:p>
        </p:txBody>
      </p:sp>
      <p:sp>
        <p:nvSpPr>
          <p:cNvPr id="4" name="Slide Number Placeholder 3"/>
          <p:cNvSpPr>
            <a:spLocks noGrp="1"/>
          </p:cNvSpPr>
          <p:nvPr>
            <p:ph type="sldNum" sz="quarter" idx="10"/>
          </p:nvPr>
        </p:nvSpPr>
        <p:spPr/>
        <p:txBody>
          <a:bodyPr/>
          <a:lstStyle/>
          <a:p>
            <a:fld id="{F7021451-1387-4CA6-816F-3879F97B5CBC}" type="slidenum">
              <a:rPr lang="en-US"/>
              <a:pPr/>
              <a:t>1</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উপসংহার (৩ মিনিট): বাড়ির কাজের প্রতিটি অংশ স্পষ্টভাবে ব্যাখ্যা করুন এবং জমাদানের সময়সীমা মনে করিয়ে দিন। পরবর্তী ক্লাসের বিষয় (টটোমারিজম) সংক্ষেপে উল্লেখ করুন যাতে শিক্ষার্থীরা প্রস্তুতি নিতে পারে। শিক্ষার্থীদের যেকোনো অবশিষ্ট প্রশ্নের জন্য শেষ মুহূর্ত দিন, তারপর ধন্যবাদ জানিয়ে ক্লাস শেষ করুন।</a:t>
            </a:r>
          </a:p>
        </p:txBody>
      </p:sp>
      <p:sp>
        <p:nvSpPr>
          <p:cNvPr id="4" name="Slide Number Placeholder 3"/>
          <p:cNvSpPr>
            <a:spLocks noGrp="1"/>
          </p:cNvSpPr>
          <p:nvPr>
            <p:ph type="sldNum" sz="quarter" idx="10"/>
          </p:nvPr>
        </p:nvSpPr>
        <p:spPr/>
        <p:txBody>
          <a:bodyPr/>
          <a:lstStyle/>
          <a:p>
            <a:fld id="{F7021451-1387-4CA6-816F-3879F97B5CBC}" type="slidenum">
              <a:rPr lang="en-US"/>
              <a:pPr/>
              <a:t>10</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সংজ্ঞা ব্যাখ্যা (৩ মিনিট): বোর্ডে C4H10 লিখে দুটি গঠন আঁকুন। শিক্ষার্থীদের বলুন গণনা করে দেখাতে যে দুটি গঠনেই কার্বন ও হাইড্রোজেনের সংখ্যা সমান। থিংক-পেয়ার-শেয়ার: পাশের সহপাঠীর সাথে আলোচনা করে বলুন - দুটি গঠন কীভাবে আলাদা? লাইভ ডেমো: বল-স্টিক মডেল থাকলে দেখান।</a:t>
            </a:r>
          </a:p>
        </p:txBody>
      </p:sp>
      <p:sp>
        <p:nvSpPr>
          <p:cNvPr id="4" name="Slide Number Placeholder 3"/>
          <p:cNvSpPr>
            <a:spLocks noGrp="1"/>
          </p:cNvSpPr>
          <p:nvPr>
            <p:ph type="sldNum" sz="quarter" idx="10"/>
          </p:nvPr>
        </p:nvSpPr>
        <p:spPr/>
        <p:txBody>
          <a:bodyPr/>
          <a:lstStyle/>
          <a:p>
            <a:fld id="{F7021451-1387-4CA6-816F-3879F97B5CBC}" type="slidenum">
              <a:rPr lang="en-US"/>
              <a:pPr/>
              <a:t>2</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শ্রেণিবিভাগ ব্যাখ্যা (৩ মিনিট): এই স্লাইডটি সম্পূর্ণ কোর্সের ম্যাপ - বাকি স্লাইডগুলো এই শাখাগুলোই বিস্তারিত আলোচনা করবে। শিক্ষার্থীদের নোট নিতে বলুন। মূল পার্থক্য জোর দিন: গাঠনিক বনাম স্টেরিও।</a:t>
            </a:r>
          </a:p>
        </p:txBody>
      </p:sp>
      <p:sp>
        <p:nvSpPr>
          <p:cNvPr id="4" name="Slide Number Placeholder 3"/>
          <p:cNvSpPr>
            <a:spLocks noGrp="1"/>
          </p:cNvSpPr>
          <p:nvPr>
            <p:ph type="sldNum" sz="quarter" idx="10"/>
          </p:nvPr>
        </p:nvSpPr>
        <p:spPr/>
        <p:txBody>
          <a:bodyPr/>
          <a:lstStyle/>
          <a:p>
            <a:fld id="{F7021451-1387-4CA6-816F-3879F97B5CBC}" type="slidenum">
              <a:rPr lang="en-US"/>
              <a:pPr/>
              <a:t>3</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ব্যাখ্যা (৪ মিনিট): বোর্ডে পেন্টেনের তিনটি গঠন আঁকুন এবং শিক্ষার্থীদের গণনা করতে বলুন যে প্রতিটিতে ৫টি কার্বন ও ১২টি হাইড্রোজেন আছে কিনা। এরপর প্রোপানলের উদাহরণে -OH এর অবস্থান পরিবর্তন দেখান। থিংক-পেয়ার-শেয়ার: বিউটানলের (C4H9OH) কয়টি অবস্থান সমানু হতে পারে চিন্তা করতে বলুন।</a:t>
            </a:r>
          </a:p>
        </p:txBody>
      </p:sp>
      <p:sp>
        <p:nvSpPr>
          <p:cNvPr id="4" name="Slide Number Placeholder 3"/>
          <p:cNvSpPr>
            <a:spLocks noGrp="1"/>
          </p:cNvSpPr>
          <p:nvPr>
            <p:ph type="sldNum" sz="quarter" idx="10"/>
          </p:nvPr>
        </p:nvSpPr>
        <p:spPr/>
        <p:txBody>
          <a:bodyPr/>
          <a:lstStyle/>
          <a:p>
            <a:fld id="{F7021451-1387-4CA6-816F-3879F97B5CBC}" type="slidenum">
              <a:rPr lang="en-US"/>
              <a:pPr/>
              <a:t>4</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ব্যাখ্যা (৪ মিনিট): ইথানল ও ডাইমিথাইল ইথারের ভৌত ধর্মের পার্থক্য উল্লেখ করুন (ইথানল তরল, ডাইমিথাইল ইথার গ্যাস)। মেটামারিজমের ক্ষেত্রে জোর দিন যে কার্যকরী মূলক অপরিবর্তিত থাকে, শুধু অ্যালকাইল গ্রুপের বণ্টন ভিন্ন। শিক্ষার্থীদের জিজ্ঞাসা করুন - কার্যকরী মূলক সমানুতা ও মেটামারিজমের মধ্যে মূল পার্থক্য কী?</a:t>
            </a:r>
          </a:p>
        </p:txBody>
      </p:sp>
      <p:sp>
        <p:nvSpPr>
          <p:cNvPr id="4" name="Slide Number Placeholder 3"/>
          <p:cNvSpPr>
            <a:spLocks noGrp="1"/>
          </p:cNvSpPr>
          <p:nvPr>
            <p:ph type="sldNum" sz="quarter" idx="10"/>
          </p:nvPr>
        </p:nvSpPr>
        <p:spPr/>
        <p:txBody>
          <a:bodyPr/>
          <a:lstStyle/>
          <a:p>
            <a:fld id="{F7021451-1387-4CA6-816F-3879F97B5CBC}" type="slidenum">
              <a:rPr lang="en-US"/>
              <a:pPr/>
              <a:t>5</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ব্যাখ্যা (৪ মিনিট): দ্বিবন্ধনের চারপাশে ঘূর্ণন কেন সম্ভব নয় তা সংক্ষেপে বলুন (পাই বন্ধন)। শিক্ষার্থীদের বল-স্টিক মডেল বা হাত দিয়ে ভঙ্গি করে cis ও trans দেখানো যেতে পারে (লাইভ ডেমো)। মনে করিয়ে দিন এটি স্টেরিও সমানুতা - পরমাণুর সংযোগ একই, শুধু স্থানিক বিন্যাস ভিন্ন।</a:t>
            </a:r>
          </a:p>
        </p:txBody>
      </p:sp>
      <p:sp>
        <p:nvSpPr>
          <p:cNvPr id="4" name="Slide Number Placeholder 3"/>
          <p:cNvSpPr>
            <a:spLocks noGrp="1"/>
          </p:cNvSpPr>
          <p:nvPr>
            <p:ph type="sldNum" sz="quarter" idx="10"/>
          </p:nvPr>
        </p:nvSpPr>
        <p:spPr/>
        <p:txBody>
          <a:bodyPr/>
          <a:lstStyle/>
          <a:p>
            <a:fld id="{F7021451-1387-4CA6-816F-3879F97B5CBC}" type="slidenum">
              <a:rPr lang="en-US"/>
              <a:pPr/>
              <a:t>6</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ব্যাখ্যা (৪ মিনিট): বাম-ডান হাতের উপমা ব্যবহার করুন - দুই হাত দর্পণ প্রতিবিম্ব কিন্তু একটির উপর অন্যটি বসানো যায় না। শিক্ষার্থীদের নিজেদের হাত দেখে বুঝতে বলুন (লাইভ ডেমো, ১ মিনিট)। কাইরাল কার্বন চেনার কৌশল বোর্ডে দেখান - ৪টি ভিন্ন গ্রুপ চেক করা।</a:t>
            </a:r>
          </a:p>
        </p:txBody>
      </p:sp>
      <p:sp>
        <p:nvSpPr>
          <p:cNvPr id="4" name="Slide Number Placeholder 3"/>
          <p:cNvSpPr>
            <a:spLocks noGrp="1"/>
          </p:cNvSpPr>
          <p:nvPr>
            <p:ph type="sldNum" sz="quarter" idx="10"/>
          </p:nvPr>
        </p:nvSpPr>
        <p:spPr/>
        <p:txBody>
          <a:bodyPr/>
          <a:lstStyle/>
          <a:p>
            <a:fld id="{F7021451-1387-4CA6-816F-3879F97B5CBC}" type="slidenum">
              <a:rPr lang="en-US"/>
              <a:pPr/>
              <a:t>7</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প্র্যাকটিস (৫ মিনিট): শিক্ষার্থীদের ২ মিনিট সময় দিন নিজে চেষ্টা করার জন্য, তারপর বোর্ডে একসাথে সমাধান করুন। থিংক-পেয়ার-শেয়ার পদ্ধতি ব্যবহার করুন। জোর দিন যে এখানে কার্যকরী মূলক সমানুতা এবং মেটামারিজম উভয়ই একসাথে কাজ করছে।</a:t>
            </a:r>
          </a:p>
        </p:txBody>
      </p:sp>
      <p:sp>
        <p:nvSpPr>
          <p:cNvPr id="4" name="Slide Number Placeholder 3"/>
          <p:cNvSpPr>
            <a:spLocks noGrp="1"/>
          </p:cNvSpPr>
          <p:nvPr>
            <p:ph type="sldNum" sz="quarter" idx="10"/>
          </p:nvPr>
        </p:nvSpPr>
        <p:spPr/>
        <p:txBody>
          <a:bodyPr/>
          <a:lstStyle/>
          <a:p>
            <a:fld id="{F7021451-1387-4CA6-816F-3879F97B5CBC}" type="slidenum">
              <a:rPr lang="en-US"/>
              <a:pPr/>
              <a:t>8</a:t>
            </a:fld>
            <a:endParaRPr lang="en-US"/>
          </a:p>
        </p:txBody>
      </p:sp>
    </p:spTree>
    <p:extLst>
      <p:ext uri="{BB962C8B-B14F-4D97-AF65-F5344CB8AC3E}">
        <p14:creationId xmlns:p14="http://schemas.microsoft.com/office/powerpoint/2010/main" xmlns=""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প্রশ্নোত্তর পর্ব (৮ মিনিট): প্রতিটি প্রশ্ন একে একে দেখান, উত্তর দেখানোর আগে শিক্ষার্থীদের হাত তুলে উত্তর দিতে বলুন। সঠিক উত্তরগুলো সবুজ রঙে চিহ্নিত করা আছে - প্রথমে লুকিয়ে রাখতে চাইলে অ্যানিমেশন ব্যবহার করা যেতে পারে। কেন উত্তরটি সঠিক তা সংক্ষেপে ব্যাখ্যা করুন।</a:t>
            </a:r>
          </a:p>
        </p:txBody>
      </p:sp>
      <p:sp>
        <p:nvSpPr>
          <p:cNvPr id="4" name="Slide Number Placeholder 3"/>
          <p:cNvSpPr>
            <a:spLocks noGrp="1"/>
          </p:cNvSpPr>
          <p:nvPr>
            <p:ph type="sldNum" sz="quarter" idx="10"/>
          </p:nvPr>
        </p:nvSpPr>
        <p:spPr/>
        <p:txBody>
          <a:bodyPr/>
          <a:lstStyle/>
          <a:p>
            <a:fld id="{F7021451-1387-4CA6-816F-3879F97B5CBC}" type="slidenum">
              <a:rPr lang="en-US"/>
              <a:pPr/>
              <a:t>9</a:t>
            </a:fld>
            <a:endParaRPr lang="en-US"/>
          </a:p>
        </p:txBody>
      </p:sp>
    </p:spTree>
    <p:extLst>
      <p:ext uri="{BB962C8B-B14F-4D97-AF65-F5344CB8AC3E}">
        <p14:creationId xmlns:p14="http://schemas.microsoft.com/office/powerpoint/2010/main" xmlns=""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2263A"/>
        </a:solidFill>
        <a:effectLst/>
      </p:bgPr>
    </p:bg>
    <p:spTree>
      <p:nvGrpSpPr>
        <p:cNvPr id="1" name=""/>
        <p:cNvGrpSpPr/>
        <p:nvPr/>
      </p:nvGrpSpPr>
      <p:grpSpPr>
        <a:xfrm>
          <a:off x="0" y="0"/>
          <a:ext cx="0" cy="0"/>
          <a:chOff x="0" y="0"/>
          <a:chExt cx="0" cy="0"/>
        </a:xfrm>
      </p:grpSpPr>
      <p:sp>
        <p:nvSpPr>
          <p:cNvPr id="2" name="Shape 0"/>
          <p:cNvSpPr/>
          <p:nvPr/>
        </p:nvSpPr>
        <p:spPr>
          <a:xfrm>
            <a:off x="9692640" y="-731520"/>
            <a:ext cx="2926080" cy="2926080"/>
          </a:xfrm>
          <a:prstGeom prst="hexagon">
            <a:avLst/>
          </a:prstGeom>
          <a:solidFill>
            <a:srgbClr val="1B5E5A">
              <a:alpha val="45000"/>
            </a:srgbClr>
          </a:solidFill>
          <a:ln/>
        </p:spPr>
      </p:sp>
      <p:sp>
        <p:nvSpPr>
          <p:cNvPr id="3" name="Shape 1"/>
          <p:cNvSpPr/>
          <p:nvPr/>
        </p:nvSpPr>
        <p:spPr>
          <a:xfrm>
            <a:off x="-914400" y="4206240"/>
            <a:ext cx="3291840" cy="3291840"/>
          </a:xfrm>
          <a:prstGeom prst="hexagon">
            <a:avLst/>
          </a:prstGeom>
          <a:solidFill>
            <a:srgbClr val="2E8B77">
              <a:alpha val="40000"/>
            </a:srgbClr>
          </a:solidFill>
          <a:ln/>
        </p:spPr>
      </p:sp>
      <p:sp>
        <p:nvSpPr>
          <p:cNvPr id="4" name="Text 2"/>
          <p:cNvSpPr/>
          <p:nvPr/>
        </p:nvSpPr>
        <p:spPr>
          <a:xfrm>
            <a:off x="822960" y="1417320"/>
            <a:ext cx="7315200" cy="365760"/>
          </a:xfrm>
          <a:prstGeom prst="rect">
            <a:avLst/>
          </a:prstGeom>
          <a:noFill/>
          <a:ln/>
        </p:spPr>
        <p:txBody>
          <a:bodyPr wrap="square" lIns="0" tIns="0" rIns="0" bIns="0" rtlCol="0" anchor="ctr"/>
          <a:lstStyle/>
          <a:p>
            <a:pPr marL="0" indent="0">
              <a:buNone/>
            </a:pPr>
            <a:r>
              <a:rPr lang="en-US" sz="1500" b="1" kern="0" spc="200" dirty="0">
                <a:solidFill>
                  <a:srgbClr val="E8871E"/>
                </a:solidFill>
                <a:latin typeface="Calibri" pitchFamily="34" charset="0"/>
                <a:ea typeface="Calibri" pitchFamily="34" charset="-122"/>
                <a:cs typeface="Calibri" pitchFamily="34" charset="-120"/>
              </a:rPr>
              <a:t>জৈব রসায়ন  •  ORGANIC CHEMISTRY</a:t>
            </a:r>
            <a:endParaRPr lang="en-US" sz="1500" dirty="0"/>
          </a:p>
        </p:txBody>
      </p:sp>
      <p:sp>
        <p:nvSpPr>
          <p:cNvPr id="5" name="Text 3"/>
          <p:cNvSpPr/>
          <p:nvPr/>
        </p:nvSpPr>
        <p:spPr>
          <a:xfrm>
            <a:off x="777240" y="1783080"/>
            <a:ext cx="9144000" cy="1188720"/>
          </a:xfrm>
          <a:prstGeom prst="rect">
            <a:avLst/>
          </a:prstGeom>
          <a:noFill/>
          <a:ln/>
        </p:spPr>
        <p:txBody>
          <a:bodyPr wrap="square" lIns="0" tIns="0" rIns="0" bIns="0" rtlCol="0" anchor="ctr"/>
          <a:lstStyle/>
          <a:p>
            <a:pPr marL="0" indent="0">
              <a:buNone/>
            </a:pPr>
            <a:r>
              <a:rPr lang="en-US" sz="6000" b="1" dirty="0">
                <a:solidFill>
                  <a:srgbClr val="FFFFFF"/>
                </a:solidFill>
                <a:latin typeface="Bookman Old Style" pitchFamily="34" charset="0"/>
                <a:ea typeface="Bookman Old Style" pitchFamily="34" charset="-122"/>
                <a:cs typeface="Bookman Old Style" pitchFamily="34" charset="-120"/>
              </a:rPr>
              <a:t>সমানুতা</a:t>
            </a:r>
            <a:endParaRPr lang="en-US" sz="6000" dirty="0"/>
          </a:p>
        </p:txBody>
      </p:sp>
      <p:sp>
        <p:nvSpPr>
          <p:cNvPr id="6" name="Text 4"/>
          <p:cNvSpPr/>
          <p:nvPr/>
        </p:nvSpPr>
        <p:spPr>
          <a:xfrm>
            <a:off x="822960" y="2788920"/>
            <a:ext cx="7315200" cy="502920"/>
          </a:xfrm>
          <a:prstGeom prst="rect">
            <a:avLst/>
          </a:prstGeom>
          <a:noFill/>
          <a:ln/>
        </p:spPr>
        <p:txBody>
          <a:bodyPr wrap="square" lIns="0" tIns="0" rIns="0" bIns="0" rtlCol="0" anchor="ctr"/>
          <a:lstStyle/>
          <a:p>
            <a:pPr marL="0" indent="0">
              <a:buNone/>
            </a:pPr>
            <a:r>
              <a:rPr lang="en-US" sz="2200" i="1" dirty="0">
                <a:solidFill>
                  <a:srgbClr val="CADCD8"/>
                </a:solidFill>
                <a:latin typeface="Calibri" pitchFamily="34" charset="0"/>
                <a:ea typeface="Calibri" pitchFamily="34" charset="-122"/>
                <a:cs typeface="Calibri" pitchFamily="34" charset="-120"/>
              </a:rPr>
              <a:t>Isomerism</a:t>
            </a:r>
            <a:endParaRPr lang="en-US" sz="2200" dirty="0"/>
          </a:p>
        </p:txBody>
      </p:sp>
      <p:sp>
        <p:nvSpPr>
          <p:cNvPr id="7" name="Shape 5"/>
          <p:cNvSpPr/>
          <p:nvPr/>
        </p:nvSpPr>
        <p:spPr>
          <a:xfrm>
            <a:off x="822960" y="3566160"/>
            <a:ext cx="3291840" cy="0"/>
          </a:xfrm>
          <a:prstGeom prst="line">
            <a:avLst/>
          </a:prstGeom>
          <a:noFill/>
          <a:ln w="25400">
            <a:solidFill>
              <a:srgbClr val="2E8B77"/>
            </a:solidFill>
            <a:prstDash val="solid"/>
          </a:ln>
        </p:spPr>
      </p:sp>
      <p:sp>
        <p:nvSpPr>
          <p:cNvPr id="8" name="Text 6"/>
          <p:cNvSpPr/>
          <p:nvPr/>
        </p:nvSpPr>
        <p:spPr>
          <a:xfrm>
            <a:off x="822960" y="3794760"/>
            <a:ext cx="5486400" cy="822960"/>
          </a:xfrm>
          <a:prstGeom prst="rect">
            <a:avLst/>
          </a:prstGeom>
          <a:noFill/>
          <a:ln/>
        </p:spPr>
        <p:txBody>
          <a:bodyPr wrap="square" lIns="0" tIns="0" rIns="0" bIns="0" rtlCol="0" anchor="ctr"/>
          <a:lstStyle/>
          <a:p>
            <a:pPr marL="0" indent="0">
              <a:lnSpc>
                <a:spcPct val="115000"/>
              </a:lnSpc>
              <a:buNone/>
            </a:pPr>
            <a:r>
              <a:rPr lang="en-US" sz="1400" dirty="0">
                <a:solidFill>
                  <a:srgbClr val="AFC6C2"/>
                </a:solidFill>
                <a:latin typeface="Calibri" pitchFamily="34" charset="0"/>
                <a:ea typeface="Calibri" pitchFamily="34" charset="-122"/>
                <a:cs typeface="Calibri" pitchFamily="34" charset="-120"/>
              </a:rPr>
              <a:t>সহকারী অধ্যাপক (রসায়ন বিজ্ঞান)
</a:t>
            </a:r>
            <a:r>
              <a:rPr lang="en-US" sz="2000" b="1" dirty="0">
                <a:solidFill>
                  <a:srgbClr val="FFFFFF"/>
                </a:solidFill>
                <a:latin typeface="Calibri" pitchFamily="34" charset="0"/>
                <a:ea typeface="Calibri" pitchFamily="34" charset="-122"/>
                <a:cs typeface="Calibri" pitchFamily="34" charset="-120"/>
              </a:rPr>
              <a:t>রাম দাস পাল</a:t>
            </a:r>
            <a:endParaRPr lang="en-US" sz="1400" dirty="0"/>
          </a:p>
        </p:txBody>
      </p:sp>
      <p:sp>
        <p:nvSpPr>
          <p:cNvPr id="9" name="Text 7"/>
          <p:cNvSpPr/>
          <p:nvPr/>
        </p:nvSpPr>
        <p:spPr>
          <a:xfrm>
            <a:off x="822960" y="4617720"/>
            <a:ext cx="6400800" cy="320040"/>
          </a:xfrm>
          <a:prstGeom prst="rect">
            <a:avLst/>
          </a:prstGeom>
          <a:noFill/>
          <a:ln/>
        </p:spPr>
        <p:txBody>
          <a:bodyPr wrap="square" lIns="0" tIns="0" rIns="0" bIns="0" rtlCol="0" anchor="ctr"/>
          <a:lstStyle/>
          <a:p>
            <a:pPr marL="0" indent="0">
              <a:buNone/>
            </a:pPr>
            <a:r>
              <a:rPr lang="en-US" sz="1300" dirty="0">
                <a:solidFill>
                  <a:srgbClr val="8FA8A4"/>
                </a:solidFill>
                <a:latin typeface="Calibri" pitchFamily="34" charset="0"/>
                <a:ea typeface="Calibri" pitchFamily="34" charset="-122"/>
                <a:cs typeface="Calibri" pitchFamily="34" charset="-120"/>
              </a:rPr>
              <a:t>ধোবাউড়া মহিলা ডিগ্রি কলেজ, ধোবাউড়া, ময়মনসিংহ</a:t>
            </a:r>
            <a:endParaRPr lang="en-US" sz="1300" dirty="0"/>
          </a:p>
        </p:txBody>
      </p:sp>
      <p:sp>
        <p:nvSpPr>
          <p:cNvPr id="10" name="Shape 8"/>
          <p:cNvSpPr/>
          <p:nvPr/>
        </p:nvSpPr>
        <p:spPr>
          <a:xfrm>
            <a:off x="9052560" y="5394960"/>
            <a:ext cx="2651760" cy="777240"/>
          </a:xfrm>
          <a:prstGeom prst="roundRect">
            <a:avLst>
              <a:gd name="adj" fmla="val 14118"/>
            </a:avLst>
          </a:prstGeom>
          <a:solidFill>
            <a:srgbClr val="1B5E5A">
              <a:alpha val="80000"/>
            </a:srgbClr>
          </a:solidFill>
          <a:ln w="12700">
            <a:solidFill>
              <a:srgbClr val="2E8B77"/>
            </a:solidFill>
            <a:prstDash val="solid"/>
          </a:ln>
        </p:spPr>
      </p:sp>
      <p:sp>
        <p:nvSpPr>
          <p:cNvPr id="11" name="Text 9"/>
          <p:cNvSpPr/>
          <p:nvPr/>
        </p:nvSpPr>
        <p:spPr>
          <a:xfrm>
            <a:off x="9052560" y="5486400"/>
            <a:ext cx="2651760" cy="274320"/>
          </a:xfrm>
          <a:prstGeom prst="rect">
            <a:avLst/>
          </a:prstGeom>
          <a:noFill/>
          <a:ln/>
        </p:spPr>
        <p:txBody>
          <a:bodyPr wrap="square" lIns="0" tIns="0" rIns="0" bIns="0" rtlCol="0" anchor="ctr"/>
          <a:lstStyle/>
          <a:p>
            <a:pPr marL="0" indent="0" algn="ctr">
              <a:buNone/>
            </a:pPr>
            <a:r>
              <a:rPr lang="en-US" sz="1100" dirty="0">
                <a:solidFill>
                  <a:srgbClr val="CADCD8"/>
                </a:solidFill>
                <a:latin typeface="Calibri" pitchFamily="34" charset="0"/>
                <a:ea typeface="Calibri" pitchFamily="34" charset="-122"/>
                <a:cs typeface="Calibri" pitchFamily="34" charset="-120"/>
              </a:rPr>
              <a:t>সেশনের সময়কাল</a:t>
            </a:r>
            <a:endParaRPr lang="en-US" sz="1100" dirty="0"/>
          </a:p>
        </p:txBody>
      </p:sp>
      <p:sp>
        <p:nvSpPr>
          <p:cNvPr id="12" name="Text 10"/>
          <p:cNvSpPr/>
          <p:nvPr/>
        </p:nvSpPr>
        <p:spPr>
          <a:xfrm>
            <a:off x="9052560" y="5760720"/>
            <a:ext cx="2651760" cy="365760"/>
          </a:xfrm>
          <a:prstGeom prst="rect">
            <a:avLst/>
          </a:prstGeom>
          <a:noFill/>
          <a:ln/>
        </p:spPr>
        <p:txBody>
          <a:bodyPr wrap="square" lIns="0" tIns="0" rIns="0" bIns="0" rtlCol="0" anchor="ctr"/>
          <a:lstStyle/>
          <a:p>
            <a:pPr marL="0" indent="0" algn="ctr">
              <a:buNone/>
            </a:pPr>
            <a:r>
              <a:rPr lang="en-US" sz="2000" b="1" dirty="0">
                <a:solidFill>
                  <a:srgbClr val="FFFFFF"/>
                </a:solidFill>
                <a:latin typeface="Bookman Old Style" pitchFamily="34" charset="0"/>
                <a:ea typeface="Bookman Old Style" pitchFamily="34" charset="-122"/>
                <a:cs typeface="Bookman Old Style" pitchFamily="34" charset="-120"/>
              </a:rPr>
              <a:t>৪০ মিনিট</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2263A"/>
        </a:solidFill>
        <a:effectLst/>
      </p:bgPr>
    </p:bg>
    <p:spTree>
      <p:nvGrpSpPr>
        <p:cNvPr id="1" name=""/>
        <p:cNvGrpSpPr/>
        <p:nvPr/>
      </p:nvGrpSpPr>
      <p:grpSpPr>
        <a:xfrm>
          <a:off x="0" y="0"/>
          <a:ext cx="0" cy="0"/>
          <a:chOff x="0" y="0"/>
          <a:chExt cx="0" cy="0"/>
        </a:xfrm>
      </p:grpSpPr>
      <p:sp>
        <p:nvSpPr>
          <p:cNvPr id="2" name="Shape 0"/>
          <p:cNvSpPr/>
          <p:nvPr/>
        </p:nvSpPr>
        <p:spPr>
          <a:xfrm>
            <a:off x="9875520" y="-914400"/>
            <a:ext cx="2743200" cy="2743200"/>
          </a:xfrm>
          <a:prstGeom prst="hexagon">
            <a:avLst/>
          </a:prstGeom>
          <a:solidFill>
            <a:srgbClr val="1B5E5A">
              <a:alpha val="45000"/>
            </a:srgbClr>
          </a:solidFill>
          <a:ln/>
        </p:spPr>
      </p:sp>
      <p:sp>
        <p:nvSpPr>
          <p:cNvPr id="3" name="Shape 1"/>
          <p:cNvSpPr/>
          <p:nvPr/>
        </p:nvSpPr>
        <p:spPr>
          <a:xfrm>
            <a:off x="548640" y="502920"/>
            <a:ext cx="594360" cy="594360"/>
          </a:xfrm>
          <a:prstGeom prst="ellipse">
            <a:avLst/>
          </a:prstGeom>
          <a:solidFill>
            <a:srgbClr val="E8871E"/>
          </a:solidFill>
          <a:ln/>
        </p:spPr>
      </p:sp>
      <p:pic>
        <p:nvPicPr>
          <p:cNvPr id="4" name="Image 0" descr="/home/claude/isomerism/icon_home.png"/>
          <p:cNvPicPr>
            <a:picLocks noChangeAspect="1"/>
          </p:cNvPicPr>
          <p:nvPr/>
        </p:nvPicPr>
        <p:blipFill>
          <a:blip r:embed="rId3" cstate="email"/>
          <a:stretch>
            <a:fillRect/>
          </a:stretch>
        </p:blipFill>
        <p:spPr>
          <a:xfrm>
            <a:off x="619963" y="574243"/>
            <a:ext cx="451714" cy="451714"/>
          </a:xfrm>
          <a:prstGeom prst="rect">
            <a:avLst/>
          </a:prstGeom>
        </p:spPr>
      </p:pic>
      <p:sp>
        <p:nvSpPr>
          <p:cNvPr id="5" name="Text 2"/>
          <p:cNvSpPr/>
          <p:nvPr/>
        </p:nvSpPr>
        <p:spPr>
          <a:xfrm>
            <a:off x="1325880" y="548640"/>
            <a:ext cx="5486400" cy="502920"/>
          </a:xfrm>
          <a:prstGeom prst="rect">
            <a:avLst/>
          </a:prstGeom>
          <a:noFill/>
          <a:ln/>
        </p:spPr>
        <p:txBody>
          <a:bodyPr wrap="square" lIns="0" tIns="0" rIns="0" bIns="0" rtlCol="0" anchor="ctr"/>
          <a:lstStyle/>
          <a:p>
            <a:pPr marL="0" indent="0">
              <a:buNone/>
            </a:pPr>
            <a:r>
              <a:rPr lang="en-US" sz="2600" b="1" dirty="0">
                <a:solidFill>
                  <a:srgbClr val="FFFFFF"/>
                </a:solidFill>
                <a:latin typeface="Bookman Old Style" pitchFamily="34" charset="0"/>
                <a:ea typeface="Bookman Old Style" pitchFamily="34" charset="-122"/>
                <a:cs typeface="Bookman Old Style" pitchFamily="34" charset="-120"/>
              </a:rPr>
              <a:t>বাড়ির কাজ</a:t>
            </a:r>
            <a:endParaRPr lang="en-US" sz="2600" dirty="0"/>
          </a:p>
        </p:txBody>
      </p:sp>
      <p:sp>
        <p:nvSpPr>
          <p:cNvPr id="6" name="Shape 3"/>
          <p:cNvSpPr/>
          <p:nvPr/>
        </p:nvSpPr>
        <p:spPr>
          <a:xfrm>
            <a:off x="548640" y="1371600"/>
            <a:ext cx="7315200" cy="1234440"/>
          </a:xfrm>
          <a:prstGeom prst="roundRect">
            <a:avLst>
              <a:gd name="adj" fmla="val 6667"/>
            </a:avLst>
          </a:prstGeom>
          <a:solidFill>
            <a:srgbClr val="1B5E5A">
              <a:alpha val="15000"/>
            </a:srgbClr>
          </a:solidFill>
          <a:ln/>
        </p:spPr>
      </p:sp>
      <p:sp>
        <p:nvSpPr>
          <p:cNvPr id="7" name="Shape 4"/>
          <p:cNvSpPr/>
          <p:nvPr/>
        </p:nvSpPr>
        <p:spPr>
          <a:xfrm>
            <a:off x="548640" y="1371600"/>
            <a:ext cx="1417320" cy="1234440"/>
          </a:xfrm>
          <a:prstGeom prst="roundRect">
            <a:avLst>
              <a:gd name="adj" fmla="val 6667"/>
            </a:avLst>
          </a:prstGeom>
          <a:solidFill>
            <a:srgbClr val="1B5E5A"/>
          </a:solidFill>
          <a:ln/>
        </p:spPr>
      </p:sp>
      <p:sp>
        <p:nvSpPr>
          <p:cNvPr id="8" name="Text 5"/>
          <p:cNvSpPr/>
          <p:nvPr/>
        </p:nvSpPr>
        <p:spPr>
          <a:xfrm>
            <a:off x="548640" y="1371600"/>
            <a:ext cx="1417320" cy="12344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লিখিত</a:t>
            </a:r>
            <a:endParaRPr lang="en-US" sz="1300" dirty="0"/>
          </a:p>
        </p:txBody>
      </p:sp>
      <p:sp>
        <p:nvSpPr>
          <p:cNvPr id="9" name="Text 6"/>
          <p:cNvSpPr/>
          <p:nvPr/>
        </p:nvSpPr>
        <p:spPr>
          <a:xfrm>
            <a:off x="2148840" y="1481328"/>
            <a:ext cx="5532120" cy="1014984"/>
          </a:xfrm>
          <a:prstGeom prst="rect">
            <a:avLst/>
          </a:prstGeom>
          <a:noFill/>
          <a:ln/>
        </p:spPr>
        <p:txBody>
          <a:bodyPr wrap="square" lIns="0" tIns="0" rIns="0" bIns="0" rtlCol="0" anchor="ctr"/>
          <a:lstStyle/>
          <a:p>
            <a:pPr marL="0" indent="0">
              <a:lnSpc>
                <a:spcPct val="125000"/>
              </a:lnSpc>
              <a:buNone/>
            </a:pPr>
            <a:r>
              <a:rPr lang="en-US" sz="1300" dirty="0">
                <a:solidFill>
                  <a:srgbClr val="E4EDEB"/>
                </a:solidFill>
                <a:latin typeface="Calibri" pitchFamily="34" charset="0"/>
                <a:ea typeface="Calibri" pitchFamily="34" charset="-122"/>
                <a:cs typeface="Calibri" pitchFamily="34" charset="-120"/>
              </a:rPr>
              <a:t>সমানুতার শ্রেণিবিভাগ (চার্ট আকারে) তৈরি কর এবং প্রতিটি প্রকারের সংজ্ঞা লেখ।</a:t>
            </a:r>
            <a:endParaRPr lang="en-US" sz="1300" dirty="0"/>
          </a:p>
        </p:txBody>
      </p:sp>
      <p:sp>
        <p:nvSpPr>
          <p:cNvPr id="10" name="Shape 7"/>
          <p:cNvSpPr/>
          <p:nvPr/>
        </p:nvSpPr>
        <p:spPr>
          <a:xfrm>
            <a:off x="548640" y="2743200"/>
            <a:ext cx="7315200" cy="1234440"/>
          </a:xfrm>
          <a:prstGeom prst="roundRect">
            <a:avLst>
              <a:gd name="adj" fmla="val 6667"/>
            </a:avLst>
          </a:prstGeom>
          <a:solidFill>
            <a:srgbClr val="1B5E5A">
              <a:alpha val="15000"/>
            </a:srgbClr>
          </a:solidFill>
          <a:ln/>
        </p:spPr>
      </p:sp>
      <p:sp>
        <p:nvSpPr>
          <p:cNvPr id="11" name="Shape 8"/>
          <p:cNvSpPr/>
          <p:nvPr/>
        </p:nvSpPr>
        <p:spPr>
          <a:xfrm>
            <a:off x="548640" y="2743200"/>
            <a:ext cx="1417320" cy="1234440"/>
          </a:xfrm>
          <a:prstGeom prst="roundRect">
            <a:avLst>
              <a:gd name="adj" fmla="val 6667"/>
            </a:avLst>
          </a:prstGeom>
          <a:solidFill>
            <a:srgbClr val="1B5E5A"/>
          </a:solidFill>
          <a:ln/>
        </p:spPr>
      </p:sp>
      <p:sp>
        <p:nvSpPr>
          <p:cNvPr id="12" name="Text 9"/>
          <p:cNvSpPr/>
          <p:nvPr/>
        </p:nvSpPr>
        <p:spPr>
          <a:xfrm>
            <a:off x="548640" y="2743200"/>
            <a:ext cx="1417320" cy="12344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গাণিতিক</a:t>
            </a:r>
            <a:endParaRPr lang="en-US" sz="1300" dirty="0"/>
          </a:p>
        </p:txBody>
      </p:sp>
      <p:sp>
        <p:nvSpPr>
          <p:cNvPr id="13" name="Text 10"/>
          <p:cNvSpPr/>
          <p:nvPr/>
        </p:nvSpPr>
        <p:spPr>
          <a:xfrm>
            <a:off x="2148840" y="2852928"/>
            <a:ext cx="5532120" cy="1014984"/>
          </a:xfrm>
          <a:prstGeom prst="rect">
            <a:avLst/>
          </a:prstGeom>
          <a:noFill/>
          <a:ln/>
        </p:spPr>
        <p:txBody>
          <a:bodyPr wrap="square" lIns="0" tIns="0" rIns="0" bIns="0" rtlCol="0" anchor="ctr"/>
          <a:lstStyle/>
          <a:p>
            <a:pPr marL="0" indent="0">
              <a:lnSpc>
                <a:spcPct val="125000"/>
              </a:lnSpc>
              <a:buNone/>
            </a:pPr>
            <a:r>
              <a:rPr lang="en-US" sz="1300" dirty="0">
                <a:solidFill>
                  <a:srgbClr val="E4EDEB"/>
                </a:solidFill>
                <a:latin typeface="Calibri" pitchFamily="34" charset="0"/>
                <a:ea typeface="Calibri" pitchFamily="34" charset="-122"/>
                <a:cs typeface="Calibri" pitchFamily="34" charset="-120"/>
              </a:rPr>
              <a:t>C₅H₁₂O সংকেতের সকল সম্ভাব্য গাঠনিক সমানু (অ্যালকোহল ও ইথার) লিখে সংখ্যা নির্ণয় কর।</a:t>
            </a:r>
            <a:endParaRPr lang="en-US" sz="1300" dirty="0"/>
          </a:p>
        </p:txBody>
      </p:sp>
      <p:sp>
        <p:nvSpPr>
          <p:cNvPr id="14" name="Shape 11"/>
          <p:cNvSpPr/>
          <p:nvPr/>
        </p:nvSpPr>
        <p:spPr>
          <a:xfrm>
            <a:off x="548640" y="4114800"/>
            <a:ext cx="7315200" cy="1234440"/>
          </a:xfrm>
          <a:prstGeom prst="roundRect">
            <a:avLst>
              <a:gd name="adj" fmla="val 6667"/>
            </a:avLst>
          </a:prstGeom>
          <a:solidFill>
            <a:srgbClr val="1B5E5A">
              <a:alpha val="15000"/>
            </a:srgbClr>
          </a:solidFill>
          <a:ln/>
        </p:spPr>
      </p:sp>
      <p:sp>
        <p:nvSpPr>
          <p:cNvPr id="15" name="Shape 12"/>
          <p:cNvSpPr/>
          <p:nvPr/>
        </p:nvSpPr>
        <p:spPr>
          <a:xfrm>
            <a:off x="548640" y="4114800"/>
            <a:ext cx="1417320" cy="1234440"/>
          </a:xfrm>
          <a:prstGeom prst="roundRect">
            <a:avLst>
              <a:gd name="adj" fmla="val 6667"/>
            </a:avLst>
          </a:prstGeom>
          <a:solidFill>
            <a:srgbClr val="1B5E5A"/>
          </a:solidFill>
          <a:ln/>
        </p:spPr>
      </p:sp>
      <p:sp>
        <p:nvSpPr>
          <p:cNvPr id="16" name="Text 13"/>
          <p:cNvSpPr/>
          <p:nvPr/>
        </p:nvSpPr>
        <p:spPr>
          <a:xfrm>
            <a:off x="548640" y="4114800"/>
            <a:ext cx="1417320" cy="12344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সৃজনশীল</a:t>
            </a:r>
            <a:endParaRPr lang="en-US" sz="1300" dirty="0"/>
          </a:p>
        </p:txBody>
      </p:sp>
      <p:sp>
        <p:nvSpPr>
          <p:cNvPr id="17" name="Text 14"/>
          <p:cNvSpPr/>
          <p:nvPr/>
        </p:nvSpPr>
        <p:spPr>
          <a:xfrm>
            <a:off x="2148840" y="4224528"/>
            <a:ext cx="5532120" cy="1014984"/>
          </a:xfrm>
          <a:prstGeom prst="rect">
            <a:avLst/>
          </a:prstGeom>
          <a:noFill/>
          <a:ln/>
        </p:spPr>
        <p:txBody>
          <a:bodyPr wrap="square" lIns="0" tIns="0" rIns="0" bIns="0" rtlCol="0" anchor="ctr"/>
          <a:lstStyle/>
          <a:p>
            <a:pPr marL="0" indent="0">
              <a:lnSpc>
                <a:spcPct val="125000"/>
              </a:lnSpc>
              <a:buNone/>
            </a:pPr>
            <a:r>
              <a:rPr lang="en-US" sz="1300" dirty="0">
                <a:solidFill>
                  <a:srgbClr val="E4EDEB"/>
                </a:solidFill>
                <a:latin typeface="Calibri" pitchFamily="34" charset="0"/>
                <a:ea typeface="Calibri" pitchFamily="34" charset="-122"/>
                <a:cs typeface="Calibri" pitchFamily="34" charset="-120"/>
              </a:rPr>
              <a:t>যেকোনো একটি জৈব যৌগের ২টি জ্যামিতিক সমানুর মডেল (কাগজ/মাটি দিয়ে) তৈরি কর।</a:t>
            </a:r>
            <a:endParaRPr lang="en-US" sz="1300" dirty="0"/>
          </a:p>
        </p:txBody>
      </p:sp>
      <p:sp>
        <p:nvSpPr>
          <p:cNvPr id="18" name="Shape 15"/>
          <p:cNvSpPr/>
          <p:nvPr/>
        </p:nvSpPr>
        <p:spPr>
          <a:xfrm>
            <a:off x="8229600" y="1371600"/>
            <a:ext cx="3429000" cy="3977640"/>
          </a:xfrm>
          <a:prstGeom prst="roundRect">
            <a:avLst>
              <a:gd name="adj" fmla="val 2667"/>
            </a:avLst>
          </a:prstGeom>
          <a:solidFill>
            <a:srgbClr val="E8871E">
              <a:alpha val="12000"/>
            </a:srgbClr>
          </a:solidFill>
          <a:ln w="12700">
            <a:solidFill>
              <a:srgbClr val="E8871E"/>
            </a:solidFill>
            <a:prstDash val="solid"/>
          </a:ln>
        </p:spPr>
      </p:sp>
      <p:sp>
        <p:nvSpPr>
          <p:cNvPr id="19" name="Text 16"/>
          <p:cNvSpPr/>
          <p:nvPr/>
        </p:nvSpPr>
        <p:spPr>
          <a:xfrm>
            <a:off x="8458200" y="1600200"/>
            <a:ext cx="2971800" cy="320040"/>
          </a:xfrm>
          <a:prstGeom prst="rect">
            <a:avLst/>
          </a:prstGeom>
          <a:noFill/>
          <a:ln/>
        </p:spPr>
        <p:txBody>
          <a:bodyPr wrap="square" lIns="0" tIns="0" rIns="0" bIns="0" rtlCol="0" anchor="ctr"/>
          <a:lstStyle/>
          <a:p>
            <a:pPr marL="0" indent="0">
              <a:buNone/>
            </a:pPr>
            <a:r>
              <a:rPr lang="en-US" sz="1300" b="1" dirty="0">
                <a:solidFill>
                  <a:srgbClr val="E8871E"/>
                </a:solidFill>
                <a:latin typeface="Calibri" pitchFamily="34" charset="0"/>
                <a:ea typeface="Calibri" pitchFamily="34" charset="-122"/>
                <a:cs typeface="Calibri" pitchFamily="34" charset="-120"/>
              </a:rPr>
              <a:t>জমাদানের সময়সীমা</a:t>
            </a:r>
            <a:endParaRPr lang="en-US" sz="1300" dirty="0"/>
          </a:p>
        </p:txBody>
      </p:sp>
      <p:sp>
        <p:nvSpPr>
          <p:cNvPr id="20" name="Text 17"/>
          <p:cNvSpPr/>
          <p:nvPr/>
        </p:nvSpPr>
        <p:spPr>
          <a:xfrm>
            <a:off x="8458200" y="1965960"/>
            <a:ext cx="2971800" cy="822960"/>
          </a:xfrm>
          <a:prstGeom prst="rect">
            <a:avLst/>
          </a:prstGeom>
          <a:noFill/>
          <a:ln/>
        </p:spPr>
        <p:txBody>
          <a:bodyPr wrap="square" lIns="0" tIns="0" rIns="0" bIns="0" rtlCol="0" anchor="ctr"/>
          <a:lstStyle/>
          <a:p>
            <a:pPr marL="0" indent="0">
              <a:lnSpc>
                <a:spcPct val="110000"/>
              </a:lnSpc>
              <a:buNone/>
            </a:pPr>
            <a:r>
              <a:rPr lang="en-US" sz="2000" b="1" dirty="0">
                <a:solidFill>
                  <a:srgbClr val="FFFFFF"/>
                </a:solidFill>
                <a:latin typeface="Bookman Old Style" pitchFamily="34" charset="0"/>
                <a:ea typeface="Bookman Old Style" pitchFamily="34" charset="-122"/>
                <a:cs typeface="Bookman Old Style" pitchFamily="34" charset="-120"/>
              </a:rPr>
              <a:t>আগামী ক্লাসের</a:t>
            </a:r>
            <a:endParaRPr lang="en-US" sz="2000" dirty="0"/>
          </a:p>
          <a:p>
            <a:pPr marL="0" indent="0">
              <a:lnSpc>
                <a:spcPct val="110000"/>
              </a:lnSpc>
              <a:buNone/>
            </a:pPr>
            <a:r>
              <a:rPr lang="en-US" sz="2000" b="1" dirty="0">
                <a:solidFill>
                  <a:srgbClr val="FFFFFF"/>
                </a:solidFill>
                <a:latin typeface="Bookman Old Style" pitchFamily="34" charset="0"/>
                <a:ea typeface="Bookman Old Style" pitchFamily="34" charset="-122"/>
                <a:cs typeface="Bookman Old Style" pitchFamily="34" charset="-120"/>
              </a:rPr>
              <a:t>পূর্বে</a:t>
            </a:r>
            <a:endParaRPr lang="en-US" sz="2000" dirty="0"/>
          </a:p>
        </p:txBody>
      </p:sp>
      <p:sp>
        <p:nvSpPr>
          <p:cNvPr id="21" name="Shape 18"/>
          <p:cNvSpPr/>
          <p:nvPr/>
        </p:nvSpPr>
        <p:spPr>
          <a:xfrm>
            <a:off x="8458200" y="2926080"/>
            <a:ext cx="2971800" cy="0"/>
          </a:xfrm>
          <a:prstGeom prst="line">
            <a:avLst/>
          </a:prstGeom>
          <a:noFill/>
          <a:ln w="12700">
            <a:solidFill>
              <a:srgbClr val="E8871E">
                <a:alpha val="60000"/>
              </a:srgbClr>
            </a:solidFill>
            <a:prstDash val="solid"/>
          </a:ln>
        </p:spPr>
      </p:sp>
      <p:sp>
        <p:nvSpPr>
          <p:cNvPr id="22" name="Text 19"/>
          <p:cNvSpPr/>
          <p:nvPr/>
        </p:nvSpPr>
        <p:spPr>
          <a:xfrm>
            <a:off x="8458200" y="3063240"/>
            <a:ext cx="2971800" cy="274320"/>
          </a:xfrm>
          <a:prstGeom prst="rect">
            <a:avLst/>
          </a:prstGeom>
          <a:noFill/>
          <a:ln/>
        </p:spPr>
        <p:txBody>
          <a:bodyPr wrap="square" lIns="0" tIns="0" rIns="0" bIns="0" rtlCol="0" anchor="ctr"/>
          <a:lstStyle/>
          <a:p>
            <a:pPr marL="0" indent="0">
              <a:buNone/>
            </a:pPr>
            <a:r>
              <a:rPr lang="en-US" sz="1150" b="1" dirty="0">
                <a:solidFill>
                  <a:srgbClr val="AFC6C2"/>
                </a:solidFill>
                <a:latin typeface="Calibri" pitchFamily="34" charset="0"/>
                <a:ea typeface="Calibri" pitchFamily="34" charset="-122"/>
                <a:cs typeface="Calibri" pitchFamily="34" charset="-120"/>
              </a:rPr>
              <a:t>পরবর্তী ক্লাসে আলোচনা:</a:t>
            </a:r>
            <a:endParaRPr lang="en-US" sz="1150" dirty="0"/>
          </a:p>
        </p:txBody>
      </p:sp>
      <p:sp>
        <p:nvSpPr>
          <p:cNvPr id="23" name="Text 20"/>
          <p:cNvSpPr/>
          <p:nvPr/>
        </p:nvSpPr>
        <p:spPr>
          <a:xfrm>
            <a:off x="8458200" y="3337560"/>
            <a:ext cx="2971800" cy="822960"/>
          </a:xfrm>
          <a:prstGeom prst="rect">
            <a:avLst/>
          </a:prstGeom>
          <a:noFill/>
          <a:ln/>
        </p:spPr>
        <p:txBody>
          <a:bodyPr wrap="square" lIns="0" tIns="0" rIns="0" bIns="0" rtlCol="0" anchor="ctr"/>
          <a:lstStyle/>
          <a:p>
            <a:pPr marL="0" indent="0">
              <a:lnSpc>
                <a:spcPct val="120000"/>
              </a:lnSpc>
              <a:buNone/>
            </a:pPr>
            <a:r>
              <a:rPr lang="en-US" sz="1200" i="1" dirty="0">
                <a:solidFill>
                  <a:srgbClr val="E4EDEB"/>
                </a:solidFill>
                <a:latin typeface="Calibri" pitchFamily="34" charset="0"/>
                <a:ea typeface="Calibri" pitchFamily="34" charset="-122"/>
                <a:cs typeface="Calibri" pitchFamily="34" charset="-120"/>
              </a:rPr>
              <a:t>টটোমারিজম ও IUPAC নামকরণে সমানুতার প্রভাব</a:t>
            </a:r>
            <a:endParaRPr lang="en-US" sz="1200" dirty="0"/>
          </a:p>
        </p:txBody>
      </p:sp>
      <p:sp>
        <p:nvSpPr>
          <p:cNvPr id="24" name="Shape 21"/>
          <p:cNvSpPr/>
          <p:nvPr/>
        </p:nvSpPr>
        <p:spPr>
          <a:xfrm>
            <a:off x="548640" y="5257800"/>
            <a:ext cx="11064240" cy="0"/>
          </a:xfrm>
          <a:prstGeom prst="line">
            <a:avLst/>
          </a:prstGeom>
          <a:noFill/>
          <a:ln w="12700">
            <a:solidFill>
              <a:srgbClr val="2E8B77">
                <a:alpha val="60000"/>
              </a:srgbClr>
            </a:solidFill>
            <a:prstDash val="solid"/>
          </a:ln>
        </p:spPr>
      </p:sp>
      <p:sp>
        <p:nvSpPr>
          <p:cNvPr id="25" name="Shape 22"/>
          <p:cNvSpPr/>
          <p:nvPr/>
        </p:nvSpPr>
        <p:spPr>
          <a:xfrm>
            <a:off x="548640" y="5486400"/>
            <a:ext cx="548640" cy="548640"/>
          </a:xfrm>
          <a:prstGeom prst="ellipse">
            <a:avLst/>
          </a:prstGeom>
          <a:solidFill>
            <a:srgbClr val="1B5E5A"/>
          </a:solidFill>
          <a:ln/>
        </p:spPr>
      </p:sp>
      <p:pic>
        <p:nvPicPr>
          <p:cNvPr id="26" name="Image 1" descr="/home/claude/isomerism/icon_check.png"/>
          <p:cNvPicPr>
            <a:picLocks noChangeAspect="1"/>
          </p:cNvPicPr>
          <p:nvPr/>
        </p:nvPicPr>
        <p:blipFill>
          <a:blip r:embed="rId4" cstate="email"/>
          <a:stretch>
            <a:fillRect/>
          </a:stretch>
        </p:blipFill>
        <p:spPr>
          <a:xfrm>
            <a:off x="614477" y="5552237"/>
            <a:ext cx="416966" cy="416966"/>
          </a:xfrm>
          <a:prstGeom prst="rect">
            <a:avLst/>
          </a:prstGeom>
        </p:spPr>
      </p:pic>
      <p:sp>
        <p:nvSpPr>
          <p:cNvPr id="27" name="Text 23"/>
          <p:cNvSpPr/>
          <p:nvPr/>
        </p:nvSpPr>
        <p:spPr>
          <a:xfrm>
            <a:off x="1280160" y="5532120"/>
            <a:ext cx="9601200" cy="640080"/>
          </a:xfrm>
          <a:prstGeom prst="rect">
            <a:avLst/>
          </a:prstGeom>
          <a:noFill/>
          <a:ln/>
        </p:spPr>
        <p:txBody>
          <a:bodyPr wrap="square" lIns="0" tIns="0" rIns="0" bIns="0" rtlCol="0" anchor="ctr"/>
          <a:lstStyle/>
          <a:p>
            <a:pPr marL="0" indent="0">
              <a:buNone/>
            </a:pPr>
            <a:r>
              <a:rPr lang="en-US" sz="2600" b="1" dirty="0">
                <a:solidFill>
                  <a:srgbClr val="FFFFFF"/>
                </a:solidFill>
                <a:latin typeface="Bookman Old Style" pitchFamily="34" charset="0"/>
                <a:ea typeface="Bookman Old Style" pitchFamily="34" charset="-122"/>
                <a:cs typeface="Bookman Old Style" pitchFamily="34" charset="-120"/>
              </a:rPr>
              <a:t>ধন্যবাদ  </a:t>
            </a:r>
            <a:r>
              <a:rPr lang="en-US" sz="1500" dirty="0">
                <a:solidFill>
                  <a:srgbClr val="CADCD8"/>
                </a:solidFill>
                <a:latin typeface="Bookman Old Style" pitchFamily="34" charset="0"/>
                <a:ea typeface="Bookman Old Style" pitchFamily="34" charset="-122"/>
                <a:cs typeface="Bookman Old Style" pitchFamily="34" charset="-120"/>
              </a:rPr>
              <a:t>— তোমাদের মনোযোগ ও অংশগ্রহণের জন্য কৃতজ্ঞতা।</a:t>
            </a:r>
            <a:endParaRPr lang="en-US" sz="2600" dirty="0"/>
          </a:p>
        </p:txBody>
      </p:sp>
      <p:sp>
        <p:nvSpPr>
          <p:cNvPr id="28" name="Text 24"/>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10 / 10</a:t>
            </a:r>
            <a:endParaRPr lang="en-US" sz="1000"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flask.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সংজ্ঞা</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সমানুতা কী?</a:t>
            </a:r>
            <a:endParaRPr lang="en-US" sz="2800" dirty="0"/>
          </a:p>
        </p:txBody>
      </p:sp>
      <p:sp>
        <p:nvSpPr>
          <p:cNvPr id="6" name="Shape 3"/>
          <p:cNvSpPr/>
          <p:nvPr/>
        </p:nvSpPr>
        <p:spPr>
          <a:xfrm>
            <a:off x="502920" y="1508760"/>
            <a:ext cx="6492240" cy="2834640"/>
          </a:xfrm>
          <a:prstGeom prst="roundRect">
            <a:avLst>
              <a:gd name="adj" fmla="val 3226"/>
            </a:avLst>
          </a:prstGeom>
          <a:solidFill>
            <a:srgbClr val="EEF5F3"/>
          </a:solidFill>
          <a:ln/>
        </p:spPr>
      </p:sp>
      <p:sp>
        <p:nvSpPr>
          <p:cNvPr id="7" name="Text 4"/>
          <p:cNvSpPr/>
          <p:nvPr/>
        </p:nvSpPr>
        <p:spPr>
          <a:xfrm>
            <a:off x="777240" y="1737360"/>
            <a:ext cx="5943600" cy="2377440"/>
          </a:xfrm>
          <a:prstGeom prst="rect">
            <a:avLst/>
          </a:prstGeom>
          <a:noFill/>
          <a:ln/>
        </p:spPr>
        <p:txBody>
          <a:bodyPr wrap="square" lIns="0" tIns="0" rIns="0" bIns="0" rtlCol="0" anchor="t"/>
          <a:lstStyle/>
          <a:p>
            <a:pPr marL="0" indent="0">
              <a:lnSpc>
                <a:spcPct val="130000"/>
              </a:lnSpc>
              <a:buNone/>
            </a:pPr>
            <a:r>
              <a:rPr lang="en-US" sz="1600" dirty="0">
                <a:solidFill>
                  <a:srgbClr val="1A2A2E"/>
                </a:solidFill>
                <a:latin typeface="Calibri" pitchFamily="34" charset="0"/>
                <a:ea typeface="Calibri" pitchFamily="34" charset="-122"/>
                <a:cs typeface="Calibri" pitchFamily="34" charset="-120"/>
              </a:rPr>
              <a:t>যে সকল যৌগের </a:t>
            </a:r>
            <a:r>
              <a:rPr lang="en-US" sz="1600" b="1" dirty="0">
                <a:solidFill>
                  <a:srgbClr val="1B5E5A"/>
                </a:solidFill>
                <a:latin typeface="Calibri" pitchFamily="34" charset="0"/>
                <a:ea typeface="Calibri" pitchFamily="34" charset="-122"/>
                <a:cs typeface="Calibri" pitchFamily="34" charset="-120"/>
              </a:rPr>
              <a:t>আণবিক সংকেত (Molecular Formula) একই</a:t>
            </a:r>
            <a:r>
              <a:rPr lang="en-US" sz="1600" dirty="0">
                <a:solidFill>
                  <a:srgbClr val="1A2A2E"/>
                </a:solidFill>
                <a:latin typeface="Calibri" pitchFamily="34" charset="0"/>
                <a:ea typeface="Calibri" pitchFamily="34" charset="-122"/>
                <a:cs typeface="Calibri" pitchFamily="34" charset="-120"/>
              </a:rPr>
              <a:t> কিন্তু </a:t>
            </a:r>
            <a:r>
              <a:rPr lang="en-US" sz="1600" b="1" dirty="0">
                <a:solidFill>
                  <a:srgbClr val="E8871E"/>
                </a:solidFill>
                <a:latin typeface="Calibri" pitchFamily="34" charset="0"/>
                <a:ea typeface="Calibri" pitchFamily="34" charset="-122"/>
                <a:cs typeface="Calibri" pitchFamily="34" charset="-120"/>
              </a:rPr>
              <a:t>গাঠনিক সংকেত (Structural Formula) ও ভৌত-রাসায়নিক ধর্ম ভিন্ন</a:t>
            </a:r>
            <a:r>
              <a:rPr lang="en-US" sz="1600" dirty="0">
                <a:solidFill>
                  <a:srgbClr val="1A2A2E"/>
                </a:solidFill>
                <a:latin typeface="Calibri" pitchFamily="34" charset="0"/>
                <a:ea typeface="Calibri" pitchFamily="34" charset="-122"/>
                <a:cs typeface="Calibri" pitchFamily="34" charset="-120"/>
              </a:rPr>
              <a:t>, তাদেরকে পরস্পরের সমানু (Isomers) বলে এবং এই ধর্মকে সমানুতা (Isomerism) বলে।</a:t>
            </a:r>
            <a:endParaRPr lang="en-US" sz="1600" dirty="0"/>
          </a:p>
        </p:txBody>
      </p:sp>
      <p:sp>
        <p:nvSpPr>
          <p:cNvPr id="8" name="Text 5"/>
          <p:cNvSpPr/>
          <p:nvPr/>
        </p:nvSpPr>
        <p:spPr>
          <a:xfrm>
            <a:off x="7315200" y="1554480"/>
            <a:ext cx="4343400" cy="320040"/>
          </a:xfrm>
          <a:prstGeom prst="rect">
            <a:avLst/>
          </a:prstGeom>
          <a:noFill/>
          <a:ln/>
        </p:spPr>
        <p:txBody>
          <a:bodyPr wrap="square" lIns="0" tIns="0" rIns="0" bIns="0" rtlCol="0" anchor="ctr"/>
          <a:lstStyle/>
          <a:p>
            <a:pPr marL="0" indent="0">
              <a:buNone/>
            </a:pPr>
            <a:r>
              <a:rPr lang="en-US" sz="1400" b="1" dirty="0">
                <a:solidFill>
                  <a:srgbClr val="5B6B6E"/>
                </a:solidFill>
                <a:latin typeface="Calibri" pitchFamily="34" charset="0"/>
                <a:ea typeface="Calibri" pitchFamily="34" charset="-122"/>
                <a:cs typeface="Calibri" pitchFamily="34" charset="-120"/>
              </a:rPr>
              <a:t>উদাহরণ — আণবিক সংকেত C₄H₁₀</a:t>
            </a:r>
            <a:endParaRPr lang="en-US" sz="1400" dirty="0"/>
          </a:p>
        </p:txBody>
      </p:sp>
      <p:sp>
        <p:nvSpPr>
          <p:cNvPr id="9" name="Shape 6"/>
          <p:cNvSpPr/>
          <p:nvPr/>
        </p:nvSpPr>
        <p:spPr>
          <a:xfrm>
            <a:off x="7315200" y="1965960"/>
            <a:ext cx="4343400" cy="1051560"/>
          </a:xfrm>
          <a:prstGeom prst="roundRect">
            <a:avLst>
              <a:gd name="adj" fmla="val 6957"/>
            </a:avLst>
          </a:prstGeom>
          <a:solidFill>
            <a:srgbClr val="FFFFFF"/>
          </a:solidFill>
          <a:ln w="19050">
            <a:solidFill>
              <a:srgbClr val="1B5E5A"/>
            </a:solidFill>
            <a:prstDash val="solid"/>
          </a:ln>
        </p:spPr>
      </p:sp>
      <p:sp>
        <p:nvSpPr>
          <p:cNvPr id="10" name="Text 7"/>
          <p:cNvSpPr/>
          <p:nvPr/>
        </p:nvSpPr>
        <p:spPr>
          <a:xfrm>
            <a:off x="7498080" y="2057400"/>
            <a:ext cx="3977640" cy="274320"/>
          </a:xfrm>
          <a:prstGeom prst="rect">
            <a:avLst/>
          </a:prstGeom>
          <a:noFill/>
          <a:ln/>
        </p:spPr>
        <p:txBody>
          <a:bodyPr wrap="square" lIns="0" tIns="0" rIns="0" bIns="0" rtlCol="0" anchor="ctr"/>
          <a:lstStyle/>
          <a:p>
            <a:pPr marL="0" indent="0">
              <a:buNone/>
            </a:pPr>
            <a:r>
              <a:rPr lang="en-US" sz="1300" b="1" dirty="0">
                <a:solidFill>
                  <a:srgbClr val="1B5E5A"/>
                </a:solidFill>
                <a:latin typeface="Calibri" pitchFamily="34" charset="0"/>
                <a:ea typeface="Calibri" pitchFamily="34" charset="-122"/>
                <a:cs typeface="Calibri" pitchFamily="34" charset="-120"/>
              </a:rPr>
              <a:t>n-বিউটেন (n-Butane)</a:t>
            </a:r>
            <a:endParaRPr lang="en-US" sz="1300" dirty="0"/>
          </a:p>
        </p:txBody>
      </p:sp>
      <p:sp>
        <p:nvSpPr>
          <p:cNvPr id="11" name="Text 8"/>
          <p:cNvSpPr/>
          <p:nvPr/>
        </p:nvSpPr>
        <p:spPr>
          <a:xfrm>
            <a:off x="7498080" y="2331720"/>
            <a:ext cx="3977640" cy="548640"/>
          </a:xfrm>
          <a:prstGeom prst="rect">
            <a:avLst/>
          </a:prstGeom>
          <a:noFill/>
          <a:ln/>
        </p:spPr>
        <p:txBody>
          <a:bodyPr wrap="square" lIns="0" tIns="0" rIns="0" bIns="0" rtlCol="0" anchor="ctr"/>
          <a:lstStyle/>
          <a:p>
            <a:pPr marL="0" indent="0">
              <a:buNone/>
            </a:pPr>
            <a:r>
              <a:rPr lang="en-US" sz="1800" dirty="0">
                <a:solidFill>
                  <a:srgbClr val="1A2A2E"/>
                </a:solidFill>
                <a:latin typeface="Courier New" pitchFamily="34" charset="0"/>
                <a:ea typeface="Courier New" pitchFamily="34" charset="-122"/>
                <a:cs typeface="Courier New" pitchFamily="34" charset="-120"/>
              </a:rPr>
              <a:t>CH₃–CH₂–CH₂–CH₃</a:t>
            </a:r>
            <a:endParaRPr lang="en-US" sz="1800" dirty="0"/>
          </a:p>
        </p:txBody>
      </p:sp>
      <p:sp>
        <p:nvSpPr>
          <p:cNvPr id="12" name="Shape 9"/>
          <p:cNvSpPr/>
          <p:nvPr/>
        </p:nvSpPr>
        <p:spPr>
          <a:xfrm>
            <a:off x="7315200" y="3154680"/>
            <a:ext cx="4343400" cy="1051560"/>
          </a:xfrm>
          <a:prstGeom prst="roundRect">
            <a:avLst>
              <a:gd name="adj" fmla="val 6957"/>
            </a:avLst>
          </a:prstGeom>
          <a:solidFill>
            <a:srgbClr val="FFFFFF"/>
          </a:solidFill>
          <a:ln w="19050">
            <a:solidFill>
              <a:srgbClr val="E8871E"/>
            </a:solidFill>
            <a:prstDash val="solid"/>
          </a:ln>
        </p:spPr>
      </p:sp>
      <p:sp>
        <p:nvSpPr>
          <p:cNvPr id="13" name="Text 10"/>
          <p:cNvSpPr/>
          <p:nvPr/>
        </p:nvSpPr>
        <p:spPr>
          <a:xfrm>
            <a:off x="7498080" y="3246120"/>
            <a:ext cx="3977640" cy="274320"/>
          </a:xfrm>
          <a:prstGeom prst="rect">
            <a:avLst/>
          </a:prstGeom>
          <a:noFill/>
          <a:ln/>
        </p:spPr>
        <p:txBody>
          <a:bodyPr wrap="square" lIns="0" tIns="0" rIns="0" bIns="0" rtlCol="0" anchor="ctr"/>
          <a:lstStyle/>
          <a:p>
            <a:pPr marL="0" indent="0">
              <a:buNone/>
            </a:pPr>
            <a:r>
              <a:rPr lang="en-US" sz="1300" b="1" dirty="0">
                <a:solidFill>
                  <a:srgbClr val="E8871E"/>
                </a:solidFill>
                <a:latin typeface="Calibri" pitchFamily="34" charset="0"/>
                <a:ea typeface="Calibri" pitchFamily="34" charset="-122"/>
                <a:cs typeface="Calibri" pitchFamily="34" charset="-120"/>
              </a:rPr>
              <a:t>আইসোবিউটেন (Isobutane)</a:t>
            </a:r>
            <a:endParaRPr lang="en-US" sz="1300" dirty="0"/>
          </a:p>
        </p:txBody>
      </p:sp>
      <p:sp>
        <p:nvSpPr>
          <p:cNvPr id="14" name="Text 11"/>
          <p:cNvSpPr/>
          <p:nvPr/>
        </p:nvSpPr>
        <p:spPr>
          <a:xfrm>
            <a:off x="7498080" y="3520440"/>
            <a:ext cx="3977640" cy="548640"/>
          </a:xfrm>
          <a:prstGeom prst="rect">
            <a:avLst/>
          </a:prstGeom>
          <a:noFill/>
          <a:ln/>
        </p:spPr>
        <p:txBody>
          <a:bodyPr wrap="square" lIns="0" tIns="0" rIns="0" bIns="0" rtlCol="0" anchor="ctr"/>
          <a:lstStyle/>
          <a:p>
            <a:pPr marL="0" indent="0">
              <a:buNone/>
            </a:pPr>
            <a:r>
              <a:rPr lang="en-US" sz="1800" dirty="0">
                <a:solidFill>
                  <a:srgbClr val="1A2A2E"/>
                </a:solidFill>
                <a:latin typeface="Courier New" pitchFamily="34" charset="0"/>
                <a:ea typeface="Courier New" pitchFamily="34" charset="-122"/>
                <a:cs typeface="Courier New" pitchFamily="34" charset="-120"/>
              </a:rPr>
              <a:t>CH₃–CH(CH₃)–CH₃</a:t>
            </a:r>
            <a:endParaRPr lang="en-US" sz="1800" dirty="0"/>
          </a:p>
        </p:txBody>
      </p:sp>
      <p:sp>
        <p:nvSpPr>
          <p:cNvPr id="15" name="Shape 12"/>
          <p:cNvSpPr/>
          <p:nvPr/>
        </p:nvSpPr>
        <p:spPr>
          <a:xfrm>
            <a:off x="502920" y="4617720"/>
            <a:ext cx="11155680" cy="1417320"/>
          </a:xfrm>
          <a:prstGeom prst="roundRect">
            <a:avLst>
              <a:gd name="adj" fmla="val 6452"/>
            </a:avLst>
          </a:prstGeom>
          <a:solidFill>
            <a:srgbClr val="1B5E5A">
              <a:alpha val="8000"/>
            </a:srgbClr>
          </a:solidFill>
          <a:ln/>
        </p:spPr>
      </p:sp>
      <p:sp>
        <p:nvSpPr>
          <p:cNvPr id="16" name="Text 13"/>
          <p:cNvSpPr/>
          <p:nvPr/>
        </p:nvSpPr>
        <p:spPr>
          <a:xfrm>
            <a:off x="777240" y="4754880"/>
            <a:ext cx="10607040" cy="1143000"/>
          </a:xfrm>
          <a:prstGeom prst="rect">
            <a:avLst/>
          </a:prstGeom>
          <a:noFill/>
          <a:ln/>
        </p:spPr>
        <p:txBody>
          <a:bodyPr wrap="square" lIns="0" tIns="0" rIns="0" bIns="0" rtlCol="0" anchor="t"/>
          <a:lstStyle/>
          <a:p>
            <a:pPr marL="0" indent="0">
              <a:lnSpc>
                <a:spcPct val="125000"/>
              </a:lnSpc>
              <a:buNone/>
            </a:pPr>
            <a:r>
              <a:rPr lang="en-US" sz="1400" b="1" dirty="0">
                <a:solidFill>
                  <a:srgbClr val="1B5E5A"/>
                </a:solidFill>
                <a:latin typeface="Calibri" pitchFamily="34" charset="0"/>
                <a:ea typeface="Calibri" pitchFamily="34" charset="-122"/>
                <a:cs typeface="Calibri" pitchFamily="34" charset="-120"/>
              </a:rPr>
              <a:t>লক্ষণীয়:  </a:t>
            </a:r>
            <a:r>
              <a:rPr lang="en-US" sz="1400" dirty="0">
                <a:solidFill>
                  <a:srgbClr val="1A2A2E"/>
                </a:solidFill>
                <a:latin typeface="Calibri" pitchFamily="34" charset="0"/>
                <a:ea typeface="Calibri" pitchFamily="34" charset="-122"/>
                <a:cs typeface="Calibri" pitchFamily="34" charset="-120"/>
              </a:rPr>
              <a:t>দুটি যৌগেরই আণবিক সংকেত C₄H₁₀ (৪টি কার্বন, ১০টি হাইড্রোজেন) একই, কিন্তু কার্বন পরমাণুর সজ্জাক্রম ভিন্ন। ফলে দুটির স্ফুটনাঙ্ক, ঘনত্ব ইত্যাদি ভৌত ধর্মও ভিন্ন। এরাই একে অপরের সমানু।</a:t>
            </a:r>
            <a:endParaRPr lang="en-US" sz="1400" dirty="0"/>
          </a:p>
        </p:txBody>
      </p:sp>
      <p:sp>
        <p:nvSpPr>
          <p:cNvPr id="17" name="Text 14"/>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2 / 10</a:t>
            </a:r>
            <a:endParaRPr lang="en-US" sz="1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sitemap.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শ্রেণিবিভাগ</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সমানুতার প্রকারভেদ</a:t>
            </a:r>
            <a:endParaRPr lang="en-US" sz="2800" dirty="0"/>
          </a:p>
        </p:txBody>
      </p:sp>
      <p:sp>
        <p:nvSpPr>
          <p:cNvPr id="6" name="Shape 3"/>
          <p:cNvSpPr/>
          <p:nvPr/>
        </p:nvSpPr>
        <p:spPr>
          <a:xfrm>
            <a:off x="4937760" y="1554480"/>
            <a:ext cx="2286000" cy="594360"/>
          </a:xfrm>
          <a:prstGeom prst="roundRect">
            <a:avLst>
              <a:gd name="adj" fmla="val 15385"/>
            </a:avLst>
          </a:prstGeom>
          <a:solidFill>
            <a:srgbClr val="12263A"/>
          </a:solidFill>
          <a:ln/>
        </p:spPr>
      </p:sp>
      <p:sp>
        <p:nvSpPr>
          <p:cNvPr id="7" name="Text 4"/>
          <p:cNvSpPr/>
          <p:nvPr/>
        </p:nvSpPr>
        <p:spPr>
          <a:xfrm>
            <a:off x="4937760" y="1554480"/>
            <a:ext cx="2286000" cy="594360"/>
          </a:xfrm>
          <a:prstGeom prst="rect">
            <a:avLst/>
          </a:prstGeom>
          <a:noFill/>
          <a:ln/>
        </p:spPr>
        <p:txBody>
          <a:bodyPr wrap="square" lIns="0" tIns="0" rIns="0" bIns="0" rtlCol="0" anchor="ctr"/>
          <a:lstStyle/>
          <a:p>
            <a:pPr marL="0" indent="0" algn="ctr">
              <a:buNone/>
            </a:pPr>
            <a:r>
              <a:rPr lang="en-US" sz="1800" b="1" dirty="0">
                <a:solidFill>
                  <a:srgbClr val="FFFFFF"/>
                </a:solidFill>
                <a:latin typeface="Bookman Old Style" pitchFamily="34" charset="0"/>
                <a:ea typeface="Bookman Old Style" pitchFamily="34" charset="-122"/>
                <a:cs typeface="Bookman Old Style" pitchFamily="34" charset="-120"/>
              </a:rPr>
              <a:t>সমানুতা</a:t>
            </a:r>
            <a:endParaRPr lang="en-US" sz="1800" dirty="0"/>
          </a:p>
        </p:txBody>
      </p:sp>
      <p:sp>
        <p:nvSpPr>
          <p:cNvPr id="8" name="Shape 5"/>
          <p:cNvSpPr/>
          <p:nvPr/>
        </p:nvSpPr>
        <p:spPr>
          <a:xfrm>
            <a:off x="6080760" y="2148840"/>
            <a:ext cx="0" cy="320040"/>
          </a:xfrm>
          <a:prstGeom prst="line">
            <a:avLst/>
          </a:prstGeom>
          <a:noFill/>
          <a:ln w="19050">
            <a:solidFill>
              <a:srgbClr val="5B6B6E"/>
            </a:solidFill>
            <a:prstDash val="solid"/>
          </a:ln>
        </p:spPr>
      </p:sp>
      <p:sp>
        <p:nvSpPr>
          <p:cNvPr id="9" name="Shape 6"/>
          <p:cNvSpPr/>
          <p:nvPr/>
        </p:nvSpPr>
        <p:spPr>
          <a:xfrm>
            <a:off x="2651760" y="2468880"/>
            <a:ext cx="6858000" cy="0"/>
          </a:xfrm>
          <a:prstGeom prst="line">
            <a:avLst/>
          </a:prstGeom>
          <a:noFill/>
          <a:ln w="19050">
            <a:solidFill>
              <a:srgbClr val="5B6B6E"/>
            </a:solidFill>
            <a:prstDash val="solid"/>
          </a:ln>
        </p:spPr>
      </p:sp>
      <p:sp>
        <p:nvSpPr>
          <p:cNvPr id="10" name="Shape 7"/>
          <p:cNvSpPr/>
          <p:nvPr/>
        </p:nvSpPr>
        <p:spPr>
          <a:xfrm>
            <a:off x="2651760" y="2468880"/>
            <a:ext cx="0" cy="320040"/>
          </a:xfrm>
          <a:prstGeom prst="line">
            <a:avLst/>
          </a:prstGeom>
          <a:noFill/>
          <a:ln w="19050">
            <a:solidFill>
              <a:srgbClr val="5B6B6E"/>
            </a:solidFill>
            <a:prstDash val="solid"/>
          </a:ln>
        </p:spPr>
      </p:sp>
      <p:sp>
        <p:nvSpPr>
          <p:cNvPr id="11" name="Shape 8"/>
          <p:cNvSpPr/>
          <p:nvPr/>
        </p:nvSpPr>
        <p:spPr>
          <a:xfrm>
            <a:off x="9509760" y="2468880"/>
            <a:ext cx="0" cy="320040"/>
          </a:xfrm>
          <a:prstGeom prst="line">
            <a:avLst/>
          </a:prstGeom>
          <a:noFill/>
          <a:ln w="19050">
            <a:solidFill>
              <a:srgbClr val="5B6B6E"/>
            </a:solidFill>
            <a:prstDash val="solid"/>
          </a:ln>
        </p:spPr>
      </p:sp>
      <p:sp>
        <p:nvSpPr>
          <p:cNvPr id="12" name="Shape 9"/>
          <p:cNvSpPr/>
          <p:nvPr/>
        </p:nvSpPr>
        <p:spPr>
          <a:xfrm>
            <a:off x="1051560" y="2788920"/>
            <a:ext cx="3200400" cy="548640"/>
          </a:xfrm>
          <a:prstGeom prst="roundRect">
            <a:avLst>
              <a:gd name="adj" fmla="val 13333"/>
            </a:avLst>
          </a:prstGeom>
          <a:solidFill>
            <a:srgbClr val="1B5E5A"/>
          </a:solidFill>
          <a:ln/>
        </p:spPr>
      </p:sp>
      <p:sp>
        <p:nvSpPr>
          <p:cNvPr id="13" name="Text 10"/>
          <p:cNvSpPr/>
          <p:nvPr/>
        </p:nvSpPr>
        <p:spPr>
          <a:xfrm>
            <a:off x="1051560" y="2788920"/>
            <a:ext cx="3200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গাঠনিক সমানুতা (Structural)</a:t>
            </a:r>
            <a:endParaRPr lang="en-US" sz="1300" dirty="0"/>
          </a:p>
        </p:txBody>
      </p:sp>
      <p:sp>
        <p:nvSpPr>
          <p:cNvPr id="14" name="Shape 11"/>
          <p:cNvSpPr/>
          <p:nvPr/>
        </p:nvSpPr>
        <p:spPr>
          <a:xfrm>
            <a:off x="7909560" y="2788920"/>
            <a:ext cx="3200400" cy="548640"/>
          </a:xfrm>
          <a:prstGeom prst="roundRect">
            <a:avLst>
              <a:gd name="adj" fmla="val 13333"/>
            </a:avLst>
          </a:prstGeom>
          <a:solidFill>
            <a:srgbClr val="E8871E"/>
          </a:solidFill>
          <a:ln/>
        </p:spPr>
      </p:sp>
      <p:sp>
        <p:nvSpPr>
          <p:cNvPr id="15" name="Text 12"/>
          <p:cNvSpPr/>
          <p:nvPr/>
        </p:nvSpPr>
        <p:spPr>
          <a:xfrm>
            <a:off x="7909560" y="2788920"/>
            <a:ext cx="3200400" cy="548640"/>
          </a:xfrm>
          <a:prstGeom prst="rect">
            <a:avLst/>
          </a:prstGeom>
          <a:noFill/>
          <a:ln/>
        </p:spPr>
        <p:txBody>
          <a:bodyPr wrap="square" lIns="0" tIns="0" rIns="0" bIns="0"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স্টেরিও সমানুতা (Stereoisomerism)</a:t>
            </a:r>
            <a:endParaRPr lang="en-US" sz="1300" dirty="0"/>
          </a:p>
        </p:txBody>
      </p:sp>
      <p:sp>
        <p:nvSpPr>
          <p:cNvPr id="16" name="Shape 13"/>
          <p:cNvSpPr/>
          <p:nvPr/>
        </p:nvSpPr>
        <p:spPr>
          <a:xfrm>
            <a:off x="2651760" y="3337560"/>
            <a:ext cx="0" cy="182880"/>
          </a:xfrm>
          <a:prstGeom prst="line">
            <a:avLst/>
          </a:prstGeom>
          <a:noFill/>
          <a:ln w="12700">
            <a:solidFill>
              <a:srgbClr val="5B6B6E"/>
            </a:solidFill>
            <a:prstDash val="solid"/>
          </a:ln>
        </p:spPr>
      </p:sp>
      <p:sp>
        <p:nvSpPr>
          <p:cNvPr id="17" name="Shape 14"/>
          <p:cNvSpPr/>
          <p:nvPr/>
        </p:nvSpPr>
        <p:spPr>
          <a:xfrm>
            <a:off x="502920" y="3657600"/>
            <a:ext cx="914400" cy="1234440"/>
          </a:xfrm>
          <a:prstGeom prst="roundRect">
            <a:avLst>
              <a:gd name="adj" fmla="val 6000"/>
            </a:avLst>
          </a:prstGeom>
          <a:solidFill>
            <a:srgbClr val="EEF5F3"/>
          </a:solidFill>
          <a:ln w="12700">
            <a:solidFill>
              <a:srgbClr val="1B5E5A"/>
            </a:solidFill>
            <a:prstDash val="solid"/>
          </a:ln>
        </p:spPr>
      </p:sp>
      <p:sp>
        <p:nvSpPr>
          <p:cNvPr id="18" name="Text 15"/>
          <p:cNvSpPr/>
          <p:nvPr/>
        </p:nvSpPr>
        <p:spPr>
          <a:xfrm>
            <a:off x="548640" y="3703320"/>
            <a:ext cx="822960" cy="1143000"/>
          </a:xfrm>
          <a:prstGeom prst="rect">
            <a:avLst/>
          </a:prstGeom>
          <a:noFill/>
          <a:ln/>
        </p:spPr>
        <p:txBody>
          <a:bodyPr wrap="square" lIns="0" tIns="0" rIns="0" bIns="0" rtlCol="0" anchor="ctr"/>
          <a:lstStyle/>
          <a:p>
            <a:pPr marL="0" indent="0" algn="ctr">
              <a:buNone/>
            </a:pPr>
            <a:r>
              <a:rPr lang="en-US" sz="1050" b="1" dirty="0">
                <a:solidFill>
                  <a:srgbClr val="1B5E5A"/>
                </a:solidFill>
                <a:latin typeface="Calibri" pitchFamily="34" charset="0"/>
                <a:ea typeface="Calibri" pitchFamily="34" charset="-122"/>
                <a:cs typeface="Calibri" pitchFamily="34" charset="-120"/>
              </a:rPr>
              <a:t>শৃঙ্খল সমানুতা</a:t>
            </a:r>
            <a:endParaRPr lang="en-US" sz="1050" dirty="0"/>
          </a:p>
        </p:txBody>
      </p:sp>
      <p:sp>
        <p:nvSpPr>
          <p:cNvPr id="19" name="Shape 16"/>
          <p:cNvSpPr/>
          <p:nvPr/>
        </p:nvSpPr>
        <p:spPr>
          <a:xfrm>
            <a:off x="2651760" y="3337560"/>
            <a:ext cx="0" cy="182880"/>
          </a:xfrm>
          <a:prstGeom prst="line">
            <a:avLst/>
          </a:prstGeom>
          <a:noFill/>
          <a:ln w="12700">
            <a:solidFill>
              <a:srgbClr val="5B6B6E"/>
            </a:solidFill>
            <a:prstDash val="solid"/>
          </a:ln>
        </p:spPr>
      </p:sp>
      <p:sp>
        <p:nvSpPr>
          <p:cNvPr id="20" name="Shape 17"/>
          <p:cNvSpPr/>
          <p:nvPr/>
        </p:nvSpPr>
        <p:spPr>
          <a:xfrm>
            <a:off x="1554480" y="3657600"/>
            <a:ext cx="914400" cy="1234440"/>
          </a:xfrm>
          <a:prstGeom prst="roundRect">
            <a:avLst>
              <a:gd name="adj" fmla="val 6000"/>
            </a:avLst>
          </a:prstGeom>
          <a:solidFill>
            <a:srgbClr val="EEF5F3"/>
          </a:solidFill>
          <a:ln w="12700">
            <a:solidFill>
              <a:srgbClr val="1B5E5A"/>
            </a:solidFill>
            <a:prstDash val="solid"/>
          </a:ln>
        </p:spPr>
      </p:sp>
      <p:sp>
        <p:nvSpPr>
          <p:cNvPr id="21" name="Text 18"/>
          <p:cNvSpPr/>
          <p:nvPr/>
        </p:nvSpPr>
        <p:spPr>
          <a:xfrm>
            <a:off x="1600200" y="3703320"/>
            <a:ext cx="822960" cy="1143000"/>
          </a:xfrm>
          <a:prstGeom prst="rect">
            <a:avLst/>
          </a:prstGeom>
          <a:noFill/>
          <a:ln/>
        </p:spPr>
        <p:txBody>
          <a:bodyPr wrap="square" lIns="0" tIns="0" rIns="0" bIns="0" rtlCol="0" anchor="ctr"/>
          <a:lstStyle/>
          <a:p>
            <a:pPr marL="0" indent="0" algn="ctr">
              <a:buNone/>
            </a:pPr>
            <a:r>
              <a:rPr lang="en-US" sz="1050" b="1" dirty="0">
                <a:solidFill>
                  <a:srgbClr val="1B5E5A"/>
                </a:solidFill>
                <a:latin typeface="Calibri" pitchFamily="34" charset="0"/>
                <a:ea typeface="Calibri" pitchFamily="34" charset="-122"/>
                <a:cs typeface="Calibri" pitchFamily="34" charset="-120"/>
              </a:rPr>
              <a:t>অবস্থান সমানুতা</a:t>
            </a:r>
            <a:endParaRPr lang="en-US" sz="1050" dirty="0"/>
          </a:p>
        </p:txBody>
      </p:sp>
      <p:sp>
        <p:nvSpPr>
          <p:cNvPr id="22" name="Shape 19"/>
          <p:cNvSpPr/>
          <p:nvPr/>
        </p:nvSpPr>
        <p:spPr>
          <a:xfrm>
            <a:off x="2651760" y="3337560"/>
            <a:ext cx="0" cy="182880"/>
          </a:xfrm>
          <a:prstGeom prst="line">
            <a:avLst/>
          </a:prstGeom>
          <a:noFill/>
          <a:ln w="12700">
            <a:solidFill>
              <a:srgbClr val="5B6B6E"/>
            </a:solidFill>
            <a:prstDash val="solid"/>
          </a:ln>
        </p:spPr>
      </p:sp>
      <p:sp>
        <p:nvSpPr>
          <p:cNvPr id="23" name="Shape 20"/>
          <p:cNvSpPr/>
          <p:nvPr/>
        </p:nvSpPr>
        <p:spPr>
          <a:xfrm>
            <a:off x="2606040" y="3657600"/>
            <a:ext cx="914400" cy="1234440"/>
          </a:xfrm>
          <a:prstGeom prst="roundRect">
            <a:avLst>
              <a:gd name="adj" fmla="val 6000"/>
            </a:avLst>
          </a:prstGeom>
          <a:solidFill>
            <a:srgbClr val="EEF5F3"/>
          </a:solidFill>
          <a:ln w="12700">
            <a:solidFill>
              <a:srgbClr val="1B5E5A"/>
            </a:solidFill>
            <a:prstDash val="solid"/>
          </a:ln>
        </p:spPr>
      </p:sp>
      <p:sp>
        <p:nvSpPr>
          <p:cNvPr id="24" name="Text 21"/>
          <p:cNvSpPr/>
          <p:nvPr/>
        </p:nvSpPr>
        <p:spPr>
          <a:xfrm>
            <a:off x="2651760" y="3703320"/>
            <a:ext cx="822960" cy="1143000"/>
          </a:xfrm>
          <a:prstGeom prst="rect">
            <a:avLst/>
          </a:prstGeom>
          <a:noFill/>
          <a:ln/>
        </p:spPr>
        <p:txBody>
          <a:bodyPr wrap="square" lIns="0" tIns="0" rIns="0" bIns="0" rtlCol="0" anchor="ctr"/>
          <a:lstStyle/>
          <a:p>
            <a:pPr marL="0" indent="0" algn="ctr">
              <a:buNone/>
            </a:pPr>
            <a:r>
              <a:rPr lang="en-US" sz="1050" b="1" dirty="0">
                <a:solidFill>
                  <a:srgbClr val="1B5E5A"/>
                </a:solidFill>
                <a:latin typeface="Calibri" pitchFamily="34" charset="0"/>
                <a:ea typeface="Calibri" pitchFamily="34" charset="-122"/>
                <a:cs typeface="Calibri" pitchFamily="34" charset="-120"/>
              </a:rPr>
              <a:t>কার্যকরী মূলক সমানুতা</a:t>
            </a:r>
            <a:endParaRPr lang="en-US" sz="1050" dirty="0"/>
          </a:p>
        </p:txBody>
      </p:sp>
      <p:sp>
        <p:nvSpPr>
          <p:cNvPr id="25" name="Shape 22"/>
          <p:cNvSpPr/>
          <p:nvPr/>
        </p:nvSpPr>
        <p:spPr>
          <a:xfrm>
            <a:off x="2651760" y="3337560"/>
            <a:ext cx="0" cy="182880"/>
          </a:xfrm>
          <a:prstGeom prst="line">
            <a:avLst/>
          </a:prstGeom>
          <a:noFill/>
          <a:ln w="12700">
            <a:solidFill>
              <a:srgbClr val="5B6B6E"/>
            </a:solidFill>
            <a:prstDash val="solid"/>
          </a:ln>
        </p:spPr>
      </p:sp>
      <p:sp>
        <p:nvSpPr>
          <p:cNvPr id="26" name="Shape 23"/>
          <p:cNvSpPr/>
          <p:nvPr/>
        </p:nvSpPr>
        <p:spPr>
          <a:xfrm>
            <a:off x="3657600" y="3657600"/>
            <a:ext cx="914400" cy="1234440"/>
          </a:xfrm>
          <a:prstGeom prst="roundRect">
            <a:avLst>
              <a:gd name="adj" fmla="val 6000"/>
            </a:avLst>
          </a:prstGeom>
          <a:solidFill>
            <a:srgbClr val="EEF5F3"/>
          </a:solidFill>
          <a:ln w="12700">
            <a:solidFill>
              <a:srgbClr val="1B5E5A"/>
            </a:solidFill>
            <a:prstDash val="solid"/>
          </a:ln>
        </p:spPr>
      </p:sp>
      <p:sp>
        <p:nvSpPr>
          <p:cNvPr id="27" name="Text 24"/>
          <p:cNvSpPr/>
          <p:nvPr/>
        </p:nvSpPr>
        <p:spPr>
          <a:xfrm>
            <a:off x="3703320" y="3703320"/>
            <a:ext cx="822960" cy="1143000"/>
          </a:xfrm>
          <a:prstGeom prst="rect">
            <a:avLst/>
          </a:prstGeom>
          <a:noFill/>
          <a:ln/>
        </p:spPr>
        <p:txBody>
          <a:bodyPr wrap="square" lIns="0" tIns="0" rIns="0" bIns="0" rtlCol="0" anchor="ctr"/>
          <a:lstStyle/>
          <a:p>
            <a:pPr marL="0" indent="0" algn="ctr">
              <a:buNone/>
            </a:pPr>
            <a:r>
              <a:rPr lang="en-US" sz="1050" b="1" dirty="0">
                <a:solidFill>
                  <a:srgbClr val="1B5E5A"/>
                </a:solidFill>
                <a:latin typeface="Calibri" pitchFamily="34" charset="0"/>
                <a:ea typeface="Calibri" pitchFamily="34" charset="-122"/>
                <a:cs typeface="Calibri" pitchFamily="34" charset="-120"/>
              </a:rPr>
              <a:t>মেটামারিজম</a:t>
            </a:r>
            <a:endParaRPr lang="en-US" sz="1050" dirty="0"/>
          </a:p>
        </p:txBody>
      </p:sp>
      <p:sp>
        <p:nvSpPr>
          <p:cNvPr id="28" name="Shape 25"/>
          <p:cNvSpPr/>
          <p:nvPr/>
        </p:nvSpPr>
        <p:spPr>
          <a:xfrm>
            <a:off x="7223760" y="3657600"/>
            <a:ext cx="1965960" cy="1234440"/>
          </a:xfrm>
          <a:prstGeom prst="roundRect">
            <a:avLst>
              <a:gd name="adj" fmla="val 4444"/>
            </a:avLst>
          </a:prstGeom>
          <a:solidFill>
            <a:srgbClr val="EEF5F3"/>
          </a:solidFill>
          <a:ln w="12700">
            <a:solidFill>
              <a:srgbClr val="E8871E"/>
            </a:solidFill>
            <a:prstDash val="solid"/>
          </a:ln>
        </p:spPr>
      </p:sp>
      <p:sp>
        <p:nvSpPr>
          <p:cNvPr id="29" name="Text 26"/>
          <p:cNvSpPr/>
          <p:nvPr/>
        </p:nvSpPr>
        <p:spPr>
          <a:xfrm>
            <a:off x="7315200" y="3703320"/>
            <a:ext cx="1783080" cy="1143000"/>
          </a:xfrm>
          <a:prstGeom prst="rect">
            <a:avLst/>
          </a:prstGeom>
          <a:noFill/>
          <a:ln/>
        </p:spPr>
        <p:txBody>
          <a:bodyPr wrap="square" lIns="0" tIns="0" rIns="0" bIns="0" rtlCol="0" anchor="ctr"/>
          <a:lstStyle/>
          <a:p>
            <a:pPr marL="0" indent="0" algn="ctr">
              <a:buNone/>
            </a:pPr>
            <a:r>
              <a:rPr lang="en-US" sz="1150" b="1" dirty="0">
                <a:solidFill>
                  <a:srgbClr val="E8871E"/>
                </a:solidFill>
                <a:latin typeface="Calibri" pitchFamily="34" charset="0"/>
                <a:ea typeface="Calibri" pitchFamily="34" charset="-122"/>
                <a:cs typeface="Calibri" pitchFamily="34" charset="-120"/>
              </a:rPr>
              <a:t>জ্যামিতিক সমানুতা (cis–trans)</a:t>
            </a:r>
            <a:endParaRPr lang="en-US" sz="1150" dirty="0"/>
          </a:p>
        </p:txBody>
      </p:sp>
      <p:sp>
        <p:nvSpPr>
          <p:cNvPr id="30" name="Shape 27"/>
          <p:cNvSpPr/>
          <p:nvPr/>
        </p:nvSpPr>
        <p:spPr>
          <a:xfrm>
            <a:off x="9509760" y="3657600"/>
            <a:ext cx="1965960" cy="1234440"/>
          </a:xfrm>
          <a:prstGeom prst="roundRect">
            <a:avLst>
              <a:gd name="adj" fmla="val 4444"/>
            </a:avLst>
          </a:prstGeom>
          <a:solidFill>
            <a:srgbClr val="EEF5F3"/>
          </a:solidFill>
          <a:ln w="12700">
            <a:solidFill>
              <a:srgbClr val="E8871E"/>
            </a:solidFill>
            <a:prstDash val="solid"/>
          </a:ln>
        </p:spPr>
      </p:sp>
      <p:sp>
        <p:nvSpPr>
          <p:cNvPr id="31" name="Text 28"/>
          <p:cNvSpPr/>
          <p:nvPr/>
        </p:nvSpPr>
        <p:spPr>
          <a:xfrm>
            <a:off x="9601200" y="3703320"/>
            <a:ext cx="1783080" cy="1143000"/>
          </a:xfrm>
          <a:prstGeom prst="rect">
            <a:avLst/>
          </a:prstGeom>
          <a:noFill/>
          <a:ln/>
        </p:spPr>
        <p:txBody>
          <a:bodyPr wrap="square" lIns="0" tIns="0" rIns="0" bIns="0" rtlCol="0" anchor="ctr"/>
          <a:lstStyle/>
          <a:p>
            <a:pPr marL="0" indent="0" algn="ctr">
              <a:buNone/>
            </a:pPr>
            <a:r>
              <a:rPr lang="en-US" sz="1150" b="1" dirty="0">
                <a:solidFill>
                  <a:srgbClr val="E8871E"/>
                </a:solidFill>
                <a:latin typeface="Calibri" pitchFamily="34" charset="0"/>
                <a:ea typeface="Calibri" pitchFamily="34" charset="-122"/>
                <a:cs typeface="Calibri" pitchFamily="34" charset="-120"/>
              </a:rPr>
              <a:t>আলোক সমানুতা (Optical)</a:t>
            </a:r>
            <a:endParaRPr lang="en-US" sz="1150" dirty="0"/>
          </a:p>
        </p:txBody>
      </p:sp>
      <p:sp>
        <p:nvSpPr>
          <p:cNvPr id="32" name="Shape 29"/>
          <p:cNvSpPr/>
          <p:nvPr/>
        </p:nvSpPr>
        <p:spPr>
          <a:xfrm>
            <a:off x="502920" y="5257800"/>
            <a:ext cx="11155680" cy="1051560"/>
          </a:xfrm>
          <a:prstGeom prst="roundRect">
            <a:avLst>
              <a:gd name="adj" fmla="val 8696"/>
            </a:avLst>
          </a:prstGeom>
          <a:solidFill>
            <a:srgbClr val="1B5E5A">
              <a:alpha val="8000"/>
            </a:srgbClr>
          </a:solidFill>
          <a:ln/>
        </p:spPr>
      </p:sp>
      <p:sp>
        <p:nvSpPr>
          <p:cNvPr id="33" name="Text 30"/>
          <p:cNvSpPr/>
          <p:nvPr/>
        </p:nvSpPr>
        <p:spPr>
          <a:xfrm>
            <a:off x="777240" y="5394960"/>
            <a:ext cx="10607040" cy="777240"/>
          </a:xfrm>
          <a:prstGeom prst="rect">
            <a:avLst/>
          </a:prstGeom>
          <a:noFill/>
          <a:ln/>
        </p:spPr>
        <p:txBody>
          <a:bodyPr wrap="square" lIns="0" tIns="0" rIns="0" bIns="0" rtlCol="0" anchor="t"/>
          <a:lstStyle/>
          <a:p>
            <a:pPr marL="0" indent="0">
              <a:lnSpc>
                <a:spcPct val="120000"/>
              </a:lnSpc>
              <a:buNone/>
            </a:pPr>
            <a:r>
              <a:rPr lang="en-US" sz="1400" b="1" dirty="0">
                <a:solidFill>
                  <a:srgbClr val="1B5E5A"/>
                </a:solidFill>
                <a:latin typeface="Calibri" pitchFamily="34" charset="0"/>
                <a:ea typeface="Calibri" pitchFamily="34" charset="-122"/>
                <a:cs typeface="Calibri" pitchFamily="34" charset="-120"/>
              </a:rPr>
              <a:t>গাঠনিক সমানুতায় </a:t>
            </a:r>
            <a:r>
              <a:rPr lang="en-US" sz="1400" dirty="0">
                <a:solidFill>
                  <a:srgbClr val="1A2A2E"/>
                </a:solidFill>
                <a:latin typeface="Calibri" pitchFamily="34" charset="0"/>
                <a:ea typeface="Calibri" pitchFamily="34" charset="-122"/>
                <a:cs typeface="Calibri" pitchFamily="34" charset="-120"/>
              </a:rPr>
              <a:t>পরমাণুগুলোর সংযোগ-ক্রম ভিন্ন হয়; </a:t>
            </a:r>
            <a:r>
              <a:rPr lang="en-US" sz="1400" b="1" dirty="0">
                <a:solidFill>
                  <a:srgbClr val="E8871E"/>
                </a:solidFill>
                <a:latin typeface="Calibri" pitchFamily="34" charset="0"/>
                <a:ea typeface="Calibri" pitchFamily="34" charset="-122"/>
                <a:cs typeface="Calibri" pitchFamily="34" charset="-120"/>
              </a:rPr>
              <a:t>স্টেরিও সমানুতায় </a:t>
            </a:r>
            <a:r>
              <a:rPr lang="en-US" sz="1400" dirty="0">
                <a:solidFill>
                  <a:srgbClr val="1A2A2E"/>
                </a:solidFill>
                <a:latin typeface="Calibri" pitchFamily="34" charset="0"/>
                <a:ea typeface="Calibri" pitchFamily="34" charset="-122"/>
                <a:cs typeface="Calibri" pitchFamily="34" charset="-120"/>
              </a:rPr>
              <a:t>সংযোগ-ক্রম একই থাকে, শুধু ত্রিমাত্রিক (3D) বিন্যাস ভিন্ন হয়।</a:t>
            </a:r>
            <a:endParaRPr lang="en-US" sz="1400" dirty="0"/>
          </a:p>
        </p:txBody>
      </p:sp>
      <p:sp>
        <p:nvSpPr>
          <p:cNvPr id="34" name="Text 31"/>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3 / 10</a:t>
            </a:r>
            <a:endParaRPr lang="en-US" sz="1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link.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গাঠনিক সমানুতা — ১</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শৃঙ্খল ও অবস্থান সমানুতা</a:t>
            </a:r>
            <a:endParaRPr lang="en-US" sz="2800" dirty="0"/>
          </a:p>
        </p:txBody>
      </p:sp>
      <p:sp>
        <p:nvSpPr>
          <p:cNvPr id="6" name="Shape 3"/>
          <p:cNvSpPr/>
          <p:nvPr/>
        </p:nvSpPr>
        <p:spPr>
          <a:xfrm>
            <a:off x="502920" y="1508760"/>
            <a:ext cx="5440680" cy="4480560"/>
          </a:xfrm>
          <a:prstGeom prst="roundRect">
            <a:avLst>
              <a:gd name="adj" fmla="val 2041"/>
            </a:avLst>
          </a:prstGeom>
          <a:solidFill>
            <a:srgbClr val="EEF5F3"/>
          </a:solidFill>
          <a:ln/>
        </p:spPr>
      </p:sp>
      <p:sp>
        <p:nvSpPr>
          <p:cNvPr id="7" name="Shape 4"/>
          <p:cNvSpPr/>
          <p:nvPr/>
        </p:nvSpPr>
        <p:spPr>
          <a:xfrm>
            <a:off x="777240" y="1737360"/>
            <a:ext cx="502920" cy="502920"/>
          </a:xfrm>
          <a:prstGeom prst="ellipse">
            <a:avLst/>
          </a:prstGeom>
          <a:solidFill>
            <a:srgbClr val="1B5E5A"/>
          </a:solidFill>
          <a:ln/>
        </p:spPr>
      </p:sp>
      <p:pic>
        <p:nvPicPr>
          <p:cNvPr id="8" name="Image 1" descr="/home/claude/isomerism/icon_link.png"/>
          <p:cNvPicPr>
            <a:picLocks noChangeAspect="1"/>
          </p:cNvPicPr>
          <p:nvPr/>
        </p:nvPicPr>
        <p:blipFill>
          <a:blip r:embed="rId4" cstate="email"/>
          <a:stretch>
            <a:fillRect/>
          </a:stretch>
        </p:blipFill>
        <p:spPr>
          <a:xfrm>
            <a:off x="837590" y="1797710"/>
            <a:ext cx="382219" cy="382219"/>
          </a:xfrm>
          <a:prstGeom prst="rect">
            <a:avLst/>
          </a:prstGeom>
        </p:spPr>
      </p:pic>
      <p:sp>
        <p:nvSpPr>
          <p:cNvPr id="9" name="Text 5"/>
          <p:cNvSpPr/>
          <p:nvPr/>
        </p:nvSpPr>
        <p:spPr>
          <a:xfrm>
            <a:off x="1417320" y="1755648"/>
            <a:ext cx="4297680" cy="457200"/>
          </a:xfrm>
          <a:prstGeom prst="rect">
            <a:avLst/>
          </a:prstGeom>
          <a:noFill/>
          <a:ln/>
        </p:spPr>
        <p:txBody>
          <a:bodyPr wrap="square" lIns="0" tIns="0" rIns="0" bIns="0" rtlCol="0" anchor="ctr"/>
          <a:lstStyle/>
          <a:p>
            <a:pPr marL="0" indent="0">
              <a:buNone/>
            </a:pPr>
            <a:r>
              <a:rPr lang="en-US" sz="1500" b="1" dirty="0">
                <a:solidFill>
                  <a:srgbClr val="1B5E5A"/>
                </a:solidFill>
                <a:latin typeface="Calibri" pitchFamily="34" charset="0"/>
                <a:ea typeface="Calibri" pitchFamily="34" charset="-122"/>
                <a:cs typeface="Calibri" pitchFamily="34" charset="-120"/>
              </a:rPr>
              <a:t>শৃঙ্খল সমানুতা (Chain Isomerism)</a:t>
            </a:r>
            <a:endParaRPr lang="en-US" sz="1500" dirty="0"/>
          </a:p>
        </p:txBody>
      </p:sp>
      <p:sp>
        <p:nvSpPr>
          <p:cNvPr id="10" name="Text 6"/>
          <p:cNvSpPr/>
          <p:nvPr/>
        </p:nvSpPr>
        <p:spPr>
          <a:xfrm>
            <a:off x="777240" y="2331720"/>
            <a:ext cx="4892040" cy="685800"/>
          </a:xfrm>
          <a:prstGeom prst="rect">
            <a:avLst/>
          </a:prstGeom>
          <a:noFill/>
          <a:ln/>
        </p:spPr>
        <p:txBody>
          <a:bodyPr wrap="square" lIns="0" tIns="0" rIns="0" bIns="0" rtlCol="0" anchor="t"/>
          <a:lstStyle/>
          <a:p>
            <a:pPr marL="0" indent="0">
              <a:lnSpc>
                <a:spcPct val="125000"/>
              </a:lnSpc>
              <a:buNone/>
            </a:pPr>
            <a:r>
              <a:rPr lang="en-US" sz="1350" dirty="0">
                <a:solidFill>
                  <a:srgbClr val="1A2A2E"/>
                </a:solidFill>
                <a:latin typeface="Calibri" pitchFamily="34" charset="0"/>
                <a:ea typeface="Calibri" pitchFamily="34" charset="-122"/>
                <a:cs typeface="Calibri" pitchFamily="34" charset="-120"/>
              </a:rPr>
              <a:t>কার্বন শৃঙ্খলের গঠন (সরল/শাখাযুক্ত) ভিন্ন হওয়ায় সৃষ্ট সমানুতা।</a:t>
            </a:r>
            <a:endParaRPr lang="en-US" sz="1350" dirty="0"/>
          </a:p>
        </p:txBody>
      </p:sp>
      <p:sp>
        <p:nvSpPr>
          <p:cNvPr id="11" name="Shape 7"/>
          <p:cNvSpPr/>
          <p:nvPr/>
        </p:nvSpPr>
        <p:spPr>
          <a:xfrm>
            <a:off x="777240" y="3063240"/>
            <a:ext cx="4892040" cy="1417320"/>
          </a:xfrm>
          <a:prstGeom prst="roundRect">
            <a:avLst>
              <a:gd name="adj" fmla="val 5161"/>
            </a:avLst>
          </a:prstGeom>
          <a:solidFill>
            <a:srgbClr val="FFFFFF"/>
          </a:solidFill>
          <a:ln w="12700">
            <a:solidFill>
              <a:srgbClr val="1B5E5A"/>
            </a:solidFill>
            <a:prstDash val="solid"/>
          </a:ln>
        </p:spPr>
      </p:sp>
      <p:sp>
        <p:nvSpPr>
          <p:cNvPr id="12" name="Text 8"/>
          <p:cNvSpPr/>
          <p:nvPr/>
        </p:nvSpPr>
        <p:spPr>
          <a:xfrm>
            <a:off x="914400" y="3154680"/>
            <a:ext cx="4617720" cy="274320"/>
          </a:xfrm>
          <a:prstGeom prst="rect">
            <a:avLst/>
          </a:prstGeom>
          <a:noFill/>
          <a:ln/>
        </p:spPr>
        <p:txBody>
          <a:bodyPr wrap="square" lIns="0" tIns="0" rIns="0" bIns="0" rtlCol="0" anchor="ctr"/>
          <a:lstStyle/>
          <a:p>
            <a:pPr marL="0" indent="0">
              <a:buNone/>
            </a:pPr>
            <a:r>
              <a:rPr lang="en-US" sz="1250" b="1" dirty="0">
                <a:solidFill>
                  <a:srgbClr val="5B6B6E"/>
                </a:solidFill>
                <a:latin typeface="Calibri" pitchFamily="34" charset="0"/>
                <a:ea typeface="Calibri" pitchFamily="34" charset="-122"/>
                <a:cs typeface="Calibri" pitchFamily="34" charset="-120"/>
              </a:rPr>
              <a:t>C₅H₁₂ (পেন্টেন) — ৩টি শৃঙ্খল সমানু</a:t>
            </a:r>
            <a:endParaRPr lang="en-US" sz="1250" dirty="0"/>
          </a:p>
        </p:txBody>
      </p:sp>
      <p:sp>
        <p:nvSpPr>
          <p:cNvPr id="13" name="Text 9"/>
          <p:cNvSpPr/>
          <p:nvPr/>
        </p:nvSpPr>
        <p:spPr>
          <a:xfrm>
            <a:off x="914400" y="3456432"/>
            <a:ext cx="4617720" cy="960120"/>
          </a:xfrm>
          <a:prstGeom prst="rect">
            <a:avLst/>
          </a:prstGeom>
          <a:noFill/>
          <a:ln/>
        </p:spPr>
        <p:txBody>
          <a:bodyPr wrap="square" lIns="0" tIns="0" rIns="0" bIns="0" rtlCol="0" anchor="t"/>
          <a:lstStyle/>
          <a:p>
            <a:pPr marL="0" indent="0">
              <a:lnSpc>
                <a:spcPct val="130000"/>
              </a:lnSpc>
              <a:buNone/>
            </a:pPr>
            <a:r>
              <a:rPr lang="en-US" sz="1250" b="1" dirty="0">
                <a:solidFill>
                  <a:srgbClr val="1A2A2E"/>
                </a:solidFill>
                <a:latin typeface="Calibri" pitchFamily="34" charset="0"/>
                <a:ea typeface="Calibri" pitchFamily="34" charset="-122"/>
                <a:cs typeface="Calibri" pitchFamily="34" charset="-120"/>
              </a:rPr>
              <a:t>n-পেন্টেন:  </a:t>
            </a:r>
            <a:r>
              <a:rPr lang="en-US" sz="1250" dirty="0">
                <a:solidFill>
                  <a:srgbClr val="1A2A2E"/>
                </a:solidFill>
                <a:latin typeface="Courier New" pitchFamily="34" charset="0"/>
                <a:ea typeface="Courier New" pitchFamily="34" charset="-122"/>
                <a:cs typeface="Courier New" pitchFamily="34" charset="-120"/>
              </a:rPr>
              <a:t>CH₃(CH₂)₃CH₃
</a:t>
            </a:r>
            <a:r>
              <a:rPr lang="en-US" sz="1250" b="1" dirty="0">
                <a:solidFill>
                  <a:srgbClr val="1A2A2E"/>
                </a:solidFill>
                <a:latin typeface="Calibri" pitchFamily="34" charset="0"/>
                <a:ea typeface="Calibri" pitchFamily="34" charset="-122"/>
                <a:cs typeface="Calibri" pitchFamily="34" charset="-120"/>
              </a:rPr>
              <a:t>আইসোপেন্টেন:  </a:t>
            </a:r>
            <a:r>
              <a:rPr lang="en-US" sz="1250" dirty="0">
                <a:solidFill>
                  <a:srgbClr val="1A2A2E"/>
                </a:solidFill>
                <a:latin typeface="Courier New" pitchFamily="34" charset="0"/>
                <a:ea typeface="Courier New" pitchFamily="34" charset="-122"/>
                <a:cs typeface="Courier New" pitchFamily="34" charset="-120"/>
              </a:rPr>
              <a:t>(CH₃)₂CHCH₂CH₃
</a:t>
            </a:r>
            <a:r>
              <a:rPr lang="en-US" sz="1250" b="1" dirty="0">
                <a:solidFill>
                  <a:srgbClr val="1A2A2E"/>
                </a:solidFill>
                <a:latin typeface="Calibri" pitchFamily="34" charset="0"/>
                <a:ea typeface="Calibri" pitchFamily="34" charset="-122"/>
                <a:cs typeface="Calibri" pitchFamily="34" charset="-120"/>
              </a:rPr>
              <a:t>নিওপেন্টেন:  </a:t>
            </a:r>
            <a:r>
              <a:rPr lang="en-US" sz="1250" dirty="0">
                <a:solidFill>
                  <a:srgbClr val="1A2A2E"/>
                </a:solidFill>
                <a:latin typeface="Courier New" pitchFamily="34" charset="0"/>
                <a:ea typeface="Courier New" pitchFamily="34" charset="-122"/>
                <a:cs typeface="Courier New" pitchFamily="34" charset="-120"/>
              </a:rPr>
              <a:t>C(CH₃)₄</a:t>
            </a:r>
            <a:endParaRPr lang="en-US" sz="1250" dirty="0"/>
          </a:p>
        </p:txBody>
      </p:sp>
      <p:sp>
        <p:nvSpPr>
          <p:cNvPr id="14" name="Text 10"/>
          <p:cNvSpPr/>
          <p:nvPr/>
        </p:nvSpPr>
        <p:spPr>
          <a:xfrm>
            <a:off x="777240" y="4663440"/>
            <a:ext cx="4892040" cy="1188720"/>
          </a:xfrm>
          <a:prstGeom prst="rect">
            <a:avLst/>
          </a:prstGeom>
          <a:noFill/>
          <a:ln/>
        </p:spPr>
        <p:txBody>
          <a:bodyPr wrap="square" lIns="0" tIns="0" rIns="0" bIns="0" rtlCol="0" anchor="t"/>
          <a:lstStyle/>
          <a:p>
            <a:pPr marL="0" indent="0">
              <a:lnSpc>
                <a:spcPct val="125000"/>
              </a:lnSpc>
              <a:buNone/>
            </a:pPr>
            <a:r>
              <a:rPr lang="en-US" sz="1300" b="1" dirty="0">
                <a:solidFill>
                  <a:srgbClr val="1B5E5A"/>
                </a:solidFill>
                <a:latin typeface="Calibri" pitchFamily="34" charset="0"/>
                <a:ea typeface="Calibri" pitchFamily="34" charset="-122"/>
                <a:cs typeface="Calibri" pitchFamily="34" charset="-120"/>
              </a:rPr>
              <a:t>মনে রাখুন:  </a:t>
            </a:r>
            <a:r>
              <a:rPr lang="en-US" sz="1300" dirty="0">
                <a:solidFill>
                  <a:srgbClr val="1A2A2E"/>
                </a:solidFill>
                <a:latin typeface="Calibri" pitchFamily="34" charset="0"/>
                <a:ea typeface="Calibri" pitchFamily="34" charset="-122"/>
                <a:cs typeface="Calibri" pitchFamily="34" charset="-120"/>
              </a:rPr>
              <a:t>কার্যকরী মূলক অপরিবর্তিত থাকে — শুধু কার্বন কঙ্কাল বদলায়।</a:t>
            </a:r>
            <a:endParaRPr lang="en-US" sz="1300" dirty="0"/>
          </a:p>
        </p:txBody>
      </p:sp>
      <p:sp>
        <p:nvSpPr>
          <p:cNvPr id="15" name="Shape 11"/>
          <p:cNvSpPr/>
          <p:nvPr/>
        </p:nvSpPr>
        <p:spPr>
          <a:xfrm>
            <a:off x="6217920" y="1508760"/>
            <a:ext cx="5440680" cy="4480560"/>
          </a:xfrm>
          <a:prstGeom prst="roundRect">
            <a:avLst>
              <a:gd name="adj" fmla="val 2041"/>
            </a:avLst>
          </a:prstGeom>
          <a:solidFill>
            <a:srgbClr val="EEF5F3"/>
          </a:solidFill>
          <a:ln/>
        </p:spPr>
      </p:sp>
      <p:sp>
        <p:nvSpPr>
          <p:cNvPr id="16" name="Shape 12"/>
          <p:cNvSpPr/>
          <p:nvPr/>
        </p:nvSpPr>
        <p:spPr>
          <a:xfrm>
            <a:off x="6492240" y="1737360"/>
            <a:ext cx="502920" cy="502920"/>
          </a:xfrm>
          <a:prstGeom prst="ellipse">
            <a:avLst/>
          </a:prstGeom>
          <a:solidFill>
            <a:srgbClr val="E8871E"/>
          </a:solidFill>
          <a:ln/>
        </p:spPr>
      </p:sp>
      <p:pic>
        <p:nvPicPr>
          <p:cNvPr id="17" name="Image 2" descr="/home/claude/isomerism/icon_marker.png"/>
          <p:cNvPicPr>
            <a:picLocks noChangeAspect="1"/>
          </p:cNvPicPr>
          <p:nvPr/>
        </p:nvPicPr>
        <p:blipFill>
          <a:blip r:embed="rId5" cstate="email"/>
          <a:stretch>
            <a:fillRect/>
          </a:stretch>
        </p:blipFill>
        <p:spPr>
          <a:xfrm>
            <a:off x="6552590" y="1797710"/>
            <a:ext cx="382219" cy="382219"/>
          </a:xfrm>
          <a:prstGeom prst="rect">
            <a:avLst/>
          </a:prstGeom>
        </p:spPr>
      </p:pic>
      <p:sp>
        <p:nvSpPr>
          <p:cNvPr id="18" name="Text 13"/>
          <p:cNvSpPr/>
          <p:nvPr/>
        </p:nvSpPr>
        <p:spPr>
          <a:xfrm>
            <a:off x="7132320" y="1755648"/>
            <a:ext cx="4297680" cy="457200"/>
          </a:xfrm>
          <a:prstGeom prst="rect">
            <a:avLst/>
          </a:prstGeom>
          <a:noFill/>
          <a:ln/>
        </p:spPr>
        <p:txBody>
          <a:bodyPr wrap="square" lIns="0" tIns="0" rIns="0" bIns="0" rtlCol="0" anchor="ctr"/>
          <a:lstStyle/>
          <a:p>
            <a:pPr marL="0" indent="0">
              <a:buNone/>
            </a:pPr>
            <a:r>
              <a:rPr lang="en-US" sz="1500" b="1" dirty="0">
                <a:solidFill>
                  <a:srgbClr val="E8871E"/>
                </a:solidFill>
                <a:latin typeface="Calibri" pitchFamily="34" charset="0"/>
                <a:ea typeface="Calibri" pitchFamily="34" charset="-122"/>
                <a:cs typeface="Calibri" pitchFamily="34" charset="-120"/>
              </a:rPr>
              <a:t>অবস্থান সমানুতা (Position Isomerism)</a:t>
            </a:r>
            <a:endParaRPr lang="en-US" sz="1500" dirty="0"/>
          </a:p>
        </p:txBody>
      </p:sp>
      <p:sp>
        <p:nvSpPr>
          <p:cNvPr id="19" name="Text 14"/>
          <p:cNvSpPr/>
          <p:nvPr/>
        </p:nvSpPr>
        <p:spPr>
          <a:xfrm>
            <a:off x="6492240" y="2331720"/>
            <a:ext cx="4892040" cy="822960"/>
          </a:xfrm>
          <a:prstGeom prst="rect">
            <a:avLst/>
          </a:prstGeom>
          <a:noFill/>
          <a:ln/>
        </p:spPr>
        <p:txBody>
          <a:bodyPr wrap="square" lIns="0" tIns="0" rIns="0" bIns="0" rtlCol="0" anchor="t"/>
          <a:lstStyle/>
          <a:p>
            <a:pPr marL="0" indent="0">
              <a:lnSpc>
                <a:spcPct val="125000"/>
              </a:lnSpc>
              <a:buNone/>
            </a:pPr>
            <a:r>
              <a:rPr lang="en-US" sz="1350" dirty="0">
                <a:solidFill>
                  <a:srgbClr val="1A2A2E"/>
                </a:solidFill>
                <a:latin typeface="Calibri" pitchFamily="34" charset="0"/>
                <a:ea typeface="Calibri" pitchFamily="34" charset="-122"/>
                <a:cs typeface="Calibri" pitchFamily="34" charset="-120"/>
              </a:rPr>
              <a:t>কার্বন কঙ্কাল একই কিন্তু কার্যকরী মূলক বা প্রতিস্থাপকের অবস্থান ভিন্ন হওয়ায় সৃষ্ট সমানুতা।</a:t>
            </a:r>
            <a:endParaRPr lang="en-US" sz="1350" dirty="0"/>
          </a:p>
        </p:txBody>
      </p:sp>
      <p:sp>
        <p:nvSpPr>
          <p:cNvPr id="20" name="Shape 15"/>
          <p:cNvSpPr/>
          <p:nvPr/>
        </p:nvSpPr>
        <p:spPr>
          <a:xfrm>
            <a:off x="6492240" y="3200400"/>
            <a:ext cx="4892040" cy="1280160"/>
          </a:xfrm>
          <a:prstGeom prst="roundRect">
            <a:avLst>
              <a:gd name="adj" fmla="val 5714"/>
            </a:avLst>
          </a:prstGeom>
          <a:solidFill>
            <a:srgbClr val="FFFFFF"/>
          </a:solidFill>
          <a:ln w="12700">
            <a:solidFill>
              <a:srgbClr val="E8871E"/>
            </a:solidFill>
            <a:prstDash val="solid"/>
          </a:ln>
        </p:spPr>
      </p:sp>
      <p:sp>
        <p:nvSpPr>
          <p:cNvPr id="21" name="Text 16"/>
          <p:cNvSpPr/>
          <p:nvPr/>
        </p:nvSpPr>
        <p:spPr>
          <a:xfrm>
            <a:off x="6629400" y="3291840"/>
            <a:ext cx="4617720" cy="274320"/>
          </a:xfrm>
          <a:prstGeom prst="rect">
            <a:avLst/>
          </a:prstGeom>
          <a:noFill/>
          <a:ln/>
        </p:spPr>
        <p:txBody>
          <a:bodyPr wrap="square" lIns="0" tIns="0" rIns="0" bIns="0" rtlCol="0" anchor="ctr"/>
          <a:lstStyle/>
          <a:p>
            <a:pPr marL="0" indent="0">
              <a:buNone/>
            </a:pPr>
            <a:r>
              <a:rPr lang="en-US" sz="1250" b="1" dirty="0">
                <a:solidFill>
                  <a:srgbClr val="5B6B6E"/>
                </a:solidFill>
                <a:latin typeface="Calibri" pitchFamily="34" charset="0"/>
                <a:ea typeface="Calibri" pitchFamily="34" charset="-122"/>
                <a:cs typeface="Calibri" pitchFamily="34" charset="-120"/>
              </a:rPr>
              <a:t>C₃H₈O (প্রোপানল)</a:t>
            </a:r>
            <a:endParaRPr lang="en-US" sz="1250" dirty="0"/>
          </a:p>
        </p:txBody>
      </p:sp>
      <p:sp>
        <p:nvSpPr>
          <p:cNvPr id="22" name="Text 17"/>
          <p:cNvSpPr/>
          <p:nvPr/>
        </p:nvSpPr>
        <p:spPr>
          <a:xfrm>
            <a:off x="6629400" y="3584448"/>
            <a:ext cx="4617720" cy="822960"/>
          </a:xfrm>
          <a:prstGeom prst="rect">
            <a:avLst/>
          </a:prstGeom>
          <a:noFill/>
          <a:ln/>
        </p:spPr>
        <p:txBody>
          <a:bodyPr wrap="square" lIns="0" tIns="0" rIns="0" bIns="0" rtlCol="0" anchor="t"/>
          <a:lstStyle/>
          <a:p>
            <a:pPr marL="0" indent="0">
              <a:lnSpc>
                <a:spcPct val="130000"/>
              </a:lnSpc>
              <a:buNone/>
            </a:pPr>
            <a:r>
              <a:rPr lang="en-US" sz="1250" b="1" dirty="0">
                <a:solidFill>
                  <a:srgbClr val="1A2A2E"/>
                </a:solidFill>
                <a:latin typeface="Calibri" pitchFamily="34" charset="0"/>
                <a:ea typeface="Calibri" pitchFamily="34" charset="-122"/>
                <a:cs typeface="Calibri" pitchFamily="34" charset="-120"/>
              </a:rPr>
              <a:t>1-প্রোপানল:  </a:t>
            </a:r>
            <a:r>
              <a:rPr lang="en-US" sz="1250" dirty="0">
                <a:solidFill>
                  <a:srgbClr val="1A2A2E"/>
                </a:solidFill>
                <a:latin typeface="Courier New" pitchFamily="34" charset="0"/>
                <a:ea typeface="Courier New" pitchFamily="34" charset="-122"/>
                <a:cs typeface="Courier New" pitchFamily="34" charset="-120"/>
              </a:rPr>
              <a:t>CH₃CH₂CH₂OH
</a:t>
            </a:r>
            <a:r>
              <a:rPr lang="en-US" sz="1250" b="1" dirty="0">
                <a:solidFill>
                  <a:srgbClr val="1A2A2E"/>
                </a:solidFill>
                <a:latin typeface="Calibri" pitchFamily="34" charset="0"/>
                <a:ea typeface="Calibri" pitchFamily="34" charset="-122"/>
                <a:cs typeface="Calibri" pitchFamily="34" charset="-120"/>
              </a:rPr>
              <a:t>2-প্রোপানল:  </a:t>
            </a:r>
            <a:r>
              <a:rPr lang="en-US" sz="1250" dirty="0">
                <a:solidFill>
                  <a:srgbClr val="1A2A2E"/>
                </a:solidFill>
                <a:latin typeface="Courier New" pitchFamily="34" charset="0"/>
                <a:ea typeface="Courier New" pitchFamily="34" charset="-122"/>
                <a:cs typeface="Courier New" pitchFamily="34" charset="-120"/>
              </a:rPr>
              <a:t>CH₃CH(OH)CH₃</a:t>
            </a:r>
            <a:endParaRPr lang="en-US" sz="1250" dirty="0"/>
          </a:p>
        </p:txBody>
      </p:sp>
      <p:sp>
        <p:nvSpPr>
          <p:cNvPr id="23" name="Text 18"/>
          <p:cNvSpPr/>
          <p:nvPr/>
        </p:nvSpPr>
        <p:spPr>
          <a:xfrm>
            <a:off x="6492240" y="4663440"/>
            <a:ext cx="4892040" cy="1188720"/>
          </a:xfrm>
          <a:prstGeom prst="rect">
            <a:avLst/>
          </a:prstGeom>
          <a:noFill/>
          <a:ln/>
        </p:spPr>
        <p:txBody>
          <a:bodyPr wrap="square" lIns="0" tIns="0" rIns="0" bIns="0" rtlCol="0" anchor="t"/>
          <a:lstStyle/>
          <a:p>
            <a:pPr marL="0" indent="0">
              <a:lnSpc>
                <a:spcPct val="125000"/>
              </a:lnSpc>
              <a:buNone/>
            </a:pPr>
            <a:r>
              <a:rPr lang="en-US" sz="1300" b="1" dirty="0">
                <a:solidFill>
                  <a:srgbClr val="E8871E"/>
                </a:solidFill>
                <a:latin typeface="Calibri" pitchFamily="34" charset="0"/>
                <a:ea typeface="Calibri" pitchFamily="34" charset="-122"/>
                <a:cs typeface="Calibri" pitchFamily="34" charset="-120"/>
              </a:rPr>
              <a:t>মনে রাখুন:  </a:t>
            </a:r>
            <a:r>
              <a:rPr lang="en-US" sz="1300" dirty="0">
                <a:solidFill>
                  <a:srgbClr val="1A2A2E"/>
                </a:solidFill>
                <a:latin typeface="Calibri" pitchFamily="34" charset="0"/>
                <a:ea typeface="Calibri" pitchFamily="34" charset="-122"/>
                <a:cs typeface="Calibri" pitchFamily="34" charset="-120"/>
              </a:rPr>
              <a:t>–OH মূলকের অবস্থান ভিন্ন (১ম কার্বনে বনাম ২য় কার্বনে) হওয়াই মূল পার্থক্য।</a:t>
            </a:r>
            <a:endParaRPr lang="en-US" sz="1300" dirty="0"/>
          </a:p>
        </p:txBody>
      </p:sp>
      <p:sp>
        <p:nvSpPr>
          <p:cNvPr id="24" name="Text 19"/>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4 / 10</a:t>
            </a:r>
            <a:endParaRPr lang="en-US" sz="1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exchange.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গাঠনিক সমানুতা — ২</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কার্যকরী মূলক সমানুতা ও মেটামারিজম</a:t>
            </a:r>
            <a:endParaRPr lang="en-US" sz="2800" dirty="0"/>
          </a:p>
        </p:txBody>
      </p:sp>
      <p:sp>
        <p:nvSpPr>
          <p:cNvPr id="6" name="Shape 3"/>
          <p:cNvSpPr/>
          <p:nvPr/>
        </p:nvSpPr>
        <p:spPr>
          <a:xfrm>
            <a:off x="502920" y="1508760"/>
            <a:ext cx="5440680" cy="4480560"/>
          </a:xfrm>
          <a:prstGeom prst="roundRect">
            <a:avLst>
              <a:gd name="adj" fmla="val 2041"/>
            </a:avLst>
          </a:prstGeom>
          <a:solidFill>
            <a:srgbClr val="EEF5F3"/>
          </a:solidFill>
          <a:ln/>
        </p:spPr>
      </p:sp>
      <p:sp>
        <p:nvSpPr>
          <p:cNvPr id="7" name="Shape 4"/>
          <p:cNvSpPr/>
          <p:nvPr/>
        </p:nvSpPr>
        <p:spPr>
          <a:xfrm>
            <a:off x="777240" y="1737360"/>
            <a:ext cx="502920" cy="502920"/>
          </a:xfrm>
          <a:prstGeom prst="ellipse">
            <a:avLst/>
          </a:prstGeom>
          <a:solidFill>
            <a:srgbClr val="1B5E5A"/>
          </a:solidFill>
          <a:ln/>
        </p:spPr>
      </p:sp>
      <p:pic>
        <p:nvPicPr>
          <p:cNvPr id="8" name="Image 1" descr="/home/claude/isomerism/icon_exchange.png"/>
          <p:cNvPicPr>
            <a:picLocks noChangeAspect="1"/>
          </p:cNvPicPr>
          <p:nvPr/>
        </p:nvPicPr>
        <p:blipFill>
          <a:blip r:embed="rId4" cstate="email"/>
          <a:stretch>
            <a:fillRect/>
          </a:stretch>
        </p:blipFill>
        <p:spPr>
          <a:xfrm>
            <a:off x="837590" y="1797710"/>
            <a:ext cx="382219" cy="382219"/>
          </a:xfrm>
          <a:prstGeom prst="rect">
            <a:avLst/>
          </a:prstGeom>
        </p:spPr>
      </p:pic>
      <p:sp>
        <p:nvSpPr>
          <p:cNvPr id="9" name="Text 5"/>
          <p:cNvSpPr/>
          <p:nvPr/>
        </p:nvSpPr>
        <p:spPr>
          <a:xfrm>
            <a:off x="1417320" y="1755648"/>
            <a:ext cx="4297680" cy="457200"/>
          </a:xfrm>
          <a:prstGeom prst="rect">
            <a:avLst/>
          </a:prstGeom>
          <a:noFill/>
          <a:ln/>
        </p:spPr>
        <p:txBody>
          <a:bodyPr wrap="square" lIns="0" tIns="0" rIns="0" bIns="0" rtlCol="0" anchor="ctr"/>
          <a:lstStyle/>
          <a:p>
            <a:pPr marL="0" indent="0">
              <a:buNone/>
            </a:pPr>
            <a:r>
              <a:rPr lang="en-US" sz="1500" b="1" dirty="0">
                <a:solidFill>
                  <a:srgbClr val="1B5E5A"/>
                </a:solidFill>
                <a:latin typeface="Calibri" pitchFamily="34" charset="0"/>
                <a:ea typeface="Calibri" pitchFamily="34" charset="-122"/>
                <a:cs typeface="Calibri" pitchFamily="34" charset="-120"/>
              </a:rPr>
              <a:t>কার্যকরী মূলক সমানুতা</a:t>
            </a:r>
            <a:endParaRPr lang="en-US" sz="1500" dirty="0"/>
          </a:p>
        </p:txBody>
      </p:sp>
      <p:sp>
        <p:nvSpPr>
          <p:cNvPr id="10" name="Text 6"/>
          <p:cNvSpPr/>
          <p:nvPr/>
        </p:nvSpPr>
        <p:spPr>
          <a:xfrm>
            <a:off x="777240" y="2331720"/>
            <a:ext cx="4892040" cy="594360"/>
          </a:xfrm>
          <a:prstGeom prst="rect">
            <a:avLst/>
          </a:prstGeom>
          <a:noFill/>
          <a:ln/>
        </p:spPr>
        <p:txBody>
          <a:bodyPr wrap="square" lIns="0" tIns="0" rIns="0" bIns="0" rtlCol="0" anchor="t"/>
          <a:lstStyle/>
          <a:p>
            <a:pPr marL="0" indent="0">
              <a:lnSpc>
                <a:spcPct val="125000"/>
              </a:lnSpc>
              <a:buNone/>
            </a:pPr>
            <a:r>
              <a:rPr lang="en-US" sz="1350" dirty="0">
                <a:solidFill>
                  <a:srgbClr val="1A2A2E"/>
                </a:solidFill>
                <a:latin typeface="Calibri" pitchFamily="34" charset="0"/>
                <a:ea typeface="Calibri" pitchFamily="34" charset="-122"/>
                <a:cs typeface="Calibri" pitchFamily="34" charset="-120"/>
              </a:rPr>
              <a:t>একই আণবিক সংকেতের যৌগ দুটির কার্যকরী মূলক সম্পূর্ণ ভিন্ন হয়।</a:t>
            </a:r>
            <a:endParaRPr lang="en-US" sz="1350" dirty="0"/>
          </a:p>
        </p:txBody>
      </p:sp>
      <p:sp>
        <p:nvSpPr>
          <p:cNvPr id="11" name="Shape 7"/>
          <p:cNvSpPr/>
          <p:nvPr/>
        </p:nvSpPr>
        <p:spPr>
          <a:xfrm>
            <a:off x="777240" y="2971800"/>
            <a:ext cx="4892040" cy="1554480"/>
          </a:xfrm>
          <a:prstGeom prst="roundRect">
            <a:avLst>
              <a:gd name="adj" fmla="val 4706"/>
            </a:avLst>
          </a:prstGeom>
          <a:solidFill>
            <a:srgbClr val="FFFFFF"/>
          </a:solidFill>
          <a:ln w="12700">
            <a:solidFill>
              <a:srgbClr val="1B5E5A"/>
            </a:solidFill>
            <a:prstDash val="solid"/>
          </a:ln>
        </p:spPr>
      </p:sp>
      <p:sp>
        <p:nvSpPr>
          <p:cNvPr id="12" name="Text 8"/>
          <p:cNvSpPr/>
          <p:nvPr/>
        </p:nvSpPr>
        <p:spPr>
          <a:xfrm>
            <a:off x="914400" y="3063240"/>
            <a:ext cx="4617720" cy="274320"/>
          </a:xfrm>
          <a:prstGeom prst="rect">
            <a:avLst/>
          </a:prstGeom>
          <a:noFill/>
          <a:ln/>
        </p:spPr>
        <p:txBody>
          <a:bodyPr wrap="square" lIns="0" tIns="0" rIns="0" bIns="0" rtlCol="0" anchor="ctr"/>
          <a:lstStyle/>
          <a:p>
            <a:pPr marL="0" indent="0">
              <a:buNone/>
            </a:pPr>
            <a:r>
              <a:rPr lang="en-US" sz="1250" b="1" dirty="0">
                <a:solidFill>
                  <a:srgbClr val="5B6B6E"/>
                </a:solidFill>
                <a:latin typeface="Calibri" pitchFamily="34" charset="0"/>
                <a:ea typeface="Calibri" pitchFamily="34" charset="-122"/>
                <a:cs typeface="Calibri" pitchFamily="34" charset="-120"/>
              </a:rPr>
              <a:t>C₂H₆O</a:t>
            </a:r>
            <a:endParaRPr lang="en-US" sz="1250" dirty="0"/>
          </a:p>
        </p:txBody>
      </p:sp>
      <p:sp>
        <p:nvSpPr>
          <p:cNvPr id="13" name="Text 9"/>
          <p:cNvSpPr/>
          <p:nvPr/>
        </p:nvSpPr>
        <p:spPr>
          <a:xfrm>
            <a:off x="914400" y="3364992"/>
            <a:ext cx="4617720" cy="1051560"/>
          </a:xfrm>
          <a:prstGeom prst="rect">
            <a:avLst/>
          </a:prstGeom>
          <a:noFill/>
          <a:ln/>
        </p:spPr>
        <p:txBody>
          <a:bodyPr wrap="square" lIns="0" tIns="0" rIns="0" bIns="0" rtlCol="0" anchor="t"/>
          <a:lstStyle/>
          <a:p>
            <a:pPr marL="0" indent="0">
              <a:lnSpc>
                <a:spcPct val="135000"/>
              </a:lnSpc>
              <a:buNone/>
            </a:pPr>
            <a:r>
              <a:rPr lang="en-US" sz="1300" b="1" dirty="0">
                <a:solidFill>
                  <a:srgbClr val="1A2A2E"/>
                </a:solidFill>
                <a:latin typeface="Calibri" pitchFamily="34" charset="0"/>
                <a:ea typeface="Calibri" pitchFamily="34" charset="-122"/>
                <a:cs typeface="Calibri" pitchFamily="34" charset="-120"/>
              </a:rPr>
              <a:t>ইথানল (অ্যালকোহল):  </a:t>
            </a:r>
            <a:r>
              <a:rPr lang="en-US" sz="1300" dirty="0">
                <a:solidFill>
                  <a:srgbClr val="1A2A2E"/>
                </a:solidFill>
                <a:latin typeface="Courier New" pitchFamily="34" charset="0"/>
                <a:ea typeface="Courier New" pitchFamily="34" charset="-122"/>
                <a:cs typeface="Courier New" pitchFamily="34" charset="-120"/>
              </a:rPr>
              <a:t>C₂H₅OH
</a:t>
            </a:r>
            <a:r>
              <a:rPr lang="en-US" sz="1300" b="1" dirty="0">
                <a:solidFill>
                  <a:srgbClr val="1A2A2E"/>
                </a:solidFill>
                <a:latin typeface="Calibri" pitchFamily="34" charset="0"/>
                <a:ea typeface="Calibri" pitchFamily="34" charset="-122"/>
                <a:cs typeface="Calibri" pitchFamily="34" charset="-120"/>
              </a:rPr>
              <a:t>ডাইমিথাইল ইথার:  </a:t>
            </a:r>
            <a:r>
              <a:rPr lang="en-US" sz="1300" dirty="0">
                <a:solidFill>
                  <a:srgbClr val="1A2A2E"/>
                </a:solidFill>
                <a:latin typeface="Courier New" pitchFamily="34" charset="0"/>
                <a:ea typeface="Courier New" pitchFamily="34" charset="-122"/>
                <a:cs typeface="Courier New" pitchFamily="34" charset="-120"/>
              </a:rPr>
              <a:t>CH₃–O–CH₃</a:t>
            </a:r>
            <a:endParaRPr lang="en-US" sz="1300" dirty="0"/>
          </a:p>
        </p:txBody>
      </p:sp>
      <p:sp>
        <p:nvSpPr>
          <p:cNvPr id="14" name="Text 10"/>
          <p:cNvSpPr/>
          <p:nvPr/>
        </p:nvSpPr>
        <p:spPr>
          <a:xfrm>
            <a:off x="777240" y="4663440"/>
            <a:ext cx="4892040" cy="1188720"/>
          </a:xfrm>
          <a:prstGeom prst="rect">
            <a:avLst/>
          </a:prstGeom>
          <a:noFill/>
          <a:ln/>
        </p:spPr>
        <p:txBody>
          <a:bodyPr wrap="square" lIns="0" tIns="0" rIns="0" bIns="0" rtlCol="0" anchor="t"/>
          <a:lstStyle/>
          <a:p>
            <a:pPr marL="0" indent="0">
              <a:lnSpc>
                <a:spcPct val="125000"/>
              </a:lnSpc>
              <a:buNone/>
            </a:pPr>
            <a:r>
              <a:rPr lang="en-US" sz="1300" b="1" dirty="0">
                <a:solidFill>
                  <a:srgbClr val="1B5E5A"/>
                </a:solidFill>
                <a:latin typeface="Calibri" pitchFamily="34" charset="0"/>
                <a:ea typeface="Calibri" pitchFamily="34" charset="-122"/>
                <a:cs typeface="Calibri" pitchFamily="34" charset="-120"/>
              </a:rPr>
              <a:t>লক্ষণীয়:  </a:t>
            </a:r>
            <a:r>
              <a:rPr lang="en-US" sz="1300" dirty="0">
                <a:solidFill>
                  <a:srgbClr val="1A2A2E"/>
                </a:solidFill>
                <a:latin typeface="Calibri" pitchFamily="34" charset="0"/>
                <a:ea typeface="Calibri" pitchFamily="34" charset="-122"/>
                <a:cs typeface="Calibri" pitchFamily="34" charset="-120"/>
              </a:rPr>
              <a:t>একটিতে –OH মূলক, অন্যটিতে ইথার (–O–) বন্ধন — সম্পূর্ণ ভিন্ন রাসায়নিক ধর্ম।</a:t>
            </a:r>
            <a:endParaRPr lang="en-US" sz="1300" dirty="0"/>
          </a:p>
        </p:txBody>
      </p:sp>
      <p:sp>
        <p:nvSpPr>
          <p:cNvPr id="15" name="Shape 11"/>
          <p:cNvSpPr/>
          <p:nvPr/>
        </p:nvSpPr>
        <p:spPr>
          <a:xfrm>
            <a:off x="6217920" y="1508760"/>
            <a:ext cx="5440680" cy="4480560"/>
          </a:xfrm>
          <a:prstGeom prst="roundRect">
            <a:avLst>
              <a:gd name="adj" fmla="val 2041"/>
            </a:avLst>
          </a:prstGeom>
          <a:solidFill>
            <a:srgbClr val="EEF5F3"/>
          </a:solidFill>
          <a:ln/>
        </p:spPr>
      </p:sp>
      <p:sp>
        <p:nvSpPr>
          <p:cNvPr id="16" name="Shape 12"/>
          <p:cNvSpPr/>
          <p:nvPr/>
        </p:nvSpPr>
        <p:spPr>
          <a:xfrm>
            <a:off x="6492240" y="1737360"/>
            <a:ext cx="502920" cy="502920"/>
          </a:xfrm>
          <a:prstGeom prst="ellipse">
            <a:avLst/>
          </a:prstGeom>
          <a:solidFill>
            <a:srgbClr val="E8871E"/>
          </a:solidFill>
          <a:ln/>
        </p:spPr>
      </p:sp>
      <p:pic>
        <p:nvPicPr>
          <p:cNvPr id="17" name="Image 2" descr="/home/claude/isomerism/icon_cube.png"/>
          <p:cNvPicPr>
            <a:picLocks noChangeAspect="1"/>
          </p:cNvPicPr>
          <p:nvPr/>
        </p:nvPicPr>
        <p:blipFill>
          <a:blip r:embed="rId5" cstate="email"/>
          <a:stretch>
            <a:fillRect/>
          </a:stretch>
        </p:blipFill>
        <p:spPr>
          <a:xfrm>
            <a:off x="6552590" y="1797710"/>
            <a:ext cx="382219" cy="382219"/>
          </a:xfrm>
          <a:prstGeom prst="rect">
            <a:avLst/>
          </a:prstGeom>
        </p:spPr>
      </p:pic>
      <p:sp>
        <p:nvSpPr>
          <p:cNvPr id="18" name="Text 13"/>
          <p:cNvSpPr/>
          <p:nvPr/>
        </p:nvSpPr>
        <p:spPr>
          <a:xfrm>
            <a:off x="7132320" y="1755648"/>
            <a:ext cx="4297680" cy="457200"/>
          </a:xfrm>
          <a:prstGeom prst="rect">
            <a:avLst/>
          </a:prstGeom>
          <a:noFill/>
          <a:ln/>
        </p:spPr>
        <p:txBody>
          <a:bodyPr wrap="square" lIns="0" tIns="0" rIns="0" bIns="0" rtlCol="0" anchor="ctr"/>
          <a:lstStyle/>
          <a:p>
            <a:pPr marL="0" indent="0">
              <a:buNone/>
            </a:pPr>
            <a:r>
              <a:rPr lang="en-US" sz="1500" b="1" dirty="0">
                <a:solidFill>
                  <a:srgbClr val="E8871E"/>
                </a:solidFill>
                <a:latin typeface="Calibri" pitchFamily="34" charset="0"/>
                <a:ea typeface="Calibri" pitchFamily="34" charset="-122"/>
                <a:cs typeface="Calibri" pitchFamily="34" charset="-120"/>
              </a:rPr>
              <a:t>মেটামারিজম (Metamerism)</a:t>
            </a:r>
            <a:endParaRPr lang="en-US" sz="1500" dirty="0"/>
          </a:p>
        </p:txBody>
      </p:sp>
      <p:sp>
        <p:nvSpPr>
          <p:cNvPr id="19" name="Text 14"/>
          <p:cNvSpPr/>
          <p:nvPr/>
        </p:nvSpPr>
        <p:spPr>
          <a:xfrm>
            <a:off x="6492240" y="2331720"/>
            <a:ext cx="4892040" cy="914400"/>
          </a:xfrm>
          <a:prstGeom prst="rect">
            <a:avLst/>
          </a:prstGeom>
          <a:noFill/>
          <a:ln/>
        </p:spPr>
        <p:txBody>
          <a:bodyPr wrap="square" lIns="0" tIns="0" rIns="0" bIns="0" rtlCol="0" anchor="t"/>
          <a:lstStyle/>
          <a:p>
            <a:pPr marL="0" indent="0">
              <a:lnSpc>
                <a:spcPct val="125000"/>
              </a:lnSpc>
              <a:buNone/>
            </a:pPr>
            <a:r>
              <a:rPr lang="en-US" sz="1350" dirty="0">
                <a:solidFill>
                  <a:srgbClr val="1A2A2E"/>
                </a:solidFill>
                <a:latin typeface="Calibri" pitchFamily="34" charset="0"/>
                <a:ea typeface="Calibri" pitchFamily="34" charset="-122"/>
                <a:cs typeface="Calibri" pitchFamily="34" charset="-120"/>
              </a:rPr>
              <a:t>একই কার্যকরী মূলকের দুই পাশে ভিন্ন সংখ্যক কার্বনযুক্ত অ্যালকাইল গ্রুপ থাকায় সৃষ্ট সমানুতা (সাধারণত ইথার, কিটোন, অ্যামিনে দেখা যায়)।</a:t>
            </a:r>
            <a:endParaRPr lang="en-US" sz="1350" dirty="0"/>
          </a:p>
        </p:txBody>
      </p:sp>
      <p:sp>
        <p:nvSpPr>
          <p:cNvPr id="20" name="Shape 15"/>
          <p:cNvSpPr/>
          <p:nvPr/>
        </p:nvSpPr>
        <p:spPr>
          <a:xfrm>
            <a:off x="6492240" y="3337560"/>
            <a:ext cx="4892040" cy="1280160"/>
          </a:xfrm>
          <a:prstGeom prst="roundRect">
            <a:avLst>
              <a:gd name="adj" fmla="val 5714"/>
            </a:avLst>
          </a:prstGeom>
          <a:solidFill>
            <a:srgbClr val="FFFFFF"/>
          </a:solidFill>
          <a:ln w="12700">
            <a:solidFill>
              <a:srgbClr val="E8871E"/>
            </a:solidFill>
            <a:prstDash val="solid"/>
          </a:ln>
        </p:spPr>
      </p:sp>
      <p:sp>
        <p:nvSpPr>
          <p:cNvPr id="21" name="Text 16"/>
          <p:cNvSpPr/>
          <p:nvPr/>
        </p:nvSpPr>
        <p:spPr>
          <a:xfrm>
            <a:off x="6629400" y="3429000"/>
            <a:ext cx="4617720" cy="274320"/>
          </a:xfrm>
          <a:prstGeom prst="rect">
            <a:avLst/>
          </a:prstGeom>
          <a:noFill/>
          <a:ln/>
        </p:spPr>
        <p:txBody>
          <a:bodyPr wrap="square" lIns="0" tIns="0" rIns="0" bIns="0" rtlCol="0" anchor="ctr"/>
          <a:lstStyle/>
          <a:p>
            <a:pPr marL="0" indent="0">
              <a:buNone/>
            </a:pPr>
            <a:r>
              <a:rPr lang="en-US" sz="1250" b="1" dirty="0">
                <a:solidFill>
                  <a:srgbClr val="5B6B6E"/>
                </a:solidFill>
                <a:latin typeface="Calibri" pitchFamily="34" charset="0"/>
                <a:ea typeface="Calibri" pitchFamily="34" charset="-122"/>
                <a:cs typeface="Calibri" pitchFamily="34" charset="-120"/>
              </a:rPr>
              <a:t>C₄H₁₀O (ইথার)</a:t>
            </a:r>
            <a:endParaRPr lang="en-US" sz="1250" dirty="0"/>
          </a:p>
        </p:txBody>
      </p:sp>
      <p:sp>
        <p:nvSpPr>
          <p:cNvPr id="22" name="Text 17"/>
          <p:cNvSpPr/>
          <p:nvPr/>
        </p:nvSpPr>
        <p:spPr>
          <a:xfrm>
            <a:off x="6629400" y="3721608"/>
            <a:ext cx="4617720" cy="868680"/>
          </a:xfrm>
          <a:prstGeom prst="rect">
            <a:avLst/>
          </a:prstGeom>
          <a:noFill/>
          <a:ln/>
        </p:spPr>
        <p:txBody>
          <a:bodyPr wrap="square" lIns="0" tIns="0" rIns="0" bIns="0" rtlCol="0" anchor="t"/>
          <a:lstStyle/>
          <a:p>
            <a:pPr marL="0" indent="0">
              <a:lnSpc>
                <a:spcPct val="130000"/>
              </a:lnSpc>
              <a:buNone/>
            </a:pPr>
            <a:r>
              <a:rPr lang="en-US" sz="1200" b="1" dirty="0">
                <a:solidFill>
                  <a:srgbClr val="1A2A2E"/>
                </a:solidFill>
                <a:latin typeface="Calibri" pitchFamily="34" charset="0"/>
                <a:ea typeface="Calibri" pitchFamily="34" charset="-122"/>
                <a:cs typeface="Calibri" pitchFamily="34" charset="-120"/>
              </a:rPr>
              <a:t>ডাইইথাইল ইথার:  </a:t>
            </a:r>
            <a:r>
              <a:rPr lang="en-US" sz="1200" dirty="0">
                <a:solidFill>
                  <a:srgbClr val="1A2A2E"/>
                </a:solidFill>
                <a:latin typeface="Courier New" pitchFamily="34" charset="0"/>
                <a:ea typeface="Courier New" pitchFamily="34" charset="-122"/>
                <a:cs typeface="Courier New" pitchFamily="34" charset="-120"/>
              </a:rPr>
              <a:t>C₂H₅–O–C₂H₅
</a:t>
            </a:r>
            <a:r>
              <a:rPr lang="en-US" sz="1200" b="1" dirty="0">
                <a:solidFill>
                  <a:srgbClr val="1A2A2E"/>
                </a:solidFill>
                <a:latin typeface="Calibri" pitchFamily="34" charset="0"/>
                <a:ea typeface="Calibri" pitchFamily="34" charset="-122"/>
                <a:cs typeface="Calibri" pitchFamily="34" charset="-120"/>
              </a:rPr>
              <a:t>মিথাইল প্রোপাইল ইথার:  </a:t>
            </a:r>
            <a:r>
              <a:rPr lang="en-US" sz="1200" dirty="0">
                <a:solidFill>
                  <a:srgbClr val="1A2A2E"/>
                </a:solidFill>
                <a:latin typeface="Courier New" pitchFamily="34" charset="0"/>
                <a:ea typeface="Courier New" pitchFamily="34" charset="-122"/>
                <a:cs typeface="Courier New" pitchFamily="34" charset="-120"/>
              </a:rPr>
              <a:t>CH₃–O–C₃H₇</a:t>
            </a:r>
            <a:endParaRPr lang="en-US" sz="1200" dirty="0"/>
          </a:p>
        </p:txBody>
      </p:sp>
      <p:sp>
        <p:nvSpPr>
          <p:cNvPr id="23" name="Text 18"/>
          <p:cNvSpPr/>
          <p:nvPr/>
        </p:nvSpPr>
        <p:spPr>
          <a:xfrm>
            <a:off x="6492240" y="4754880"/>
            <a:ext cx="4892040" cy="1097280"/>
          </a:xfrm>
          <a:prstGeom prst="rect">
            <a:avLst/>
          </a:prstGeom>
          <a:noFill/>
          <a:ln/>
        </p:spPr>
        <p:txBody>
          <a:bodyPr wrap="square" lIns="0" tIns="0" rIns="0" bIns="0" rtlCol="0" anchor="t"/>
          <a:lstStyle/>
          <a:p>
            <a:pPr marL="0" indent="0">
              <a:lnSpc>
                <a:spcPct val="125000"/>
              </a:lnSpc>
              <a:buNone/>
            </a:pPr>
            <a:r>
              <a:rPr lang="en-US" sz="1300" b="1" dirty="0">
                <a:solidFill>
                  <a:srgbClr val="E8871E"/>
                </a:solidFill>
                <a:latin typeface="Calibri" pitchFamily="34" charset="0"/>
                <a:ea typeface="Calibri" pitchFamily="34" charset="-122"/>
                <a:cs typeface="Calibri" pitchFamily="34" charset="-120"/>
              </a:rPr>
              <a:t>পার্থক্য:  </a:t>
            </a:r>
            <a:r>
              <a:rPr lang="en-US" sz="1300" dirty="0">
                <a:solidFill>
                  <a:srgbClr val="1A2A2E"/>
                </a:solidFill>
                <a:latin typeface="Calibri" pitchFamily="34" charset="0"/>
                <a:ea typeface="Calibri" pitchFamily="34" charset="-122"/>
                <a:cs typeface="Calibri" pitchFamily="34" charset="-120"/>
              </a:rPr>
              <a:t>কার্যকরী মূলক (–O–) একই, কেবল দুই পাশের অ্যালকাইল গ্রুপের কার্বন সংখ্যা ভিন্ন।</a:t>
            </a:r>
            <a:endParaRPr lang="en-US" sz="1300" dirty="0"/>
          </a:p>
        </p:txBody>
      </p:sp>
      <p:sp>
        <p:nvSpPr>
          <p:cNvPr id="24" name="Text 19"/>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5 / 10</a:t>
            </a:r>
            <a:endParaRPr lang="en-US" sz="1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E8871E"/>
          </a:solidFill>
          <a:ln/>
        </p:spPr>
      </p:sp>
      <p:pic>
        <p:nvPicPr>
          <p:cNvPr id="3" name="Image 0" descr="/home/claude/isomerism/icon_cube.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E8871E"/>
                </a:solidFill>
                <a:latin typeface="Calibri" pitchFamily="34" charset="0"/>
                <a:ea typeface="Calibri" pitchFamily="34" charset="-122"/>
                <a:cs typeface="Calibri" pitchFamily="34" charset="-120"/>
              </a:rPr>
              <a:t>স্টেরিও সমানুতা — ১</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জ্যামিতিক সমানুতা (cis–trans)</a:t>
            </a:r>
            <a:endParaRPr lang="en-US" sz="2800" dirty="0"/>
          </a:p>
        </p:txBody>
      </p:sp>
      <p:sp>
        <p:nvSpPr>
          <p:cNvPr id="6" name="Shape 3"/>
          <p:cNvSpPr/>
          <p:nvPr/>
        </p:nvSpPr>
        <p:spPr>
          <a:xfrm>
            <a:off x="502920" y="1508760"/>
            <a:ext cx="5852160" cy="4480560"/>
          </a:xfrm>
          <a:prstGeom prst="roundRect">
            <a:avLst>
              <a:gd name="adj" fmla="val 2041"/>
            </a:avLst>
          </a:prstGeom>
          <a:solidFill>
            <a:srgbClr val="EEF5F3"/>
          </a:solidFill>
          <a:ln/>
        </p:spPr>
      </p:sp>
      <p:sp>
        <p:nvSpPr>
          <p:cNvPr id="7" name="Text 4"/>
          <p:cNvSpPr/>
          <p:nvPr/>
        </p:nvSpPr>
        <p:spPr>
          <a:xfrm>
            <a:off x="777240" y="1691640"/>
            <a:ext cx="5303520" cy="365760"/>
          </a:xfrm>
          <a:prstGeom prst="rect">
            <a:avLst/>
          </a:prstGeom>
          <a:noFill/>
          <a:ln/>
        </p:spPr>
        <p:txBody>
          <a:bodyPr wrap="square" lIns="0" tIns="0" rIns="0" bIns="0" rtlCol="0" anchor="ctr"/>
          <a:lstStyle/>
          <a:p>
            <a:pPr marL="0" indent="0">
              <a:buNone/>
            </a:pPr>
            <a:r>
              <a:rPr lang="en-US" sz="1500" b="1" dirty="0">
                <a:solidFill>
                  <a:srgbClr val="E8871E"/>
                </a:solidFill>
                <a:latin typeface="Calibri" pitchFamily="34" charset="0"/>
                <a:ea typeface="Calibri" pitchFamily="34" charset="-122"/>
                <a:cs typeface="Calibri" pitchFamily="34" charset="-120"/>
              </a:rPr>
              <a:t>শর্তসমূহ</a:t>
            </a:r>
            <a:endParaRPr lang="en-US" sz="1500" dirty="0"/>
          </a:p>
        </p:txBody>
      </p:sp>
      <p:sp>
        <p:nvSpPr>
          <p:cNvPr id="8" name="Shape 5"/>
          <p:cNvSpPr/>
          <p:nvPr/>
        </p:nvSpPr>
        <p:spPr>
          <a:xfrm>
            <a:off x="777240" y="2148840"/>
            <a:ext cx="5303520" cy="731520"/>
          </a:xfrm>
          <a:prstGeom prst="roundRect">
            <a:avLst>
              <a:gd name="adj" fmla="val 7500"/>
            </a:avLst>
          </a:prstGeom>
          <a:solidFill>
            <a:srgbClr val="FFFFFF"/>
          </a:solidFill>
          <a:ln/>
        </p:spPr>
      </p:sp>
      <p:sp>
        <p:nvSpPr>
          <p:cNvPr id="9" name="Text 6"/>
          <p:cNvSpPr/>
          <p:nvPr/>
        </p:nvSpPr>
        <p:spPr>
          <a:xfrm>
            <a:off x="868680" y="2148840"/>
            <a:ext cx="457200" cy="731520"/>
          </a:xfrm>
          <a:prstGeom prst="rect">
            <a:avLst/>
          </a:prstGeom>
          <a:noFill/>
          <a:ln/>
        </p:spPr>
        <p:txBody>
          <a:bodyPr wrap="square" lIns="0" tIns="0" rIns="0" bIns="0" rtlCol="0" anchor="ctr"/>
          <a:lstStyle/>
          <a:p>
            <a:pPr marL="0" indent="0" algn="ctr">
              <a:buNone/>
            </a:pPr>
            <a:r>
              <a:rPr lang="en-US" sz="2000" b="1" dirty="0">
                <a:solidFill>
                  <a:srgbClr val="E8871E"/>
                </a:solidFill>
                <a:latin typeface="Bookman Old Style" pitchFamily="34" charset="0"/>
                <a:ea typeface="Bookman Old Style" pitchFamily="34" charset="-122"/>
                <a:cs typeface="Bookman Old Style" pitchFamily="34" charset="-120"/>
              </a:rPr>
              <a:t>1</a:t>
            </a:r>
            <a:endParaRPr lang="en-US" sz="2000" dirty="0"/>
          </a:p>
        </p:txBody>
      </p:sp>
      <p:sp>
        <p:nvSpPr>
          <p:cNvPr id="10" name="Text 7"/>
          <p:cNvSpPr/>
          <p:nvPr/>
        </p:nvSpPr>
        <p:spPr>
          <a:xfrm>
            <a:off x="1371600" y="2194560"/>
            <a:ext cx="4617720" cy="640080"/>
          </a:xfrm>
          <a:prstGeom prst="rect">
            <a:avLst/>
          </a:prstGeom>
          <a:noFill/>
          <a:ln/>
        </p:spPr>
        <p:txBody>
          <a:bodyPr wrap="square" lIns="0" tIns="0" rIns="0" bIns="0" rtlCol="0" anchor="ctr"/>
          <a:lstStyle/>
          <a:p>
            <a:pPr marL="0" indent="0">
              <a:lnSpc>
                <a:spcPct val="115000"/>
              </a:lnSpc>
              <a:buNone/>
            </a:pPr>
            <a:r>
              <a:rPr lang="en-US" sz="1250" dirty="0">
                <a:solidFill>
                  <a:srgbClr val="1A2A2E"/>
                </a:solidFill>
                <a:latin typeface="Calibri" pitchFamily="34" charset="0"/>
                <a:ea typeface="Calibri" pitchFamily="34" charset="-122"/>
                <a:cs typeface="Calibri" pitchFamily="34" charset="-120"/>
              </a:rPr>
              <a:t>অণুতে দ্বিবন্ধন (C=C) থাকতে হবে — বন্ধনের চারপাশে ঘূর্ণন সম্ভব নয়</a:t>
            </a:r>
            <a:endParaRPr lang="en-US" sz="1250" dirty="0"/>
          </a:p>
        </p:txBody>
      </p:sp>
      <p:sp>
        <p:nvSpPr>
          <p:cNvPr id="11" name="Shape 8"/>
          <p:cNvSpPr/>
          <p:nvPr/>
        </p:nvSpPr>
        <p:spPr>
          <a:xfrm>
            <a:off x="777240" y="3017520"/>
            <a:ext cx="5303520" cy="731520"/>
          </a:xfrm>
          <a:prstGeom prst="roundRect">
            <a:avLst>
              <a:gd name="adj" fmla="val 7500"/>
            </a:avLst>
          </a:prstGeom>
          <a:solidFill>
            <a:srgbClr val="FFFFFF"/>
          </a:solidFill>
          <a:ln/>
        </p:spPr>
      </p:sp>
      <p:sp>
        <p:nvSpPr>
          <p:cNvPr id="12" name="Text 9"/>
          <p:cNvSpPr/>
          <p:nvPr/>
        </p:nvSpPr>
        <p:spPr>
          <a:xfrm>
            <a:off x="868680" y="3017520"/>
            <a:ext cx="457200" cy="731520"/>
          </a:xfrm>
          <a:prstGeom prst="rect">
            <a:avLst/>
          </a:prstGeom>
          <a:noFill/>
          <a:ln/>
        </p:spPr>
        <p:txBody>
          <a:bodyPr wrap="square" lIns="0" tIns="0" rIns="0" bIns="0" rtlCol="0" anchor="ctr"/>
          <a:lstStyle/>
          <a:p>
            <a:pPr marL="0" indent="0" algn="ctr">
              <a:buNone/>
            </a:pPr>
            <a:r>
              <a:rPr lang="en-US" sz="2000" b="1" dirty="0">
                <a:solidFill>
                  <a:srgbClr val="E8871E"/>
                </a:solidFill>
                <a:latin typeface="Bookman Old Style" pitchFamily="34" charset="0"/>
                <a:ea typeface="Bookman Old Style" pitchFamily="34" charset="-122"/>
                <a:cs typeface="Bookman Old Style" pitchFamily="34" charset="-120"/>
              </a:rPr>
              <a:t>2</a:t>
            </a:r>
            <a:endParaRPr lang="en-US" sz="2000" dirty="0"/>
          </a:p>
        </p:txBody>
      </p:sp>
      <p:sp>
        <p:nvSpPr>
          <p:cNvPr id="13" name="Text 10"/>
          <p:cNvSpPr/>
          <p:nvPr/>
        </p:nvSpPr>
        <p:spPr>
          <a:xfrm>
            <a:off x="1371600" y="3063240"/>
            <a:ext cx="4617720" cy="640080"/>
          </a:xfrm>
          <a:prstGeom prst="rect">
            <a:avLst/>
          </a:prstGeom>
          <a:noFill/>
          <a:ln/>
        </p:spPr>
        <p:txBody>
          <a:bodyPr wrap="square" lIns="0" tIns="0" rIns="0" bIns="0" rtlCol="0" anchor="ctr"/>
          <a:lstStyle/>
          <a:p>
            <a:pPr marL="0" indent="0">
              <a:lnSpc>
                <a:spcPct val="115000"/>
              </a:lnSpc>
              <a:buNone/>
            </a:pPr>
            <a:r>
              <a:rPr lang="en-US" sz="1250" dirty="0">
                <a:solidFill>
                  <a:srgbClr val="1A2A2E"/>
                </a:solidFill>
                <a:latin typeface="Calibri" pitchFamily="34" charset="0"/>
                <a:ea typeface="Calibri" pitchFamily="34" charset="-122"/>
                <a:cs typeface="Calibri" pitchFamily="34" charset="-120"/>
              </a:rPr>
              <a:t>দ্বিবন্ধনযুক্ত প্রতিটি কার্বনে দুটি ভিন্ন পরমাণু/মূলক যুক্ত থাকতে হবে</a:t>
            </a:r>
            <a:endParaRPr lang="en-US" sz="1250" dirty="0"/>
          </a:p>
        </p:txBody>
      </p:sp>
      <p:sp>
        <p:nvSpPr>
          <p:cNvPr id="14" name="Text 11"/>
          <p:cNvSpPr/>
          <p:nvPr/>
        </p:nvSpPr>
        <p:spPr>
          <a:xfrm>
            <a:off x="777240" y="3931920"/>
            <a:ext cx="5303520" cy="365760"/>
          </a:xfrm>
          <a:prstGeom prst="rect">
            <a:avLst/>
          </a:prstGeom>
          <a:noFill/>
          <a:ln/>
        </p:spPr>
        <p:txBody>
          <a:bodyPr wrap="square" lIns="0" tIns="0" rIns="0" bIns="0" rtlCol="0" anchor="ctr"/>
          <a:lstStyle/>
          <a:p>
            <a:pPr marL="0" indent="0">
              <a:buNone/>
            </a:pPr>
            <a:r>
              <a:rPr lang="en-US" sz="1400" b="1" dirty="0">
                <a:solidFill>
                  <a:srgbClr val="E8871E"/>
                </a:solidFill>
                <a:latin typeface="Calibri" pitchFamily="34" charset="0"/>
                <a:ea typeface="Calibri" pitchFamily="34" charset="-122"/>
                <a:cs typeface="Calibri" pitchFamily="34" charset="-120"/>
              </a:rPr>
              <a:t>উদাহরণ:  </a:t>
            </a:r>
            <a:r>
              <a:rPr lang="en-US" sz="1400" dirty="0">
                <a:solidFill>
                  <a:srgbClr val="1A2A2E"/>
                </a:solidFill>
                <a:latin typeface="Courier New" pitchFamily="34" charset="0"/>
                <a:ea typeface="Courier New" pitchFamily="34" charset="-122"/>
                <a:cs typeface="Courier New" pitchFamily="34" charset="-120"/>
              </a:rPr>
              <a:t>২-বিউটিন (CH₃–CH=CH–CH₃)</a:t>
            </a:r>
            <a:endParaRPr lang="en-US" sz="1400" dirty="0"/>
          </a:p>
        </p:txBody>
      </p:sp>
      <p:sp>
        <p:nvSpPr>
          <p:cNvPr id="15" name="Shape 12"/>
          <p:cNvSpPr/>
          <p:nvPr/>
        </p:nvSpPr>
        <p:spPr>
          <a:xfrm>
            <a:off x="777240" y="4343400"/>
            <a:ext cx="2514600" cy="1417320"/>
          </a:xfrm>
          <a:prstGeom prst="roundRect">
            <a:avLst>
              <a:gd name="adj" fmla="val 5161"/>
            </a:avLst>
          </a:prstGeom>
          <a:solidFill>
            <a:srgbClr val="FFFFFF"/>
          </a:solidFill>
          <a:ln w="19050">
            <a:solidFill>
              <a:srgbClr val="E8871E"/>
            </a:solidFill>
            <a:prstDash val="solid"/>
          </a:ln>
        </p:spPr>
      </p:sp>
      <p:sp>
        <p:nvSpPr>
          <p:cNvPr id="16" name="Text 13"/>
          <p:cNvSpPr/>
          <p:nvPr/>
        </p:nvSpPr>
        <p:spPr>
          <a:xfrm>
            <a:off x="868680" y="4434840"/>
            <a:ext cx="2331720" cy="274320"/>
          </a:xfrm>
          <a:prstGeom prst="rect">
            <a:avLst/>
          </a:prstGeom>
          <a:noFill/>
          <a:ln/>
        </p:spPr>
        <p:txBody>
          <a:bodyPr wrap="square" lIns="0" tIns="0" rIns="0" bIns="0" rtlCol="0" anchor="ctr"/>
          <a:lstStyle/>
          <a:p>
            <a:pPr marL="0" indent="0" algn="ctr">
              <a:buNone/>
            </a:pPr>
            <a:r>
              <a:rPr lang="en-US" sz="1250" b="1" dirty="0">
                <a:solidFill>
                  <a:srgbClr val="E8871E"/>
                </a:solidFill>
                <a:latin typeface="Calibri" pitchFamily="34" charset="0"/>
                <a:ea typeface="Calibri" pitchFamily="34" charset="-122"/>
                <a:cs typeface="Calibri" pitchFamily="34" charset="-120"/>
              </a:rPr>
              <a:t>cis-2-বিউটিন</a:t>
            </a:r>
            <a:endParaRPr lang="en-US" sz="1250" dirty="0"/>
          </a:p>
        </p:txBody>
      </p:sp>
      <p:sp>
        <p:nvSpPr>
          <p:cNvPr id="17" name="Text 14"/>
          <p:cNvSpPr/>
          <p:nvPr/>
        </p:nvSpPr>
        <p:spPr>
          <a:xfrm>
            <a:off x="868680" y="4754880"/>
            <a:ext cx="2331720" cy="914400"/>
          </a:xfrm>
          <a:prstGeom prst="rect">
            <a:avLst/>
          </a:prstGeom>
          <a:noFill/>
          <a:ln/>
        </p:spPr>
        <p:txBody>
          <a:bodyPr wrap="square" lIns="0" tIns="0" rIns="0" bIns="0" rtlCol="0" anchor="t"/>
          <a:lstStyle/>
          <a:p>
            <a:pPr marL="0" indent="0" algn="ctr">
              <a:lnSpc>
                <a:spcPct val="125000"/>
              </a:lnSpc>
              <a:buNone/>
            </a:pPr>
            <a:r>
              <a:rPr lang="en-US" sz="1200" dirty="0">
                <a:solidFill>
                  <a:srgbClr val="1A2A2E"/>
                </a:solidFill>
                <a:latin typeface="Calibri" pitchFamily="34" charset="0"/>
                <a:ea typeface="Calibri" pitchFamily="34" charset="-122"/>
                <a:cs typeface="Calibri" pitchFamily="34" charset="-120"/>
              </a:rPr>
              <a:t>একই পাশে দুটি</a:t>
            </a:r>
            <a:endParaRPr lang="en-US" sz="1200" dirty="0"/>
          </a:p>
          <a:p>
            <a:pPr marL="0" indent="0" algn="ctr">
              <a:lnSpc>
                <a:spcPct val="125000"/>
              </a:lnSpc>
              <a:buNone/>
            </a:pPr>
            <a:r>
              <a:rPr lang="en-US" sz="1200" dirty="0">
                <a:solidFill>
                  <a:srgbClr val="1A2A2E"/>
                </a:solidFill>
                <a:latin typeface="Calibri" pitchFamily="34" charset="0"/>
                <a:ea typeface="Calibri" pitchFamily="34" charset="-122"/>
                <a:cs typeface="Calibri" pitchFamily="34" charset="-120"/>
              </a:rPr>
              <a:t>–CH₃ মূলক</a:t>
            </a:r>
            <a:endParaRPr lang="en-US" sz="1200" dirty="0"/>
          </a:p>
        </p:txBody>
      </p:sp>
      <p:sp>
        <p:nvSpPr>
          <p:cNvPr id="18" name="Shape 15"/>
          <p:cNvSpPr/>
          <p:nvPr/>
        </p:nvSpPr>
        <p:spPr>
          <a:xfrm>
            <a:off x="3566160" y="4343400"/>
            <a:ext cx="2514600" cy="1417320"/>
          </a:xfrm>
          <a:prstGeom prst="roundRect">
            <a:avLst>
              <a:gd name="adj" fmla="val 5161"/>
            </a:avLst>
          </a:prstGeom>
          <a:solidFill>
            <a:srgbClr val="FFFFFF"/>
          </a:solidFill>
          <a:ln w="19050">
            <a:solidFill>
              <a:srgbClr val="1B5E5A"/>
            </a:solidFill>
            <a:prstDash val="solid"/>
          </a:ln>
        </p:spPr>
      </p:sp>
      <p:sp>
        <p:nvSpPr>
          <p:cNvPr id="19" name="Text 16"/>
          <p:cNvSpPr/>
          <p:nvPr/>
        </p:nvSpPr>
        <p:spPr>
          <a:xfrm>
            <a:off x="3657600" y="4434840"/>
            <a:ext cx="2331720" cy="274320"/>
          </a:xfrm>
          <a:prstGeom prst="rect">
            <a:avLst/>
          </a:prstGeom>
          <a:noFill/>
          <a:ln/>
        </p:spPr>
        <p:txBody>
          <a:bodyPr wrap="square" lIns="0" tIns="0" rIns="0" bIns="0" rtlCol="0" anchor="ctr"/>
          <a:lstStyle/>
          <a:p>
            <a:pPr marL="0" indent="0" algn="ctr">
              <a:buNone/>
            </a:pPr>
            <a:r>
              <a:rPr lang="en-US" sz="1250" b="1" dirty="0">
                <a:solidFill>
                  <a:srgbClr val="1B5E5A"/>
                </a:solidFill>
                <a:latin typeface="Calibri" pitchFamily="34" charset="0"/>
                <a:ea typeface="Calibri" pitchFamily="34" charset="-122"/>
                <a:cs typeface="Calibri" pitchFamily="34" charset="-120"/>
              </a:rPr>
              <a:t>trans-2-বিউটিন</a:t>
            </a:r>
            <a:endParaRPr lang="en-US" sz="1250" dirty="0"/>
          </a:p>
        </p:txBody>
      </p:sp>
      <p:sp>
        <p:nvSpPr>
          <p:cNvPr id="20" name="Text 17"/>
          <p:cNvSpPr/>
          <p:nvPr/>
        </p:nvSpPr>
        <p:spPr>
          <a:xfrm>
            <a:off x="3657600" y="4754880"/>
            <a:ext cx="2331720" cy="914400"/>
          </a:xfrm>
          <a:prstGeom prst="rect">
            <a:avLst/>
          </a:prstGeom>
          <a:noFill/>
          <a:ln/>
        </p:spPr>
        <p:txBody>
          <a:bodyPr wrap="square" lIns="0" tIns="0" rIns="0" bIns="0" rtlCol="0" anchor="t"/>
          <a:lstStyle/>
          <a:p>
            <a:pPr marL="0" indent="0" algn="ctr">
              <a:lnSpc>
                <a:spcPct val="125000"/>
              </a:lnSpc>
              <a:buNone/>
            </a:pPr>
            <a:r>
              <a:rPr lang="en-US" sz="1200" dirty="0">
                <a:solidFill>
                  <a:srgbClr val="1A2A2E"/>
                </a:solidFill>
                <a:latin typeface="Calibri" pitchFamily="34" charset="0"/>
                <a:ea typeface="Calibri" pitchFamily="34" charset="-122"/>
                <a:cs typeface="Calibri" pitchFamily="34" charset="-120"/>
              </a:rPr>
              <a:t>বিপরীত পাশে দুটি</a:t>
            </a:r>
            <a:endParaRPr lang="en-US" sz="1200" dirty="0"/>
          </a:p>
          <a:p>
            <a:pPr marL="0" indent="0" algn="ctr">
              <a:lnSpc>
                <a:spcPct val="125000"/>
              </a:lnSpc>
              <a:buNone/>
            </a:pPr>
            <a:r>
              <a:rPr lang="en-US" sz="1200" dirty="0">
                <a:solidFill>
                  <a:srgbClr val="1A2A2E"/>
                </a:solidFill>
                <a:latin typeface="Calibri" pitchFamily="34" charset="0"/>
                <a:ea typeface="Calibri" pitchFamily="34" charset="-122"/>
                <a:cs typeface="Calibri" pitchFamily="34" charset="-120"/>
              </a:rPr>
              <a:t>–CH₃ মূলক</a:t>
            </a:r>
            <a:endParaRPr lang="en-US" sz="1200" dirty="0"/>
          </a:p>
        </p:txBody>
      </p:sp>
      <p:sp>
        <p:nvSpPr>
          <p:cNvPr id="21" name="Shape 18"/>
          <p:cNvSpPr/>
          <p:nvPr/>
        </p:nvSpPr>
        <p:spPr>
          <a:xfrm>
            <a:off x="6629400" y="1508760"/>
            <a:ext cx="5029200" cy="4480560"/>
          </a:xfrm>
          <a:prstGeom prst="roundRect">
            <a:avLst>
              <a:gd name="adj" fmla="val 2041"/>
            </a:avLst>
          </a:prstGeom>
          <a:solidFill>
            <a:srgbClr val="12263A"/>
          </a:solidFill>
          <a:ln/>
        </p:spPr>
      </p:sp>
      <p:sp>
        <p:nvSpPr>
          <p:cNvPr id="22" name="Text 19"/>
          <p:cNvSpPr/>
          <p:nvPr/>
        </p:nvSpPr>
        <p:spPr>
          <a:xfrm>
            <a:off x="6903720" y="1691640"/>
            <a:ext cx="4572000" cy="320040"/>
          </a:xfrm>
          <a:prstGeom prst="rect">
            <a:avLst/>
          </a:prstGeom>
          <a:noFill/>
          <a:ln/>
        </p:spPr>
        <p:txBody>
          <a:bodyPr wrap="square" lIns="0" tIns="0" rIns="0" bIns="0" rtlCol="0" anchor="ctr"/>
          <a:lstStyle/>
          <a:p>
            <a:pPr marL="0" indent="0">
              <a:buNone/>
            </a:pPr>
            <a:r>
              <a:rPr lang="en-US" sz="1300" b="1" dirty="0">
                <a:solidFill>
                  <a:srgbClr val="AFC6C2"/>
                </a:solidFill>
                <a:latin typeface="Calibri" pitchFamily="34" charset="0"/>
                <a:ea typeface="Calibri" pitchFamily="34" charset="-122"/>
                <a:cs typeface="Calibri" pitchFamily="34" charset="-120"/>
              </a:rPr>
              <a:t>গঠন চিত্র (schematic)</a:t>
            </a:r>
            <a:endParaRPr lang="en-US" sz="1300" dirty="0"/>
          </a:p>
        </p:txBody>
      </p:sp>
      <p:sp>
        <p:nvSpPr>
          <p:cNvPr id="23" name="Shape 20"/>
          <p:cNvSpPr/>
          <p:nvPr/>
        </p:nvSpPr>
        <p:spPr>
          <a:xfrm>
            <a:off x="7955280" y="2834640"/>
            <a:ext cx="1280160" cy="0"/>
          </a:xfrm>
          <a:prstGeom prst="line">
            <a:avLst/>
          </a:prstGeom>
          <a:noFill/>
          <a:ln w="31750">
            <a:solidFill>
              <a:srgbClr val="E8871E"/>
            </a:solidFill>
            <a:prstDash val="solid"/>
          </a:ln>
        </p:spPr>
      </p:sp>
      <p:sp>
        <p:nvSpPr>
          <p:cNvPr id="24" name="Shape 21"/>
          <p:cNvSpPr/>
          <p:nvPr/>
        </p:nvSpPr>
        <p:spPr>
          <a:xfrm>
            <a:off x="7818120" y="2697480"/>
            <a:ext cx="274320" cy="274320"/>
          </a:xfrm>
          <a:prstGeom prst="ellipse">
            <a:avLst/>
          </a:prstGeom>
          <a:solidFill>
            <a:srgbClr val="FFFFFF"/>
          </a:solidFill>
          <a:ln/>
        </p:spPr>
      </p:sp>
      <p:sp>
        <p:nvSpPr>
          <p:cNvPr id="25" name="Shape 22"/>
          <p:cNvSpPr/>
          <p:nvPr/>
        </p:nvSpPr>
        <p:spPr>
          <a:xfrm>
            <a:off x="9098280" y="2697480"/>
            <a:ext cx="274320" cy="274320"/>
          </a:xfrm>
          <a:prstGeom prst="ellipse">
            <a:avLst/>
          </a:prstGeom>
          <a:solidFill>
            <a:srgbClr val="FFFFFF"/>
          </a:solidFill>
          <a:ln/>
        </p:spPr>
      </p:sp>
      <p:sp>
        <p:nvSpPr>
          <p:cNvPr id="26" name="Text 23"/>
          <p:cNvSpPr/>
          <p:nvPr/>
        </p:nvSpPr>
        <p:spPr>
          <a:xfrm>
            <a:off x="7406640" y="2057400"/>
            <a:ext cx="822960" cy="365760"/>
          </a:xfrm>
          <a:prstGeom prst="rect">
            <a:avLst/>
          </a:prstGeom>
          <a:noFill/>
          <a:ln/>
        </p:spPr>
        <p:txBody>
          <a:bodyPr wrap="square" lIns="0" tIns="0" rIns="0" bIns="0" rtlCol="0" anchor="ctr"/>
          <a:lstStyle/>
          <a:p>
            <a:pPr marL="0" indent="0" algn="ctr">
              <a:buNone/>
            </a:pPr>
            <a:r>
              <a:rPr lang="en-US" sz="1300" dirty="0">
                <a:solidFill>
                  <a:srgbClr val="E8871E"/>
                </a:solidFill>
                <a:latin typeface="Courier New" pitchFamily="34" charset="0"/>
                <a:ea typeface="Courier New" pitchFamily="34" charset="-122"/>
                <a:cs typeface="Courier New" pitchFamily="34" charset="-120"/>
              </a:rPr>
              <a:t>CH₃</a:t>
            </a:r>
            <a:endParaRPr lang="en-US" sz="1300" dirty="0"/>
          </a:p>
        </p:txBody>
      </p:sp>
      <p:sp>
        <p:nvSpPr>
          <p:cNvPr id="27" name="Shape 24"/>
          <p:cNvSpPr/>
          <p:nvPr/>
        </p:nvSpPr>
        <p:spPr>
          <a:xfrm>
            <a:off x="7955280" y="2286000"/>
            <a:ext cx="0" cy="411480"/>
          </a:xfrm>
          <a:prstGeom prst="line">
            <a:avLst/>
          </a:prstGeom>
          <a:noFill/>
          <a:ln w="19050">
            <a:solidFill>
              <a:srgbClr val="E8871E"/>
            </a:solidFill>
            <a:prstDash val="solid"/>
          </a:ln>
        </p:spPr>
      </p:sp>
      <p:sp>
        <p:nvSpPr>
          <p:cNvPr id="28" name="Text 25"/>
          <p:cNvSpPr/>
          <p:nvPr/>
        </p:nvSpPr>
        <p:spPr>
          <a:xfrm>
            <a:off x="8823960" y="2057400"/>
            <a:ext cx="822960" cy="365760"/>
          </a:xfrm>
          <a:prstGeom prst="rect">
            <a:avLst/>
          </a:prstGeom>
          <a:noFill/>
          <a:ln/>
        </p:spPr>
        <p:txBody>
          <a:bodyPr wrap="square" lIns="0" tIns="0" rIns="0" bIns="0" rtlCol="0" anchor="ctr"/>
          <a:lstStyle/>
          <a:p>
            <a:pPr marL="0" indent="0" algn="ctr">
              <a:buNone/>
            </a:pPr>
            <a:r>
              <a:rPr lang="en-US" sz="1300" dirty="0">
                <a:solidFill>
                  <a:srgbClr val="E8871E"/>
                </a:solidFill>
                <a:latin typeface="Courier New" pitchFamily="34" charset="0"/>
                <a:ea typeface="Courier New" pitchFamily="34" charset="-122"/>
                <a:cs typeface="Courier New" pitchFamily="34" charset="-120"/>
              </a:rPr>
              <a:t>CH₃</a:t>
            </a:r>
            <a:endParaRPr lang="en-US" sz="1300" dirty="0"/>
          </a:p>
        </p:txBody>
      </p:sp>
      <p:sp>
        <p:nvSpPr>
          <p:cNvPr id="29" name="Shape 26"/>
          <p:cNvSpPr/>
          <p:nvPr/>
        </p:nvSpPr>
        <p:spPr>
          <a:xfrm>
            <a:off x="9235440" y="2286000"/>
            <a:ext cx="0" cy="411480"/>
          </a:xfrm>
          <a:prstGeom prst="line">
            <a:avLst/>
          </a:prstGeom>
          <a:noFill/>
          <a:ln w="19050">
            <a:solidFill>
              <a:srgbClr val="E8871E"/>
            </a:solidFill>
            <a:prstDash val="solid"/>
          </a:ln>
        </p:spPr>
      </p:sp>
      <p:sp>
        <p:nvSpPr>
          <p:cNvPr id="30" name="Text 27"/>
          <p:cNvSpPr/>
          <p:nvPr/>
        </p:nvSpPr>
        <p:spPr>
          <a:xfrm>
            <a:off x="7406640" y="3154680"/>
            <a:ext cx="822960" cy="320040"/>
          </a:xfrm>
          <a:prstGeom prst="rect">
            <a:avLst/>
          </a:prstGeom>
          <a:noFill/>
          <a:ln/>
        </p:spPr>
        <p:txBody>
          <a:bodyPr wrap="square" lIns="0" tIns="0" rIns="0" bIns="0" rtlCol="0" anchor="ctr"/>
          <a:lstStyle/>
          <a:p>
            <a:pPr marL="0" indent="0" algn="ctr">
              <a:buNone/>
            </a:pPr>
            <a:r>
              <a:rPr lang="en-US" sz="1300" dirty="0">
                <a:solidFill>
                  <a:srgbClr val="CADCD8"/>
                </a:solidFill>
                <a:latin typeface="Courier New" pitchFamily="34" charset="0"/>
                <a:ea typeface="Courier New" pitchFamily="34" charset="-122"/>
                <a:cs typeface="Courier New" pitchFamily="34" charset="-120"/>
              </a:rPr>
              <a:t>H</a:t>
            </a:r>
            <a:endParaRPr lang="en-US" sz="1300" dirty="0"/>
          </a:p>
        </p:txBody>
      </p:sp>
      <p:sp>
        <p:nvSpPr>
          <p:cNvPr id="31" name="Shape 28"/>
          <p:cNvSpPr/>
          <p:nvPr/>
        </p:nvSpPr>
        <p:spPr>
          <a:xfrm>
            <a:off x="7955280" y="2971800"/>
            <a:ext cx="0" cy="320040"/>
          </a:xfrm>
          <a:prstGeom prst="line">
            <a:avLst/>
          </a:prstGeom>
          <a:noFill/>
          <a:ln w="19050">
            <a:solidFill>
              <a:srgbClr val="5B6B6E"/>
            </a:solidFill>
            <a:prstDash val="solid"/>
          </a:ln>
        </p:spPr>
      </p:sp>
      <p:sp>
        <p:nvSpPr>
          <p:cNvPr id="32" name="Text 29"/>
          <p:cNvSpPr/>
          <p:nvPr/>
        </p:nvSpPr>
        <p:spPr>
          <a:xfrm>
            <a:off x="8823960" y="3154680"/>
            <a:ext cx="822960" cy="320040"/>
          </a:xfrm>
          <a:prstGeom prst="rect">
            <a:avLst/>
          </a:prstGeom>
          <a:noFill/>
          <a:ln/>
        </p:spPr>
        <p:txBody>
          <a:bodyPr wrap="square" lIns="0" tIns="0" rIns="0" bIns="0" rtlCol="0" anchor="ctr"/>
          <a:lstStyle/>
          <a:p>
            <a:pPr marL="0" indent="0" algn="ctr">
              <a:buNone/>
            </a:pPr>
            <a:r>
              <a:rPr lang="en-US" sz="1300" dirty="0">
                <a:solidFill>
                  <a:srgbClr val="CADCD8"/>
                </a:solidFill>
                <a:latin typeface="Courier New" pitchFamily="34" charset="0"/>
                <a:ea typeface="Courier New" pitchFamily="34" charset="-122"/>
                <a:cs typeface="Courier New" pitchFamily="34" charset="-120"/>
              </a:rPr>
              <a:t>H</a:t>
            </a:r>
            <a:endParaRPr lang="en-US" sz="1300" dirty="0"/>
          </a:p>
        </p:txBody>
      </p:sp>
      <p:sp>
        <p:nvSpPr>
          <p:cNvPr id="33" name="Shape 30"/>
          <p:cNvSpPr/>
          <p:nvPr/>
        </p:nvSpPr>
        <p:spPr>
          <a:xfrm>
            <a:off x="9235440" y="2971800"/>
            <a:ext cx="0" cy="320040"/>
          </a:xfrm>
          <a:prstGeom prst="line">
            <a:avLst/>
          </a:prstGeom>
          <a:noFill/>
          <a:ln w="19050">
            <a:solidFill>
              <a:srgbClr val="5B6B6E"/>
            </a:solidFill>
            <a:prstDash val="solid"/>
          </a:ln>
        </p:spPr>
      </p:sp>
      <p:sp>
        <p:nvSpPr>
          <p:cNvPr id="34" name="Text 31"/>
          <p:cNvSpPr/>
          <p:nvPr/>
        </p:nvSpPr>
        <p:spPr>
          <a:xfrm>
            <a:off x="6903720" y="3429000"/>
            <a:ext cx="4572000" cy="274320"/>
          </a:xfrm>
          <a:prstGeom prst="rect">
            <a:avLst/>
          </a:prstGeom>
          <a:noFill/>
          <a:ln/>
        </p:spPr>
        <p:txBody>
          <a:bodyPr wrap="square" lIns="0" tIns="0" rIns="0" bIns="0" rtlCol="0" anchor="ctr"/>
          <a:lstStyle/>
          <a:p>
            <a:pPr marL="0" indent="0" algn="ctr">
              <a:buNone/>
            </a:pPr>
            <a:r>
              <a:rPr lang="en-US" sz="1150" i="1" dirty="0">
                <a:solidFill>
                  <a:srgbClr val="E8871E"/>
                </a:solidFill>
                <a:latin typeface="Calibri" pitchFamily="34" charset="0"/>
                <a:ea typeface="Calibri" pitchFamily="34" charset="-122"/>
                <a:cs typeface="Calibri" pitchFamily="34" charset="-120"/>
              </a:rPr>
              <a:t>cis (একই পাশে)</a:t>
            </a:r>
            <a:endParaRPr lang="en-US" sz="1150" dirty="0"/>
          </a:p>
        </p:txBody>
      </p:sp>
      <p:sp>
        <p:nvSpPr>
          <p:cNvPr id="35" name="Shape 32"/>
          <p:cNvSpPr/>
          <p:nvPr/>
        </p:nvSpPr>
        <p:spPr>
          <a:xfrm>
            <a:off x="7955280" y="4663440"/>
            <a:ext cx="1280160" cy="0"/>
          </a:xfrm>
          <a:prstGeom prst="line">
            <a:avLst/>
          </a:prstGeom>
          <a:noFill/>
          <a:ln w="31750">
            <a:solidFill>
              <a:srgbClr val="2E8B77"/>
            </a:solidFill>
            <a:prstDash val="solid"/>
          </a:ln>
        </p:spPr>
      </p:sp>
      <p:sp>
        <p:nvSpPr>
          <p:cNvPr id="36" name="Shape 33"/>
          <p:cNvSpPr/>
          <p:nvPr/>
        </p:nvSpPr>
        <p:spPr>
          <a:xfrm>
            <a:off x="7818120" y="4526280"/>
            <a:ext cx="274320" cy="274320"/>
          </a:xfrm>
          <a:prstGeom prst="ellipse">
            <a:avLst/>
          </a:prstGeom>
          <a:solidFill>
            <a:srgbClr val="FFFFFF"/>
          </a:solidFill>
          <a:ln/>
        </p:spPr>
      </p:sp>
      <p:sp>
        <p:nvSpPr>
          <p:cNvPr id="37" name="Shape 34"/>
          <p:cNvSpPr/>
          <p:nvPr/>
        </p:nvSpPr>
        <p:spPr>
          <a:xfrm>
            <a:off x="9098280" y="4526280"/>
            <a:ext cx="274320" cy="274320"/>
          </a:xfrm>
          <a:prstGeom prst="ellipse">
            <a:avLst/>
          </a:prstGeom>
          <a:solidFill>
            <a:srgbClr val="FFFFFF"/>
          </a:solidFill>
          <a:ln/>
        </p:spPr>
      </p:sp>
      <p:sp>
        <p:nvSpPr>
          <p:cNvPr id="38" name="Text 35"/>
          <p:cNvSpPr/>
          <p:nvPr/>
        </p:nvSpPr>
        <p:spPr>
          <a:xfrm>
            <a:off x="7406640" y="3886200"/>
            <a:ext cx="822960" cy="365760"/>
          </a:xfrm>
          <a:prstGeom prst="rect">
            <a:avLst/>
          </a:prstGeom>
          <a:noFill/>
          <a:ln/>
        </p:spPr>
        <p:txBody>
          <a:bodyPr wrap="square" lIns="0" tIns="0" rIns="0" bIns="0" rtlCol="0" anchor="ctr"/>
          <a:lstStyle/>
          <a:p>
            <a:pPr marL="0" indent="0" algn="ctr">
              <a:buNone/>
            </a:pPr>
            <a:r>
              <a:rPr lang="en-US" sz="1300" dirty="0">
                <a:solidFill>
                  <a:srgbClr val="2E8B77"/>
                </a:solidFill>
                <a:latin typeface="Courier New" pitchFamily="34" charset="0"/>
                <a:ea typeface="Courier New" pitchFamily="34" charset="-122"/>
                <a:cs typeface="Courier New" pitchFamily="34" charset="-120"/>
              </a:rPr>
              <a:t>CH₃</a:t>
            </a:r>
            <a:endParaRPr lang="en-US" sz="1300" dirty="0"/>
          </a:p>
        </p:txBody>
      </p:sp>
      <p:sp>
        <p:nvSpPr>
          <p:cNvPr id="39" name="Shape 36"/>
          <p:cNvSpPr/>
          <p:nvPr/>
        </p:nvSpPr>
        <p:spPr>
          <a:xfrm>
            <a:off x="7955280" y="4114800"/>
            <a:ext cx="0" cy="411480"/>
          </a:xfrm>
          <a:prstGeom prst="line">
            <a:avLst/>
          </a:prstGeom>
          <a:noFill/>
          <a:ln w="19050">
            <a:solidFill>
              <a:srgbClr val="2E8B77"/>
            </a:solidFill>
            <a:prstDash val="solid"/>
          </a:ln>
        </p:spPr>
      </p:sp>
      <p:sp>
        <p:nvSpPr>
          <p:cNvPr id="40" name="Text 37"/>
          <p:cNvSpPr/>
          <p:nvPr/>
        </p:nvSpPr>
        <p:spPr>
          <a:xfrm>
            <a:off x="8823960" y="3886200"/>
            <a:ext cx="822960" cy="365760"/>
          </a:xfrm>
          <a:prstGeom prst="rect">
            <a:avLst/>
          </a:prstGeom>
          <a:noFill/>
          <a:ln/>
        </p:spPr>
        <p:txBody>
          <a:bodyPr wrap="square" lIns="0" tIns="0" rIns="0" bIns="0" rtlCol="0" anchor="ctr"/>
          <a:lstStyle/>
          <a:p>
            <a:pPr marL="0" indent="0" algn="ctr">
              <a:buNone/>
            </a:pPr>
            <a:r>
              <a:rPr lang="en-US" sz="1300" dirty="0">
                <a:solidFill>
                  <a:srgbClr val="CADCD8"/>
                </a:solidFill>
                <a:latin typeface="Courier New" pitchFamily="34" charset="0"/>
                <a:ea typeface="Courier New" pitchFamily="34" charset="-122"/>
                <a:cs typeface="Courier New" pitchFamily="34" charset="-120"/>
              </a:rPr>
              <a:t>H</a:t>
            </a:r>
            <a:endParaRPr lang="en-US" sz="1300" dirty="0"/>
          </a:p>
        </p:txBody>
      </p:sp>
      <p:sp>
        <p:nvSpPr>
          <p:cNvPr id="41" name="Shape 38"/>
          <p:cNvSpPr/>
          <p:nvPr/>
        </p:nvSpPr>
        <p:spPr>
          <a:xfrm>
            <a:off x="9235440" y="4114800"/>
            <a:ext cx="0" cy="411480"/>
          </a:xfrm>
          <a:prstGeom prst="line">
            <a:avLst/>
          </a:prstGeom>
          <a:noFill/>
          <a:ln w="19050">
            <a:solidFill>
              <a:srgbClr val="5B6B6E"/>
            </a:solidFill>
            <a:prstDash val="solid"/>
          </a:ln>
        </p:spPr>
      </p:sp>
      <p:sp>
        <p:nvSpPr>
          <p:cNvPr id="42" name="Text 39"/>
          <p:cNvSpPr/>
          <p:nvPr/>
        </p:nvSpPr>
        <p:spPr>
          <a:xfrm>
            <a:off x="7406640" y="4983480"/>
            <a:ext cx="822960" cy="320040"/>
          </a:xfrm>
          <a:prstGeom prst="rect">
            <a:avLst/>
          </a:prstGeom>
          <a:noFill/>
          <a:ln/>
        </p:spPr>
        <p:txBody>
          <a:bodyPr wrap="square" lIns="0" tIns="0" rIns="0" bIns="0" rtlCol="0" anchor="ctr"/>
          <a:lstStyle/>
          <a:p>
            <a:pPr marL="0" indent="0" algn="ctr">
              <a:buNone/>
            </a:pPr>
            <a:r>
              <a:rPr lang="en-US" sz="1300" dirty="0">
                <a:solidFill>
                  <a:srgbClr val="CADCD8"/>
                </a:solidFill>
                <a:latin typeface="Courier New" pitchFamily="34" charset="0"/>
                <a:ea typeface="Courier New" pitchFamily="34" charset="-122"/>
                <a:cs typeface="Courier New" pitchFamily="34" charset="-120"/>
              </a:rPr>
              <a:t>H</a:t>
            </a:r>
            <a:endParaRPr lang="en-US" sz="1300" dirty="0"/>
          </a:p>
        </p:txBody>
      </p:sp>
      <p:sp>
        <p:nvSpPr>
          <p:cNvPr id="43" name="Shape 40"/>
          <p:cNvSpPr/>
          <p:nvPr/>
        </p:nvSpPr>
        <p:spPr>
          <a:xfrm>
            <a:off x="7955280" y="4800600"/>
            <a:ext cx="0" cy="320040"/>
          </a:xfrm>
          <a:prstGeom prst="line">
            <a:avLst/>
          </a:prstGeom>
          <a:noFill/>
          <a:ln w="19050">
            <a:solidFill>
              <a:srgbClr val="5B6B6E"/>
            </a:solidFill>
            <a:prstDash val="solid"/>
          </a:ln>
        </p:spPr>
      </p:sp>
      <p:sp>
        <p:nvSpPr>
          <p:cNvPr id="44" name="Text 41"/>
          <p:cNvSpPr/>
          <p:nvPr/>
        </p:nvSpPr>
        <p:spPr>
          <a:xfrm>
            <a:off x="8823960" y="4983480"/>
            <a:ext cx="822960" cy="320040"/>
          </a:xfrm>
          <a:prstGeom prst="rect">
            <a:avLst/>
          </a:prstGeom>
          <a:noFill/>
          <a:ln/>
        </p:spPr>
        <p:txBody>
          <a:bodyPr wrap="square" lIns="0" tIns="0" rIns="0" bIns="0" rtlCol="0" anchor="ctr"/>
          <a:lstStyle/>
          <a:p>
            <a:pPr marL="0" indent="0" algn="ctr">
              <a:buNone/>
            </a:pPr>
            <a:r>
              <a:rPr lang="en-US" sz="1300" dirty="0">
                <a:solidFill>
                  <a:srgbClr val="2E8B77"/>
                </a:solidFill>
                <a:latin typeface="Courier New" pitchFamily="34" charset="0"/>
                <a:ea typeface="Courier New" pitchFamily="34" charset="-122"/>
                <a:cs typeface="Courier New" pitchFamily="34" charset="-120"/>
              </a:rPr>
              <a:t>CH₃</a:t>
            </a:r>
            <a:endParaRPr lang="en-US" sz="1300" dirty="0"/>
          </a:p>
        </p:txBody>
      </p:sp>
      <p:sp>
        <p:nvSpPr>
          <p:cNvPr id="45" name="Shape 42"/>
          <p:cNvSpPr/>
          <p:nvPr/>
        </p:nvSpPr>
        <p:spPr>
          <a:xfrm>
            <a:off x="9235440" y="4800600"/>
            <a:ext cx="0" cy="320040"/>
          </a:xfrm>
          <a:prstGeom prst="line">
            <a:avLst/>
          </a:prstGeom>
          <a:noFill/>
          <a:ln w="19050">
            <a:solidFill>
              <a:srgbClr val="2E8B77"/>
            </a:solidFill>
            <a:prstDash val="solid"/>
          </a:ln>
        </p:spPr>
      </p:sp>
      <p:sp>
        <p:nvSpPr>
          <p:cNvPr id="46" name="Text 43"/>
          <p:cNvSpPr/>
          <p:nvPr/>
        </p:nvSpPr>
        <p:spPr>
          <a:xfrm>
            <a:off x="6903720" y="5257800"/>
            <a:ext cx="4572000" cy="274320"/>
          </a:xfrm>
          <a:prstGeom prst="rect">
            <a:avLst/>
          </a:prstGeom>
          <a:noFill/>
          <a:ln/>
        </p:spPr>
        <p:txBody>
          <a:bodyPr wrap="square" lIns="0" tIns="0" rIns="0" bIns="0" rtlCol="0" anchor="ctr"/>
          <a:lstStyle/>
          <a:p>
            <a:pPr marL="0" indent="0" algn="ctr">
              <a:buNone/>
            </a:pPr>
            <a:r>
              <a:rPr lang="en-US" sz="1150" i="1" dirty="0">
                <a:solidFill>
                  <a:srgbClr val="2E8B77"/>
                </a:solidFill>
                <a:latin typeface="Calibri" pitchFamily="34" charset="0"/>
                <a:ea typeface="Calibri" pitchFamily="34" charset="-122"/>
                <a:cs typeface="Calibri" pitchFamily="34" charset="-120"/>
              </a:rPr>
              <a:t>trans (বিপরীত পাশে)</a:t>
            </a:r>
            <a:endParaRPr lang="en-US" sz="1150" dirty="0"/>
          </a:p>
        </p:txBody>
      </p:sp>
      <p:sp>
        <p:nvSpPr>
          <p:cNvPr id="47" name="Text 44"/>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6 / 10</a:t>
            </a:r>
            <a:endParaRPr lang="en-US" sz="10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E8871E"/>
          </a:solidFill>
          <a:ln/>
        </p:spPr>
      </p:sp>
      <p:pic>
        <p:nvPicPr>
          <p:cNvPr id="3" name="Image 0" descr="/home/claude/isomerism/icon_sun.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E8871E"/>
                </a:solidFill>
                <a:latin typeface="Calibri" pitchFamily="34" charset="0"/>
                <a:ea typeface="Calibri" pitchFamily="34" charset="-122"/>
                <a:cs typeface="Calibri" pitchFamily="34" charset="-120"/>
              </a:rPr>
              <a:t>স্টেরিও সমানুতা — ২</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আলোক সমানুতা (Optical Isomerism)</a:t>
            </a:r>
            <a:endParaRPr lang="en-US" sz="2800" dirty="0"/>
          </a:p>
        </p:txBody>
      </p:sp>
      <p:sp>
        <p:nvSpPr>
          <p:cNvPr id="6" name="Shape 3"/>
          <p:cNvSpPr/>
          <p:nvPr/>
        </p:nvSpPr>
        <p:spPr>
          <a:xfrm>
            <a:off x="502920" y="1508760"/>
            <a:ext cx="5760720" cy="4480560"/>
          </a:xfrm>
          <a:prstGeom prst="roundRect">
            <a:avLst>
              <a:gd name="adj" fmla="val 2041"/>
            </a:avLst>
          </a:prstGeom>
          <a:solidFill>
            <a:srgbClr val="EEF5F3"/>
          </a:solidFill>
          <a:ln/>
        </p:spPr>
      </p:sp>
      <p:sp>
        <p:nvSpPr>
          <p:cNvPr id="7" name="Text 4"/>
          <p:cNvSpPr/>
          <p:nvPr/>
        </p:nvSpPr>
        <p:spPr>
          <a:xfrm>
            <a:off x="777240" y="1691640"/>
            <a:ext cx="5212080" cy="365760"/>
          </a:xfrm>
          <a:prstGeom prst="rect">
            <a:avLst/>
          </a:prstGeom>
          <a:noFill/>
          <a:ln/>
        </p:spPr>
        <p:txBody>
          <a:bodyPr wrap="square" lIns="0" tIns="0" rIns="0" bIns="0" rtlCol="0" anchor="ctr"/>
          <a:lstStyle/>
          <a:p>
            <a:pPr marL="0" indent="0">
              <a:buNone/>
            </a:pPr>
            <a:r>
              <a:rPr lang="en-US" sz="1500" b="1" dirty="0">
                <a:solidFill>
                  <a:srgbClr val="E8871E"/>
                </a:solidFill>
                <a:latin typeface="Calibri" pitchFamily="34" charset="0"/>
                <a:ea typeface="Calibri" pitchFamily="34" charset="-122"/>
                <a:cs typeface="Calibri" pitchFamily="34" charset="-120"/>
              </a:rPr>
              <a:t>কাইরাল কার্বন (Chiral Carbon)</a:t>
            </a:r>
            <a:endParaRPr lang="en-US" sz="1500" dirty="0"/>
          </a:p>
        </p:txBody>
      </p:sp>
      <p:sp>
        <p:nvSpPr>
          <p:cNvPr id="8" name="Text 5"/>
          <p:cNvSpPr/>
          <p:nvPr/>
        </p:nvSpPr>
        <p:spPr>
          <a:xfrm>
            <a:off x="777240" y="2103120"/>
            <a:ext cx="5212080" cy="1005840"/>
          </a:xfrm>
          <a:prstGeom prst="rect">
            <a:avLst/>
          </a:prstGeom>
          <a:noFill/>
          <a:ln/>
        </p:spPr>
        <p:txBody>
          <a:bodyPr wrap="square" lIns="0" tIns="0" rIns="0" bIns="0" rtlCol="0" anchor="t"/>
          <a:lstStyle/>
          <a:p>
            <a:pPr marL="0" indent="0">
              <a:lnSpc>
                <a:spcPct val="130000"/>
              </a:lnSpc>
              <a:buNone/>
            </a:pPr>
            <a:r>
              <a:rPr lang="en-US" sz="1350" dirty="0">
                <a:solidFill>
                  <a:srgbClr val="1A2A2E"/>
                </a:solidFill>
                <a:latin typeface="Calibri" pitchFamily="34" charset="0"/>
                <a:ea typeface="Calibri" pitchFamily="34" charset="-122"/>
                <a:cs typeface="Calibri" pitchFamily="34" charset="-120"/>
              </a:rPr>
              <a:t>যে কার্বন পরমাণুর সাথে ৪টি ভিন্ন পরমাণু বা মূলক যুক্ত থাকে, তাকে কাইরাল বা অপ্রতিসম কার্বন বলে। কাইরাল কেন্দ্র থাকলেই আলোক সমানুতা সৃষ্টি হয়।</a:t>
            </a:r>
            <a:endParaRPr lang="en-US" sz="1350" dirty="0"/>
          </a:p>
        </p:txBody>
      </p:sp>
      <p:sp>
        <p:nvSpPr>
          <p:cNvPr id="9" name="Text 6"/>
          <p:cNvSpPr/>
          <p:nvPr/>
        </p:nvSpPr>
        <p:spPr>
          <a:xfrm>
            <a:off x="777240" y="3200400"/>
            <a:ext cx="5212080" cy="320040"/>
          </a:xfrm>
          <a:prstGeom prst="rect">
            <a:avLst/>
          </a:prstGeom>
          <a:noFill/>
          <a:ln/>
        </p:spPr>
        <p:txBody>
          <a:bodyPr wrap="square" lIns="0" tIns="0" rIns="0" bIns="0" rtlCol="0" anchor="ctr"/>
          <a:lstStyle/>
          <a:p>
            <a:pPr marL="0" indent="0">
              <a:buNone/>
            </a:pPr>
            <a:r>
              <a:rPr lang="en-US" sz="1400" b="1" dirty="0">
                <a:solidFill>
                  <a:srgbClr val="1B5E5A"/>
                </a:solidFill>
                <a:latin typeface="Calibri" pitchFamily="34" charset="0"/>
                <a:ea typeface="Calibri" pitchFamily="34" charset="-122"/>
                <a:cs typeface="Calibri" pitchFamily="34" charset="-120"/>
              </a:rPr>
              <a:t>এনানসিওমার (Enantiomers)</a:t>
            </a:r>
            <a:endParaRPr lang="en-US" sz="1400" dirty="0"/>
          </a:p>
        </p:txBody>
      </p:sp>
      <p:sp>
        <p:nvSpPr>
          <p:cNvPr id="10" name="Text 7"/>
          <p:cNvSpPr/>
          <p:nvPr/>
        </p:nvSpPr>
        <p:spPr>
          <a:xfrm>
            <a:off x="777240" y="3520440"/>
            <a:ext cx="5212080" cy="868680"/>
          </a:xfrm>
          <a:prstGeom prst="rect">
            <a:avLst/>
          </a:prstGeom>
          <a:noFill/>
          <a:ln/>
        </p:spPr>
        <p:txBody>
          <a:bodyPr wrap="square" lIns="0" tIns="0" rIns="0" bIns="0" rtlCol="0" anchor="t"/>
          <a:lstStyle/>
          <a:p>
            <a:pPr marL="0" indent="0">
              <a:lnSpc>
                <a:spcPct val="125000"/>
              </a:lnSpc>
              <a:buNone/>
            </a:pPr>
            <a:r>
              <a:rPr lang="en-US" sz="1300" dirty="0">
                <a:solidFill>
                  <a:srgbClr val="1A2A2E"/>
                </a:solidFill>
                <a:latin typeface="Calibri" pitchFamily="34" charset="0"/>
                <a:ea typeface="Calibri" pitchFamily="34" charset="-122"/>
                <a:cs typeface="Calibri" pitchFamily="34" charset="-120"/>
              </a:rPr>
              <a:t>দুটি আলোক সমানু একে অপরের দর্পণ প্রতিবিম্ব (mirror image), কিন্তু তারা পরস্পরের উপর সম্পূর্ণভাবে বসানো যায় না — ঠিক যেমন বাম ও ডান হাত।</a:t>
            </a:r>
            <a:endParaRPr lang="en-US" sz="1300" dirty="0"/>
          </a:p>
        </p:txBody>
      </p:sp>
      <p:sp>
        <p:nvSpPr>
          <p:cNvPr id="11" name="Shape 8"/>
          <p:cNvSpPr/>
          <p:nvPr/>
        </p:nvSpPr>
        <p:spPr>
          <a:xfrm>
            <a:off x="777240" y="4480560"/>
            <a:ext cx="5212080" cy="1371600"/>
          </a:xfrm>
          <a:prstGeom prst="roundRect">
            <a:avLst>
              <a:gd name="adj" fmla="val 5333"/>
            </a:avLst>
          </a:prstGeom>
          <a:solidFill>
            <a:srgbClr val="FFFFFF"/>
          </a:solidFill>
          <a:ln w="12700">
            <a:solidFill>
              <a:srgbClr val="E8871E"/>
            </a:solidFill>
            <a:prstDash val="solid"/>
          </a:ln>
        </p:spPr>
      </p:sp>
      <p:sp>
        <p:nvSpPr>
          <p:cNvPr id="12" name="Text 9"/>
          <p:cNvSpPr/>
          <p:nvPr/>
        </p:nvSpPr>
        <p:spPr>
          <a:xfrm>
            <a:off x="914400" y="4572000"/>
            <a:ext cx="4937760" cy="1188720"/>
          </a:xfrm>
          <a:prstGeom prst="rect">
            <a:avLst/>
          </a:prstGeom>
          <a:noFill/>
          <a:ln/>
        </p:spPr>
        <p:txBody>
          <a:bodyPr wrap="square" lIns="0" tIns="0" rIns="0" bIns="0" rtlCol="0" anchor="t"/>
          <a:lstStyle/>
          <a:p>
            <a:pPr marL="0" indent="0">
              <a:lnSpc>
                <a:spcPct val="130000"/>
              </a:lnSpc>
              <a:buNone/>
            </a:pPr>
            <a:r>
              <a:rPr lang="en-US" sz="1250" b="1" dirty="0">
                <a:solidFill>
                  <a:srgbClr val="E8871E"/>
                </a:solidFill>
                <a:latin typeface="Calibri" pitchFamily="34" charset="0"/>
                <a:ea typeface="Calibri" pitchFamily="34" charset="-122"/>
                <a:cs typeface="Calibri" pitchFamily="34" charset="-120"/>
              </a:rPr>
              <a:t>আলোক ঘূর্ণন:  </a:t>
            </a:r>
            <a:r>
              <a:rPr lang="en-US" sz="1250" dirty="0">
                <a:solidFill>
                  <a:srgbClr val="1A2A2E"/>
                </a:solidFill>
                <a:latin typeface="Calibri" pitchFamily="34" charset="0"/>
                <a:ea typeface="Calibri" pitchFamily="34" charset="-122"/>
                <a:cs typeface="Calibri" pitchFamily="34" charset="-120"/>
              </a:rPr>
              <a:t>একটি সমানু সমতল-পোলারিত আলোকে ডানদিকে (dextro, +) এবং অপরটি বামদিকে (levo, –) ঘোরায়, সমান কোণে।</a:t>
            </a:r>
            <a:endParaRPr lang="en-US" sz="1250" dirty="0"/>
          </a:p>
        </p:txBody>
      </p:sp>
      <p:sp>
        <p:nvSpPr>
          <p:cNvPr id="13" name="Shape 10"/>
          <p:cNvSpPr/>
          <p:nvPr/>
        </p:nvSpPr>
        <p:spPr>
          <a:xfrm>
            <a:off x="6537960" y="1508760"/>
            <a:ext cx="5120640" cy="4480560"/>
          </a:xfrm>
          <a:prstGeom prst="roundRect">
            <a:avLst>
              <a:gd name="adj" fmla="val 2041"/>
            </a:avLst>
          </a:prstGeom>
          <a:solidFill>
            <a:srgbClr val="12263A"/>
          </a:solidFill>
          <a:ln/>
        </p:spPr>
      </p:sp>
      <p:sp>
        <p:nvSpPr>
          <p:cNvPr id="14" name="Text 11"/>
          <p:cNvSpPr/>
          <p:nvPr/>
        </p:nvSpPr>
        <p:spPr>
          <a:xfrm>
            <a:off x="6812280" y="1691640"/>
            <a:ext cx="4572000" cy="320040"/>
          </a:xfrm>
          <a:prstGeom prst="rect">
            <a:avLst/>
          </a:prstGeom>
          <a:noFill/>
          <a:ln/>
        </p:spPr>
        <p:txBody>
          <a:bodyPr wrap="square" lIns="0" tIns="0" rIns="0" bIns="0" rtlCol="0" anchor="ctr"/>
          <a:lstStyle/>
          <a:p>
            <a:pPr marL="0" indent="0">
              <a:buNone/>
            </a:pPr>
            <a:r>
              <a:rPr lang="en-US" sz="1300" b="1" dirty="0">
                <a:solidFill>
                  <a:srgbClr val="AFC6C2"/>
                </a:solidFill>
                <a:latin typeface="Calibri" pitchFamily="34" charset="0"/>
                <a:ea typeface="Calibri" pitchFamily="34" charset="-122"/>
                <a:cs typeface="Calibri" pitchFamily="34" charset="-120"/>
              </a:rPr>
              <a:t>উদাহরণ: ল্যাকটিক অ্যাসিড</a:t>
            </a:r>
            <a:endParaRPr lang="en-US" sz="1300" dirty="0"/>
          </a:p>
        </p:txBody>
      </p:sp>
      <p:sp>
        <p:nvSpPr>
          <p:cNvPr id="15" name="Shape 12"/>
          <p:cNvSpPr/>
          <p:nvPr/>
        </p:nvSpPr>
        <p:spPr>
          <a:xfrm>
            <a:off x="9098280" y="2194560"/>
            <a:ext cx="0" cy="3291840"/>
          </a:xfrm>
          <a:prstGeom prst="line">
            <a:avLst/>
          </a:prstGeom>
          <a:noFill/>
          <a:ln w="12700">
            <a:solidFill>
              <a:srgbClr val="3A5A56"/>
            </a:solidFill>
            <a:prstDash val="dash"/>
          </a:ln>
        </p:spPr>
      </p:sp>
      <p:sp>
        <p:nvSpPr>
          <p:cNvPr id="16" name="Shape 13"/>
          <p:cNvSpPr/>
          <p:nvPr/>
        </p:nvSpPr>
        <p:spPr>
          <a:xfrm>
            <a:off x="7562088" y="3493008"/>
            <a:ext cx="512064" cy="512064"/>
          </a:xfrm>
          <a:prstGeom prst="ellipse">
            <a:avLst/>
          </a:prstGeom>
          <a:solidFill>
            <a:srgbClr val="E8871E"/>
          </a:solidFill>
          <a:ln/>
        </p:spPr>
      </p:sp>
      <p:sp>
        <p:nvSpPr>
          <p:cNvPr id="17" name="Text 14"/>
          <p:cNvSpPr/>
          <p:nvPr/>
        </p:nvSpPr>
        <p:spPr>
          <a:xfrm>
            <a:off x="7562088" y="3493008"/>
            <a:ext cx="512064" cy="512064"/>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a:t>
            </a:r>
            <a:endParaRPr lang="en-US" sz="1400" dirty="0"/>
          </a:p>
        </p:txBody>
      </p:sp>
      <p:sp>
        <p:nvSpPr>
          <p:cNvPr id="18" name="Text 15"/>
          <p:cNvSpPr/>
          <p:nvPr/>
        </p:nvSpPr>
        <p:spPr>
          <a:xfrm>
            <a:off x="7360920" y="265176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OH</a:t>
            </a:r>
            <a:endParaRPr lang="en-US" sz="1100" dirty="0"/>
          </a:p>
        </p:txBody>
      </p:sp>
      <p:sp>
        <p:nvSpPr>
          <p:cNvPr id="19" name="Text 16"/>
          <p:cNvSpPr/>
          <p:nvPr/>
        </p:nvSpPr>
        <p:spPr>
          <a:xfrm>
            <a:off x="6583680" y="347472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H</a:t>
            </a:r>
            <a:endParaRPr lang="en-US" sz="1100" dirty="0"/>
          </a:p>
        </p:txBody>
      </p:sp>
      <p:sp>
        <p:nvSpPr>
          <p:cNvPr id="20" name="Text 17"/>
          <p:cNvSpPr/>
          <p:nvPr/>
        </p:nvSpPr>
        <p:spPr>
          <a:xfrm>
            <a:off x="8138160" y="347472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COOH</a:t>
            </a:r>
            <a:endParaRPr lang="en-US" sz="1100" dirty="0"/>
          </a:p>
        </p:txBody>
      </p:sp>
      <p:sp>
        <p:nvSpPr>
          <p:cNvPr id="21" name="Text 18"/>
          <p:cNvSpPr/>
          <p:nvPr/>
        </p:nvSpPr>
        <p:spPr>
          <a:xfrm>
            <a:off x="7360920" y="452628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CH₃</a:t>
            </a:r>
            <a:endParaRPr lang="en-US" sz="1100" dirty="0"/>
          </a:p>
        </p:txBody>
      </p:sp>
      <p:sp>
        <p:nvSpPr>
          <p:cNvPr id="22" name="Text 19"/>
          <p:cNvSpPr/>
          <p:nvPr/>
        </p:nvSpPr>
        <p:spPr>
          <a:xfrm>
            <a:off x="6812280" y="4892040"/>
            <a:ext cx="2011680" cy="548640"/>
          </a:xfrm>
          <a:prstGeom prst="rect">
            <a:avLst/>
          </a:prstGeom>
          <a:noFill/>
          <a:ln/>
        </p:spPr>
        <p:txBody>
          <a:bodyPr wrap="square" lIns="0" tIns="0" rIns="0" bIns="0" rtlCol="0" anchor="ctr"/>
          <a:lstStyle/>
          <a:p>
            <a:pPr marL="0" indent="0" algn="ctr">
              <a:buNone/>
            </a:pPr>
            <a:r>
              <a:rPr lang="en-US" sz="1050" b="1" dirty="0">
                <a:solidFill>
                  <a:srgbClr val="E8871E"/>
                </a:solidFill>
                <a:latin typeface="Calibri" pitchFamily="34" charset="0"/>
                <a:ea typeface="Calibri" pitchFamily="34" charset="-122"/>
                <a:cs typeface="Calibri" pitchFamily="34" charset="-120"/>
              </a:rPr>
              <a:t>L-ল্যাকটিক অ্যাসিড (levo)</a:t>
            </a:r>
            <a:endParaRPr lang="en-US" sz="1050" dirty="0"/>
          </a:p>
        </p:txBody>
      </p:sp>
      <p:sp>
        <p:nvSpPr>
          <p:cNvPr id="23" name="Shape 20"/>
          <p:cNvSpPr/>
          <p:nvPr/>
        </p:nvSpPr>
        <p:spPr>
          <a:xfrm>
            <a:off x="10122408" y="3493008"/>
            <a:ext cx="512064" cy="512064"/>
          </a:xfrm>
          <a:prstGeom prst="ellipse">
            <a:avLst/>
          </a:prstGeom>
          <a:solidFill>
            <a:srgbClr val="2E8B77"/>
          </a:solidFill>
          <a:ln/>
        </p:spPr>
      </p:sp>
      <p:sp>
        <p:nvSpPr>
          <p:cNvPr id="24" name="Text 21"/>
          <p:cNvSpPr/>
          <p:nvPr/>
        </p:nvSpPr>
        <p:spPr>
          <a:xfrm>
            <a:off x="10122408" y="3493008"/>
            <a:ext cx="512064" cy="512064"/>
          </a:xfrm>
          <a:prstGeom prst="rect">
            <a:avLst/>
          </a:prstGeom>
          <a:noFill/>
          <a:ln/>
        </p:spPr>
        <p:txBody>
          <a:bodyPr wrap="square" lIns="0" tIns="0" rIns="0" bIns="0" rtlCol="0" anchor="ctr"/>
          <a:lstStyle/>
          <a:p>
            <a:pPr marL="0" indent="0" algn="ctr">
              <a:buNone/>
            </a:pPr>
            <a:r>
              <a:rPr lang="en-US" sz="1400" b="1" dirty="0">
                <a:solidFill>
                  <a:srgbClr val="FFFFFF"/>
                </a:solidFill>
                <a:latin typeface="Calibri" pitchFamily="34" charset="0"/>
                <a:ea typeface="Calibri" pitchFamily="34" charset="-122"/>
                <a:cs typeface="Calibri" pitchFamily="34" charset="-120"/>
              </a:rPr>
              <a:t>C</a:t>
            </a:r>
            <a:endParaRPr lang="en-US" sz="1400" dirty="0"/>
          </a:p>
        </p:txBody>
      </p:sp>
      <p:sp>
        <p:nvSpPr>
          <p:cNvPr id="25" name="Text 22"/>
          <p:cNvSpPr/>
          <p:nvPr/>
        </p:nvSpPr>
        <p:spPr>
          <a:xfrm>
            <a:off x="9921240" y="265176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OH</a:t>
            </a:r>
            <a:endParaRPr lang="en-US" sz="1100" dirty="0"/>
          </a:p>
        </p:txBody>
      </p:sp>
      <p:sp>
        <p:nvSpPr>
          <p:cNvPr id="26" name="Text 23"/>
          <p:cNvSpPr/>
          <p:nvPr/>
        </p:nvSpPr>
        <p:spPr>
          <a:xfrm>
            <a:off x="9144000" y="347472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COOH</a:t>
            </a:r>
            <a:endParaRPr lang="en-US" sz="1100" dirty="0"/>
          </a:p>
        </p:txBody>
      </p:sp>
      <p:sp>
        <p:nvSpPr>
          <p:cNvPr id="27" name="Text 24"/>
          <p:cNvSpPr/>
          <p:nvPr/>
        </p:nvSpPr>
        <p:spPr>
          <a:xfrm>
            <a:off x="10698480" y="347472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H</a:t>
            </a:r>
            <a:endParaRPr lang="en-US" sz="1100" dirty="0"/>
          </a:p>
        </p:txBody>
      </p:sp>
      <p:sp>
        <p:nvSpPr>
          <p:cNvPr id="28" name="Text 25"/>
          <p:cNvSpPr/>
          <p:nvPr/>
        </p:nvSpPr>
        <p:spPr>
          <a:xfrm>
            <a:off x="9921240" y="4526280"/>
            <a:ext cx="914400" cy="320040"/>
          </a:xfrm>
          <a:prstGeom prst="rect">
            <a:avLst/>
          </a:prstGeom>
          <a:noFill/>
          <a:ln/>
        </p:spPr>
        <p:txBody>
          <a:bodyPr wrap="square" lIns="0" tIns="0" rIns="0" bIns="0" rtlCol="0" anchor="ctr"/>
          <a:lstStyle/>
          <a:p>
            <a:pPr marL="0" indent="0" algn="ctr">
              <a:buNone/>
            </a:pPr>
            <a:r>
              <a:rPr lang="en-US" sz="1100" dirty="0">
                <a:solidFill>
                  <a:srgbClr val="CADCD8"/>
                </a:solidFill>
                <a:latin typeface="Courier New" pitchFamily="34" charset="0"/>
                <a:ea typeface="Courier New" pitchFamily="34" charset="-122"/>
                <a:cs typeface="Courier New" pitchFamily="34" charset="-120"/>
              </a:rPr>
              <a:t>CH₃</a:t>
            </a:r>
            <a:endParaRPr lang="en-US" sz="1100" dirty="0"/>
          </a:p>
        </p:txBody>
      </p:sp>
      <p:sp>
        <p:nvSpPr>
          <p:cNvPr id="29" name="Text 26"/>
          <p:cNvSpPr/>
          <p:nvPr/>
        </p:nvSpPr>
        <p:spPr>
          <a:xfrm>
            <a:off x="9372600" y="4892040"/>
            <a:ext cx="2103120" cy="548640"/>
          </a:xfrm>
          <a:prstGeom prst="rect">
            <a:avLst/>
          </a:prstGeom>
          <a:noFill/>
          <a:ln/>
        </p:spPr>
        <p:txBody>
          <a:bodyPr wrap="square" lIns="0" tIns="0" rIns="0" bIns="0" rtlCol="0" anchor="ctr"/>
          <a:lstStyle/>
          <a:p>
            <a:pPr marL="0" indent="0" algn="ctr">
              <a:buNone/>
            </a:pPr>
            <a:r>
              <a:rPr lang="en-US" sz="1050" b="1" dirty="0">
                <a:solidFill>
                  <a:srgbClr val="2E8B77"/>
                </a:solidFill>
                <a:latin typeface="Calibri" pitchFamily="34" charset="0"/>
                <a:ea typeface="Calibri" pitchFamily="34" charset="-122"/>
                <a:cs typeface="Calibri" pitchFamily="34" charset="-120"/>
              </a:rPr>
              <a:t>D-ল্যাকটিক অ্যাসিড (dextro)</a:t>
            </a:r>
            <a:endParaRPr lang="en-US" sz="1050" dirty="0"/>
          </a:p>
        </p:txBody>
      </p:sp>
      <p:sp>
        <p:nvSpPr>
          <p:cNvPr id="30" name="Text 27"/>
          <p:cNvSpPr/>
          <p:nvPr/>
        </p:nvSpPr>
        <p:spPr>
          <a:xfrm>
            <a:off x="6812280" y="2057400"/>
            <a:ext cx="4572000" cy="274320"/>
          </a:xfrm>
          <a:prstGeom prst="rect">
            <a:avLst/>
          </a:prstGeom>
          <a:noFill/>
          <a:ln/>
        </p:spPr>
        <p:txBody>
          <a:bodyPr wrap="square" lIns="0" tIns="0" rIns="0" bIns="0" rtlCol="0" anchor="ctr"/>
          <a:lstStyle/>
          <a:p>
            <a:pPr marL="0" indent="0" algn="ctr">
              <a:buNone/>
            </a:pPr>
            <a:r>
              <a:rPr lang="en-US" sz="1100" i="1" dirty="0">
                <a:solidFill>
                  <a:srgbClr val="8FA8A4"/>
                </a:solidFill>
                <a:latin typeface="Calibri" pitchFamily="34" charset="0"/>
                <a:ea typeface="Calibri" pitchFamily="34" charset="-122"/>
                <a:cs typeface="Calibri" pitchFamily="34" charset="-120"/>
              </a:rPr>
              <a:t>(দর্পণ প্রতিবিম্ব সম্পর্ক)</a:t>
            </a:r>
            <a:endParaRPr lang="en-US" sz="1100" dirty="0"/>
          </a:p>
        </p:txBody>
      </p:sp>
      <p:sp>
        <p:nvSpPr>
          <p:cNvPr id="31" name="Text 28"/>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7 / 10</a:t>
            </a:r>
            <a:endParaRPr lang="en-US" sz="10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balance.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প্র্যাকটিস</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উদাহরণ — সমানু গণনা</a:t>
            </a:r>
            <a:endParaRPr lang="en-US" sz="2800" dirty="0"/>
          </a:p>
        </p:txBody>
      </p:sp>
      <p:sp>
        <p:nvSpPr>
          <p:cNvPr id="6" name="Text 3"/>
          <p:cNvSpPr/>
          <p:nvPr/>
        </p:nvSpPr>
        <p:spPr>
          <a:xfrm>
            <a:off x="502920" y="1463040"/>
            <a:ext cx="11155680" cy="457200"/>
          </a:xfrm>
          <a:prstGeom prst="rect">
            <a:avLst/>
          </a:prstGeom>
          <a:noFill/>
          <a:ln/>
        </p:spPr>
        <p:txBody>
          <a:bodyPr wrap="square" lIns="0" tIns="0" rIns="0" bIns="0" rtlCol="0" anchor="ctr"/>
          <a:lstStyle/>
          <a:p>
            <a:pPr marL="0" indent="0">
              <a:buNone/>
            </a:pPr>
            <a:r>
              <a:rPr lang="en-US" sz="1700" b="1" dirty="0">
                <a:solidFill>
                  <a:srgbClr val="1A2A2E"/>
                </a:solidFill>
                <a:latin typeface="Calibri" pitchFamily="34" charset="0"/>
                <a:ea typeface="Calibri" pitchFamily="34" charset="-122"/>
                <a:cs typeface="Calibri" pitchFamily="34" charset="-120"/>
              </a:rPr>
              <a:t>প্রশ্ন: C₄H₁₀O সংকেতের কয়টি সম্ভাব্য গাঠনিক সমানু আছে?</a:t>
            </a:r>
            <a:endParaRPr lang="en-US" sz="1700" dirty="0"/>
          </a:p>
        </p:txBody>
      </p:sp>
      <p:sp>
        <p:nvSpPr>
          <p:cNvPr id="7" name="Shape 4"/>
          <p:cNvSpPr/>
          <p:nvPr/>
        </p:nvSpPr>
        <p:spPr>
          <a:xfrm>
            <a:off x="502920" y="2103120"/>
            <a:ext cx="2724912" cy="1325880"/>
          </a:xfrm>
          <a:prstGeom prst="roundRect">
            <a:avLst>
              <a:gd name="adj" fmla="val 4828"/>
            </a:avLst>
          </a:prstGeom>
          <a:solidFill>
            <a:srgbClr val="EEF5F3"/>
          </a:solidFill>
          <a:ln w="12700">
            <a:solidFill>
              <a:srgbClr val="1B5E5A"/>
            </a:solidFill>
            <a:prstDash val="solid"/>
          </a:ln>
        </p:spPr>
      </p:sp>
      <p:sp>
        <p:nvSpPr>
          <p:cNvPr id="8" name="Text 5"/>
          <p:cNvSpPr/>
          <p:nvPr/>
        </p:nvSpPr>
        <p:spPr>
          <a:xfrm>
            <a:off x="612648" y="2194560"/>
            <a:ext cx="2505456" cy="365760"/>
          </a:xfrm>
          <a:prstGeom prst="rect">
            <a:avLst/>
          </a:prstGeom>
          <a:noFill/>
          <a:ln/>
        </p:spPr>
        <p:txBody>
          <a:bodyPr wrap="square" lIns="0" tIns="0" rIns="0" bIns="0" rtlCol="0" anchor="ctr"/>
          <a:lstStyle/>
          <a:p>
            <a:pPr marL="0" indent="0">
              <a:buNone/>
            </a:pPr>
            <a:r>
              <a:rPr lang="en-US" sz="1150" b="1" dirty="0">
                <a:solidFill>
                  <a:srgbClr val="1B5E5A"/>
                </a:solidFill>
                <a:latin typeface="Calibri" pitchFamily="34" charset="0"/>
                <a:ea typeface="Calibri" pitchFamily="34" charset="-122"/>
                <a:cs typeface="Calibri" pitchFamily="34" charset="-120"/>
              </a:rPr>
              <a:t>১-বিউটানল</a:t>
            </a:r>
            <a:endParaRPr lang="en-US" sz="1150" dirty="0"/>
          </a:p>
        </p:txBody>
      </p:sp>
      <p:sp>
        <p:nvSpPr>
          <p:cNvPr id="9" name="Text 6"/>
          <p:cNvSpPr/>
          <p:nvPr/>
        </p:nvSpPr>
        <p:spPr>
          <a:xfrm>
            <a:off x="612648" y="260604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CH₃CH₂CH₂CH₂OH</a:t>
            </a:r>
            <a:endParaRPr lang="en-US" sz="1250" dirty="0"/>
          </a:p>
        </p:txBody>
      </p:sp>
      <p:sp>
        <p:nvSpPr>
          <p:cNvPr id="10" name="Shape 7"/>
          <p:cNvSpPr/>
          <p:nvPr/>
        </p:nvSpPr>
        <p:spPr>
          <a:xfrm>
            <a:off x="3337560" y="2103120"/>
            <a:ext cx="2724912" cy="1325880"/>
          </a:xfrm>
          <a:prstGeom prst="roundRect">
            <a:avLst>
              <a:gd name="adj" fmla="val 4828"/>
            </a:avLst>
          </a:prstGeom>
          <a:solidFill>
            <a:srgbClr val="EEF5F3"/>
          </a:solidFill>
          <a:ln w="12700">
            <a:solidFill>
              <a:srgbClr val="1B5E5A"/>
            </a:solidFill>
            <a:prstDash val="solid"/>
          </a:ln>
        </p:spPr>
      </p:sp>
      <p:sp>
        <p:nvSpPr>
          <p:cNvPr id="11" name="Text 8"/>
          <p:cNvSpPr/>
          <p:nvPr/>
        </p:nvSpPr>
        <p:spPr>
          <a:xfrm>
            <a:off x="3447288" y="2194560"/>
            <a:ext cx="2505456" cy="365760"/>
          </a:xfrm>
          <a:prstGeom prst="rect">
            <a:avLst/>
          </a:prstGeom>
          <a:noFill/>
          <a:ln/>
        </p:spPr>
        <p:txBody>
          <a:bodyPr wrap="square" lIns="0" tIns="0" rIns="0" bIns="0" rtlCol="0" anchor="ctr"/>
          <a:lstStyle/>
          <a:p>
            <a:pPr marL="0" indent="0">
              <a:buNone/>
            </a:pPr>
            <a:r>
              <a:rPr lang="en-US" sz="1150" b="1" dirty="0">
                <a:solidFill>
                  <a:srgbClr val="1B5E5A"/>
                </a:solidFill>
                <a:latin typeface="Calibri" pitchFamily="34" charset="0"/>
                <a:ea typeface="Calibri" pitchFamily="34" charset="-122"/>
                <a:cs typeface="Calibri" pitchFamily="34" charset="-120"/>
              </a:rPr>
              <a:t>২-বিউটানল</a:t>
            </a:r>
            <a:endParaRPr lang="en-US" sz="1150" dirty="0"/>
          </a:p>
        </p:txBody>
      </p:sp>
      <p:sp>
        <p:nvSpPr>
          <p:cNvPr id="12" name="Text 9"/>
          <p:cNvSpPr/>
          <p:nvPr/>
        </p:nvSpPr>
        <p:spPr>
          <a:xfrm>
            <a:off x="3447288" y="260604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CH₃CH₂CH(OH)CH₃</a:t>
            </a:r>
            <a:endParaRPr lang="en-US" sz="1250" dirty="0"/>
          </a:p>
        </p:txBody>
      </p:sp>
      <p:sp>
        <p:nvSpPr>
          <p:cNvPr id="13" name="Shape 10"/>
          <p:cNvSpPr/>
          <p:nvPr/>
        </p:nvSpPr>
        <p:spPr>
          <a:xfrm>
            <a:off x="6172200" y="2103120"/>
            <a:ext cx="2724912" cy="1325880"/>
          </a:xfrm>
          <a:prstGeom prst="roundRect">
            <a:avLst>
              <a:gd name="adj" fmla="val 4828"/>
            </a:avLst>
          </a:prstGeom>
          <a:solidFill>
            <a:srgbClr val="EEF5F3"/>
          </a:solidFill>
          <a:ln w="12700">
            <a:solidFill>
              <a:srgbClr val="1B5E5A"/>
            </a:solidFill>
            <a:prstDash val="solid"/>
          </a:ln>
        </p:spPr>
      </p:sp>
      <p:sp>
        <p:nvSpPr>
          <p:cNvPr id="14" name="Text 11"/>
          <p:cNvSpPr/>
          <p:nvPr/>
        </p:nvSpPr>
        <p:spPr>
          <a:xfrm>
            <a:off x="6281928" y="2194560"/>
            <a:ext cx="2505456" cy="365760"/>
          </a:xfrm>
          <a:prstGeom prst="rect">
            <a:avLst/>
          </a:prstGeom>
          <a:noFill/>
          <a:ln/>
        </p:spPr>
        <p:txBody>
          <a:bodyPr wrap="square" lIns="0" tIns="0" rIns="0" bIns="0" rtlCol="0" anchor="ctr"/>
          <a:lstStyle/>
          <a:p>
            <a:pPr marL="0" indent="0">
              <a:buNone/>
            </a:pPr>
            <a:r>
              <a:rPr lang="en-US" sz="1150" b="1" dirty="0">
                <a:solidFill>
                  <a:srgbClr val="1B5E5A"/>
                </a:solidFill>
                <a:latin typeface="Calibri" pitchFamily="34" charset="0"/>
                <a:ea typeface="Calibri" pitchFamily="34" charset="-122"/>
                <a:cs typeface="Calibri" pitchFamily="34" charset="-120"/>
              </a:rPr>
              <a:t>২-মিথাইল-১-প্রোপানল</a:t>
            </a:r>
            <a:endParaRPr lang="en-US" sz="1150" dirty="0"/>
          </a:p>
        </p:txBody>
      </p:sp>
      <p:sp>
        <p:nvSpPr>
          <p:cNvPr id="15" name="Text 12"/>
          <p:cNvSpPr/>
          <p:nvPr/>
        </p:nvSpPr>
        <p:spPr>
          <a:xfrm>
            <a:off x="6281928" y="260604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(CH₃)₂CHCH₂OH</a:t>
            </a:r>
            <a:endParaRPr lang="en-US" sz="1250" dirty="0"/>
          </a:p>
        </p:txBody>
      </p:sp>
      <p:sp>
        <p:nvSpPr>
          <p:cNvPr id="16" name="Shape 13"/>
          <p:cNvSpPr/>
          <p:nvPr/>
        </p:nvSpPr>
        <p:spPr>
          <a:xfrm>
            <a:off x="9006840" y="2103120"/>
            <a:ext cx="2724912" cy="1325880"/>
          </a:xfrm>
          <a:prstGeom prst="roundRect">
            <a:avLst>
              <a:gd name="adj" fmla="val 4828"/>
            </a:avLst>
          </a:prstGeom>
          <a:solidFill>
            <a:srgbClr val="EEF5F3"/>
          </a:solidFill>
          <a:ln w="12700">
            <a:solidFill>
              <a:srgbClr val="1B5E5A"/>
            </a:solidFill>
            <a:prstDash val="solid"/>
          </a:ln>
        </p:spPr>
      </p:sp>
      <p:sp>
        <p:nvSpPr>
          <p:cNvPr id="17" name="Text 14"/>
          <p:cNvSpPr/>
          <p:nvPr/>
        </p:nvSpPr>
        <p:spPr>
          <a:xfrm>
            <a:off x="9116568" y="2194560"/>
            <a:ext cx="2505456" cy="365760"/>
          </a:xfrm>
          <a:prstGeom prst="rect">
            <a:avLst/>
          </a:prstGeom>
          <a:noFill/>
          <a:ln/>
        </p:spPr>
        <p:txBody>
          <a:bodyPr wrap="square" lIns="0" tIns="0" rIns="0" bIns="0" rtlCol="0" anchor="ctr"/>
          <a:lstStyle/>
          <a:p>
            <a:pPr marL="0" indent="0">
              <a:buNone/>
            </a:pPr>
            <a:r>
              <a:rPr lang="en-US" sz="1150" b="1" dirty="0">
                <a:solidFill>
                  <a:srgbClr val="1B5E5A"/>
                </a:solidFill>
                <a:latin typeface="Calibri" pitchFamily="34" charset="0"/>
                <a:ea typeface="Calibri" pitchFamily="34" charset="-122"/>
                <a:cs typeface="Calibri" pitchFamily="34" charset="-120"/>
              </a:rPr>
              <a:t>২-মিথাইল-২-প্রোপানল</a:t>
            </a:r>
            <a:endParaRPr lang="en-US" sz="1150" dirty="0"/>
          </a:p>
        </p:txBody>
      </p:sp>
      <p:sp>
        <p:nvSpPr>
          <p:cNvPr id="18" name="Text 15"/>
          <p:cNvSpPr/>
          <p:nvPr/>
        </p:nvSpPr>
        <p:spPr>
          <a:xfrm>
            <a:off x="9116568" y="260604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(CH₃)₃COH</a:t>
            </a:r>
            <a:endParaRPr lang="en-US" sz="1250" dirty="0"/>
          </a:p>
        </p:txBody>
      </p:sp>
      <p:sp>
        <p:nvSpPr>
          <p:cNvPr id="19" name="Shape 16"/>
          <p:cNvSpPr/>
          <p:nvPr/>
        </p:nvSpPr>
        <p:spPr>
          <a:xfrm>
            <a:off x="502920" y="3566160"/>
            <a:ext cx="2724912" cy="1325880"/>
          </a:xfrm>
          <a:prstGeom prst="roundRect">
            <a:avLst>
              <a:gd name="adj" fmla="val 4828"/>
            </a:avLst>
          </a:prstGeom>
          <a:solidFill>
            <a:srgbClr val="EEF5F3"/>
          </a:solidFill>
          <a:ln w="12700">
            <a:solidFill>
              <a:srgbClr val="E8871E"/>
            </a:solidFill>
            <a:prstDash val="solid"/>
          </a:ln>
        </p:spPr>
      </p:sp>
      <p:sp>
        <p:nvSpPr>
          <p:cNvPr id="20" name="Text 17"/>
          <p:cNvSpPr/>
          <p:nvPr/>
        </p:nvSpPr>
        <p:spPr>
          <a:xfrm>
            <a:off x="612648" y="3657600"/>
            <a:ext cx="2505456" cy="365760"/>
          </a:xfrm>
          <a:prstGeom prst="rect">
            <a:avLst/>
          </a:prstGeom>
          <a:noFill/>
          <a:ln/>
        </p:spPr>
        <p:txBody>
          <a:bodyPr wrap="square" lIns="0" tIns="0" rIns="0" bIns="0" rtlCol="0" anchor="ctr"/>
          <a:lstStyle/>
          <a:p>
            <a:pPr marL="0" indent="0">
              <a:buNone/>
            </a:pPr>
            <a:r>
              <a:rPr lang="en-US" sz="1150" b="1" dirty="0">
                <a:solidFill>
                  <a:srgbClr val="E8871E"/>
                </a:solidFill>
                <a:latin typeface="Calibri" pitchFamily="34" charset="0"/>
                <a:ea typeface="Calibri" pitchFamily="34" charset="-122"/>
                <a:cs typeface="Calibri" pitchFamily="34" charset="-120"/>
              </a:rPr>
              <a:t>ডাইইথাইল ইথার</a:t>
            </a:r>
            <a:endParaRPr lang="en-US" sz="1150" dirty="0"/>
          </a:p>
        </p:txBody>
      </p:sp>
      <p:sp>
        <p:nvSpPr>
          <p:cNvPr id="21" name="Text 18"/>
          <p:cNvSpPr/>
          <p:nvPr/>
        </p:nvSpPr>
        <p:spPr>
          <a:xfrm>
            <a:off x="612648" y="406908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C₂H₅–O–C₂H₅</a:t>
            </a:r>
            <a:endParaRPr lang="en-US" sz="1250" dirty="0"/>
          </a:p>
        </p:txBody>
      </p:sp>
      <p:sp>
        <p:nvSpPr>
          <p:cNvPr id="22" name="Shape 19"/>
          <p:cNvSpPr/>
          <p:nvPr/>
        </p:nvSpPr>
        <p:spPr>
          <a:xfrm>
            <a:off x="3337560" y="3566160"/>
            <a:ext cx="2724912" cy="1325880"/>
          </a:xfrm>
          <a:prstGeom prst="roundRect">
            <a:avLst>
              <a:gd name="adj" fmla="val 4828"/>
            </a:avLst>
          </a:prstGeom>
          <a:solidFill>
            <a:srgbClr val="EEF5F3"/>
          </a:solidFill>
          <a:ln w="12700">
            <a:solidFill>
              <a:srgbClr val="E8871E"/>
            </a:solidFill>
            <a:prstDash val="solid"/>
          </a:ln>
        </p:spPr>
      </p:sp>
      <p:sp>
        <p:nvSpPr>
          <p:cNvPr id="23" name="Text 20"/>
          <p:cNvSpPr/>
          <p:nvPr/>
        </p:nvSpPr>
        <p:spPr>
          <a:xfrm>
            <a:off x="3447288" y="3657600"/>
            <a:ext cx="2505456" cy="365760"/>
          </a:xfrm>
          <a:prstGeom prst="rect">
            <a:avLst/>
          </a:prstGeom>
          <a:noFill/>
          <a:ln/>
        </p:spPr>
        <p:txBody>
          <a:bodyPr wrap="square" lIns="0" tIns="0" rIns="0" bIns="0" rtlCol="0" anchor="ctr"/>
          <a:lstStyle/>
          <a:p>
            <a:pPr marL="0" indent="0">
              <a:buNone/>
            </a:pPr>
            <a:r>
              <a:rPr lang="en-US" sz="1150" b="1" dirty="0">
                <a:solidFill>
                  <a:srgbClr val="E8871E"/>
                </a:solidFill>
                <a:latin typeface="Calibri" pitchFamily="34" charset="0"/>
                <a:ea typeface="Calibri" pitchFamily="34" charset="-122"/>
                <a:cs typeface="Calibri" pitchFamily="34" charset="-120"/>
              </a:rPr>
              <a:t>মিথাইল প্রোপাইল ইথার</a:t>
            </a:r>
            <a:endParaRPr lang="en-US" sz="1150" dirty="0"/>
          </a:p>
        </p:txBody>
      </p:sp>
      <p:sp>
        <p:nvSpPr>
          <p:cNvPr id="24" name="Text 21"/>
          <p:cNvSpPr/>
          <p:nvPr/>
        </p:nvSpPr>
        <p:spPr>
          <a:xfrm>
            <a:off x="3447288" y="406908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CH₃–O–C₃H₇</a:t>
            </a:r>
            <a:endParaRPr lang="en-US" sz="1250" dirty="0"/>
          </a:p>
        </p:txBody>
      </p:sp>
      <p:sp>
        <p:nvSpPr>
          <p:cNvPr id="25" name="Shape 22"/>
          <p:cNvSpPr/>
          <p:nvPr/>
        </p:nvSpPr>
        <p:spPr>
          <a:xfrm>
            <a:off x="6172200" y="3566160"/>
            <a:ext cx="2724912" cy="1325880"/>
          </a:xfrm>
          <a:prstGeom prst="roundRect">
            <a:avLst>
              <a:gd name="adj" fmla="val 4828"/>
            </a:avLst>
          </a:prstGeom>
          <a:solidFill>
            <a:srgbClr val="EEF5F3"/>
          </a:solidFill>
          <a:ln w="12700">
            <a:solidFill>
              <a:srgbClr val="E8871E"/>
            </a:solidFill>
            <a:prstDash val="solid"/>
          </a:ln>
        </p:spPr>
      </p:sp>
      <p:sp>
        <p:nvSpPr>
          <p:cNvPr id="26" name="Text 23"/>
          <p:cNvSpPr/>
          <p:nvPr/>
        </p:nvSpPr>
        <p:spPr>
          <a:xfrm>
            <a:off x="6281928" y="3657600"/>
            <a:ext cx="2505456" cy="365760"/>
          </a:xfrm>
          <a:prstGeom prst="rect">
            <a:avLst/>
          </a:prstGeom>
          <a:noFill/>
          <a:ln/>
        </p:spPr>
        <p:txBody>
          <a:bodyPr wrap="square" lIns="0" tIns="0" rIns="0" bIns="0" rtlCol="0" anchor="ctr"/>
          <a:lstStyle/>
          <a:p>
            <a:pPr marL="0" indent="0">
              <a:buNone/>
            </a:pPr>
            <a:r>
              <a:rPr lang="en-US" sz="1150" b="1" dirty="0">
                <a:solidFill>
                  <a:srgbClr val="E8871E"/>
                </a:solidFill>
                <a:latin typeface="Calibri" pitchFamily="34" charset="0"/>
                <a:ea typeface="Calibri" pitchFamily="34" charset="-122"/>
                <a:cs typeface="Calibri" pitchFamily="34" charset="-120"/>
              </a:rPr>
              <a:t>মিথাইল আইসোপ্রোপাইল ইথার</a:t>
            </a:r>
            <a:endParaRPr lang="en-US" sz="1150" dirty="0"/>
          </a:p>
        </p:txBody>
      </p:sp>
      <p:sp>
        <p:nvSpPr>
          <p:cNvPr id="27" name="Text 24"/>
          <p:cNvSpPr/>
          <p:nvPr/>
        </p:nvSpPr>
        <p:spPr>
          <a:xfrm>
            <a:off x="6281928" y="4069080"/>
            <a:ext cx="2505456" cy="685800"/>
          </a:xfrm>
          <a:prstGeom prst="rect">
            <a:avLst/>
          </a:prstGeom>
          <a:noFill/>
          <a:ln/>
        </p:spPr>
        <p:txBody>
          <a:bodyPr wrap="square" lIns="0" tIns="0" rIns="0" bIns="0" rtlCol="0" anchor="t"/>
          <a:lstStyle/>
          <a:p>
            <a:pPr marL="0" indent="0">
              <a:buNone/>
            </a:pPr>
            <a:r>
              <a:rPr lang="en-US" sz="1250" dirty="0">
                <a:solidFill>
                  <a:srgbClr val="1A2A2E"/>
                </a:solidFill>
                <a:latin typeface="Courier New" pitchFamily="34" charset="0"/>
                <a:ea typeface="Courier New" pitchFamily="34" charset="-122"/>
                <a:cs typeface="Courier New" pitchFamily="34" charset="-120"/>
              </a:rPr>
              <a:t>CH₃–O–CH(CH₃)₂</a:t>
            </a:r>
            <a:endParaRPr lang="en-US" sz="1250" dirty="0"/>
          </a:p>
        </p:txBody>
      </p:sp>
      <p:sp>
        <p:nvSpPr>
          <p:cNvPr id="28" name="Shape 25"/>
          <p:cNvSpPr/>
          <p:nvPr/>
        </p:nvSpPr>
        <p:spPr>
          <a:xfrm>
            <a:off x="8823960" y="2103120"/>
            <a:ext cx="2834640" cy="2788920"/>
          </a:xfrm>
          <a:prstGeom prst="roundRect">
            <a:avLst>
              <a:gd name="adj" fmla="val 3279"/>
            </a:avLst>
          </a:prstGeom>
          <a:solidFill>
            <a:srgbClr val="12263A"/>
          </a:solidFill>
          <a:ln/>
        </p:spPr>
      </p:sp>
      <p:sp>
        <p:nvSpPr>
          <p:cNvPr id="29" name="Text 26"/>
          <p:cNvSpPr/>
          <p:nvPr/>
        </p:nvSpPr>
        <p:spPr>
          <a:xfrm>
            <a:off x="9006840" y="2331720"/>
            <a:ext cx="2468880" cy="365760"/>
          </a:xfrm>
          <a:prstGeom prst="rect">
            <a:avLst/>
          </a:prstGeom>
          <a:noFill/>
          <a:ln/>
        </p:spPr>
        <p:txBody>
          <a:bodyPr wrap="square" lIns="0" tIns="0" rIns="0" bIns="0" rtlCol="0" anchor="ctr"/>
          <a:lstStyle/>
          <a:p>
            <a:pPr marL="0" indent="0" algn="ctr">
              <a:buNone/>
            </a:pPr>
            <a:r>
              <a:rPr lang="en-US" sz="1300" dirty="0">
                <a:solidFill>
                  <a:srgbClr val="AFC6C2"/>
                </a:solidFill>
                <a:latin typeface="Calibri" pitchFamily="34" charset="0"/>
                <a:ea typeface="Calibri" pitchFamily="34" charset="-122"/>
                <a:cs typeface="Calibri" pitchFamily="34" charset="-120"/>
              </a:rPr>
              <a:t>মোট সমানু সংখ্যা</a:t>
            </a:r>
            <a:endParaRPr lang="en-US" sz="1300" dirty="0"/>
          </a:p>
        </p:txBody>
      </p:sp>
      <p:sp>
        <p:nvSpPr>
          <p:cNvPr id="30" name="Text 27"/>
          <p:cNvSpPr/>
          <p:nvPr/>
        </p:nvSpPr>
        <p:spPr>
          <a:xfrm>
            <a:off x="9006840" y="2651760"/>
            <a:ext cx="2468880" cy="914400"/>
          </a:xfrm>
          <a:prstGeom prst="rect">
            <a:avLst/>
          </a:prstGeom>
          <a:noFill/>
          <a:ln/>
        </p:spPr>
        <p:txBody>
          <a:bodyPr wrap="square" lIns="0" tIns="0" rIns="0" bIns="0" rtlCol="0" anchor="ctr"/>
          <a:lstStyle/>
          <a:p>
            <a:pPr marL="0" indent="0" algn="ctr">
              <a:buNone/>
            </a:pPr>
            <a:r>
              <a:rPr lang="en-US" sz="6000" b="1" dirty="0">
                <a:solidFill>
                  <a:srgbClr val="E8871E"/>
                </a:solidFill>
                <a:latin typeface="Bookman Old Style" pitchFamily="34" charset="0"/>
                <a:ea typeface="Bookman Old Style" pitchFamily="34" charset="-122"/>
                <a:cs typeface="Bookman Old Style" pitchFamily="34" charset="-120"/>
              </a:rPr>
              <a:t>৭</a:t>
            </a:r>
            <a:endParaRPr lang="en-US" sz="6000" dirty="0"/>
          </a:p>
        </p:txBody>
      </p:sp>
      <p:sp>
        <p:nvSpPr>
          <p:cNvPr id="31" name="Text 28"/>
          <p:cNvSpPr/>
          <p:nvPr/>
        </p:nvSpPr>
        <p:spPr>
          <a:xfrm>
            <a:off x="9006840" y="3520440"/>
            <a:ext cx="2468880" cy="457200"/>
          </a:xfrm>
          <a:prstGeom prst="rect">
            <a:avLst/>
          </a:prstGeom>
          <a:noFill/>
          <a:ln/>
        </p:spPr>
        <p:txBody>
          <a:bodyPr wrap="square" lIns="0" tIns="0" rIns="0" bIns="0" rtlCol="0" anchor="ctr"/>
          <a:lstStyle/>
          <a:p>
            <a:pPr marL="0" indent="0" algn="ctr">
              <a:buNone/>
            </a:pPr>
            <a:r>
              <a:rPr lang="en-US" sz="1100" i="1" dirty="0">
                <a:solidFill>
                  <a:srgbClr val="CADCD8"/>
                </a:solidFill>
                <a:latin typeface="Calibri" pitchFamily="34" charset="0"/>
                <a:ea typeface="Calibri" pitchFamily="34" charset="-122"/>
                <a:cs typeface="Calibri" pitchFamily="34" charset="-120"/>
              </a:rPr>
              <a:t>(৪টি অ্যালকোহল + ৩টি ইথার)</a:t>
            </a:r>
            <a:endParaRPr lang="en-US" sz="1100" dirty="0"/>
          </a:p>
        </p:txBody>
      </p:sp>
      <p:sp>
        <p:nvSpPr>
          <p:cNvPr id="32" name="Shape 29"/>
          <p:cNvSpPr/>
          <p:nvPr/>
        </p:nvSpPr>
        <p:spPr>
          <a:xfrm>
            <a:off x="502920" y="5074920"/>
            <a:ext cx="11155680" cy="960120"/>
          </a:xfrm>
          <a:prstGeom prst="roundRect">
            <a:avLst>
              <a:gd name="adj" fmla="val 9524"/>
            </a:avLst>
          </a:prstGeom>
          <a:solidFill>
            <a:srgbClr val="1B5E5A">
              <a:alpha val="8000"/>
            </a:srgbClr>
          </a:solidFill>
          <a:ln/>
        </p:spPr>
      </p:sp>
      <p:sp>
        <p:nvSpPr>
          <p:cNvPr id="33" name="Text 30"/>
          <p:cNvSpPr/>
          <p:nvPr/>
        </p:nvSpPr>
        <p:spPr>
          <a:xfrm>
            <a:off x="777240" y="5193792"/>
            <a:ext cx="10607040" cy="731520"/>
          </a:xfrm>
          <a:prstGeom prst="rect">
            <a:avLst/>
          </a:prstGeom>
          <a:noFill/>
          <a:ln/>
        </p:spPr>
        <p:txBody>
          <a:bodyPr wrap="square" lIns="0" tIns="0" rIns="0" bIns="0" rtlCol="0" anchor="t"/>
          <a:lstStyle/>
          <a:p>
            <a:pPr marL="0" indent="0">
              <a:lnSpc>
                <a:spcPct val="125000"/>
              </a:lnSpc>
              <a:buNone/>
            </a:pPr>
            <a:r>
              <a:rPr lang="en-US" sz="1350" b="1" dirty="0">
                <a:solidFill>
                  <a:srgbClr val="1B5E5A"/>
                </a:solidFill>
                <a:latin typeface="Calibri" pitchFamily="34" charset="0"/>
                <a:ea typeface="Calibri" pitchFamily="34" charset="-122"/>
                <a:cs typeface="Calibri" pitchFamily="34" charset="-120"/>
              </a:rPr>
              <a:t>কৌশল:  </a:t>
            </a:r>
            <a:r>
              <a:rPr lang="en-US" sz="1350" dirty="0">
                <a:solidFill>
                  <a:srgbClr val="1A2A2E"/>
                </a:solidFill>
                <a:latin typeface="Calibri" pitchFamily="34" charset="0"/>
                <a:ea typeface="Calibri" pitchFamily="34" charset="-122"/>
                <a:cs typeface="Calibri" pitchFamily="34" charset="-120"/>
              </a:rPr>
              <a:t>প্রথমে কার্যকরী মূলক অনুযায়ী ভাগ করুন (অ্যালকোহল / ইথার), তারপর প্রতিটি গ্রুপে কার্বন কঙ্কাল ও মূলকের অবস্থান পরিবর্তন করে সব সম্ভাব্য গঠন লিখুন।</a:t>
            </a:r>
            <a:endParaRPr lang="en-US" sz="1350" dirty="0"/>
          </a:p>
        </p:txBody>
      </p:sp>
      <p:sp>
        <p:nvSpPr>
          <p:cNvPr id="34" name="Text 31"/>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8 / 10</a:t>
            </a:r>
            <a:endParaRPr lang="en-US" sz="1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Shape 0"/>
          <p:cNvSpPr/>
          <p:nvPr/>
        </p:nvSpPr>
        <p:spPr>
          <a:xfrm>
            <a:off x="502920" y="457200"/>
            <a:ext cx="640080" cy="640080"/>
          </a:xfrm>
          <a:prstGeom prst="ellipse">
            <a:avLst/>
          </a:prstGeom>
          <a:solidFill>
            <a:srgbClr val="1B5E5A"/>
          </a:solidFill>
          <a:ln/>
        </p:spPr>
      </p:sp>
      <p:pic>
        <p:nvPicPr>
          <p:cNvPr id="3" name="Image 0" descr="/home/claude/isomerism/icon_question.png"/>
          <p:cNvPicPr>
            <a:picLocks noChangeAspect="1"/>
          </p:cNvPicPr>
          <p:nvPr/>
        </p:nvPicPr>
        <p:blipFill>
          <a:blip r:embed="rId3" cstate="email"/>
          <a:stretch>
            <a:fillRect/>
          </a:stretch>
        </p:blipFill>
        <p:spPr>
          <a:xfrm>
            <a:off x="579730" y="534010"/>
            <a:ext cx="486461" cy="486461"/>
          </a:xfrm>
          <a:prstGeom prst="rect">
            <a:avLst/>
          </a:prstGeom>
        </p:spPr>
      </p:pic>
      <p:sp>
        <p:nvSpPr>
          <p:cNvPr id="4" name="Text 1"/>
          <p:cNvSpPr/>
          <p:nvPr/>
        </p:nvSpPr>
        <p:spPr>
          <a:xfrm>
            <a:off x="1280160" y="438912"/>
            <a:ext cx="7315200" cy="274320"/>
          </a:xfrm>
          <a:prstGeom prst="rect">
            <a:avLst/>
          </a:prstGeom>
          <a:noFill/>
          <a:ln/>
        </p:spPr>
        <p:txBody>
          <a:bodyPr wrap="square" lIns="0" tIns="0" rIns="0" bIns="0" rtlCol="0" anchor="ctr"/>
          <a:lstStyle/>
          <a:p>
            <a:pPr marL="0" indent="0">
              <a:buNone/>
            </a:pPr>
            <a:r>
              <a:rPr lang="en-US" sz="1300" b="1" kern="0" spc="100" dirty="0">
                <a:solidFill>
                  <a:srgbClr val="1B5E5A"/>
                </a:solidFill>
                <a:latin typeface="Calibri" pitchFamily="34" charset="0"/>
                <a:ea typeface="Calibri" pitchFamily="34" charset="-122"/>
                <a:cs typeface="Calibri" pitchFamily="34" charset="-120"/>
              </a:rPr>
              <a:t>মূল্যায়ন</a:t>
            </a:r>
            <a:endParaRPr lang="en-US" sz="1300" dirty="0"/>
          </a:p>
        </p:txBody>
      </p:sp>
      <p:sp>
        <p:nvSpPr>
          <p:cNvPr id="5" name="Text 2"/>
          <p:cNvSpPr/>
          <p:nvPr/>
        </p:nvSpPr>
        <p:spPr>
          <a:xfrm>
            <a:off x="1280160" y="685800"/>
            <a:ext cx="9601200" cy="548640"/>
          </a:xfrm>
          <a:prstGeom prst="rect">
            <a:avLst/>
          </a:prstGeom>
          <a:noFill/>
          <a:ln/>
        </p:spPr>
        <p:txBody>
          <a:bodyPr wrap="square" lIns="0" tIns="0" rIns="0" bIns="0" rtlCol="0" anchor="ctr"/>
          <a:lstStyle/>
          <a:p>
            <a:pPr marL="0" indent="0">
              <a:buNone/>
            </a:pPr>
            <a:r>
              <a:rPr lang="en-US" sz="2800" b="1" dirty="0">
                <a:solidFill>
                  <a:srgbClr val="1A2A2E"/>
                </a:solidFill>
                <a:latin typeface="Bookman Old Style" pitchFamily="34" charset="0"/>
                <a:ea typeface="Bookman Old Style" pitchFamily="34" charset="-122"/>
                <a:cs typeface="Bookman Old Style" pitchFamily="34" charset="-120"/>
              </a:rPr>
              <a:t>প্রশ্নোত্তর (দ্রুত যাচাই)</a:t>
            </a:r>
            <a:endParaRPr lang="en-US" sz="2800" dirty="0"/>
          </a:p>
        </p:txBody>
      </p:sp>
      <p:sp>
        <p:nvSpPr>
          <p:cNvPr id="6" name="Shape 3"/>
          <p:cNvSpPr/>
          <p:nvPr/>
        </p:nvSpPr>
        <p:spPr>
          <a:xfrm>
            <a:off x="502920" y="1508760"/>
            <a:ext cx="3611880" cy="4343400"/>
          </a:xfrm>
          <a:prstGeom prst="roundRect">
            <a:avLst>
              <a:gd name="adj" fmla="val 2278"/>
            </a:avLst>
          </a:prstGeom>
          <a:solidFill>
            <a:srgbClr val="EEF5F3"/>
          </a:solidFill>
          <a:ln/>
        </p:spPr>
      </p:sp>
      <p:sp>
        <p:nvSpPr>
          <p:cNvPr id="7" name="Text 4"/>
          <p:cNvSpPr/>
          <p:nvPr/>
        </p:nvSpPr>
        <p:spPr>
          <a:xfrm>
            <a:off x="685800" y="1673352"/>
            <a:ext cx="3246120" cy="914400"/>
          </a:xfrm>
          <a:prstGeom prst="rect">
            <a:avLst/>
          </a:prstGeom>
          <a:noFill/>
          <a:ln/>
        </p:spPr>
        <p:txBody>
          <a:bodyPr wrap="square" lIns="0" tIns="0" rIns="0" bIns="0" rtlCol="0" anchor="t"/>
          <a:lstStyle/>
          <a:p>
            <a:pPr marL="0" indent="0">
              <a:lnSpc>
                <a:spcPct val="120000"/>
              </a:lnSpc>
              <a:buNone/>
            </a:pPr>
            <a:r>
              <a:rPr lang="en-US" sz="1300" b="1" dirty="0">
                <a:solidFill>
                  <a:srgbClr val="1A2A2E"/>
                </a:solidFill>
                <a:latin typeface="Calibri" pitchFamily="34" charset="0"/>
                <a:ea typeface="Calibri" pitchFamily="34" charset="-122"/>
                <a:cs typeface="Calibri" pitchFamily="34" charset="-120"/>
              </a:rPr>
              <a:t>১. সমানুর আণবিক সংকেত ও গাঠনিক সংকেতের ক্ষেত্রে সত্য কোনটি?</a:t>
            </a:r>
            <a:endParaRPr lang="en-US" sz="1300" dirty="0"/>
          </a:p>
        </p:txBody>
      </p:sp>
      <p:sp>
        <p:nvSpPr>
          <p:cNvPr id="8" name="Shape 5"/>
          <p:cNvSpPr/>
          <p:nvPr/>
        </p:nvSpPr>
        <p:spPr>
          <a:xfrm>
            <a:off x="685800" y="2651760"/>
            <a:ext cx="3246120" cy="621792"/>
          </a:xfrm>
          <a:prstGeom prst="roundRect">
            <a:avLst>
              <a:gd name="adj" fmla="val 8824"/>
            </a:avLst>
          </a:prstGeom>
          <a:solidFill>
            <a:srgbClr val="FFFFFF"/>
          </a:solidFill>
          <a:ln w="12700">
            <a:solidFill>
              <a:srgbClr val="D8E2E0"/>
            </a:solidFill>
            <a:prstDash val="solid"/>
          </a:ln>
        </p:spPr>
      </p:sp>
      <p:sp>
        <p:nvSpPr>
          <p:cNvPr id="9" name="Text 6"/>
          <p:cNvSpPr/>
          <p:nvPr/>
        </p:nvSpPr>
        <p:spPr>
          <a:xfrm>
            <a:off x="822960" y="2651760"/>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আণবিক সংকেত ভিন্ন, গাঠনিক সংকেত একই</a:t>
            </a:r>
            <a:endParaRPr lang="en-US" sz="1200" dirty="0"/>
          </a:p>
        </p:txBody>
      </p:sp>
      <p:sp>
        <p:nvSpPr>
          <p:cNvPr id="10" name="Shape 7"/>
          <p:cNvSpPr/>
          <p:nvPr/>
        </p:nvSpPr>
        <p:spPr>
          <a:xfrm>
            <a:off x="685800" y="3401568"/>
            <a:ext cx="3246120" cy="621792"/>
          </a:xfrm>
          <a:prstGeom prst="roundRect">
            <a:avLst>
              <a:gd name="adj" fmla="val 8824"/>
            </a:avLst>
          </a:prstGeom>
          <a:solidFill>
            <a:srgbClr val="1B5E5A"/>
          </a:solidFill>
          <a:ln w="12700">
            <a:solidFill>
              <a:srgbClr val="1B5E5A"/>
            </a:solidFill>
            <a:prstDash val="solid"/>
          </a:ln>
        </p:spPr>
      </p:sp>
      <p:sp>
        <p:nvSpPr>
          <p:cNvPr id="11" name="Text 8"/>
          <p:cNvSpPr/>
          <p:nvPr/>
        </p:nvSpPr>
        <p:spPr>
          <a:xfrm>
            <a:off x="822960" y="3401568"/>
            <a:ext cx="2971800" cy="62179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আণবিক সংকেত একই, গাঠনিক সংকেত ভিন্ন</a:t>
            </a:r>
            <a:endParaRPr lang="en-US" sz="1200" dirty="0"/>
          </a:p>
        </p:txBody>
      </p:sp>
      <p:sp>
        <p:nvSpPr>
          <p:cNvPr id="12" name="Shape 9"/>
          <p:cNvSpPr/>
          <p:nvPr/>
        </p:nvSpPr>
        <p:spPr>
          <a:xfrm>
            <a:off x="685800" y="4151376"/>
            <a:ext cx="3246120" cy="621792"/>
          </a:xfrm>
          <a:prstGeom prst="roundRect">
            <a:avLst>
              <a:gd name="adj" fmla="val 8824"/>
            </a:avLst>
          </a:prstGeom>
          <a:solidFill>
            <a:srgbClr val="FFFFFF"/>
          </a:solidFill>
          <a:ln w="12700">
            <a:solidFill>
              <a:srgbClr val="D8E2E0"/>
            </a:solidFill>
            <a:prstDash val="solid"/>
          </a:ln>
        </p:spPr>
      </p:sp>
      <p:sp>
        <p:nvSpPr>
          <p:cNvPr id="13" name="Text 10"/>
          <p:cNvSpPr/>
          <p:nvPr/>
        </p:nvSpPr>
        <p:spPr>
          <a:xfrm>
            <a:off x="822960" y="4151376"/>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দুটোই একই</a:t>
            </a:r>
            <a:endParaRPr lang="en-US" sz="1200" dirty="0"/>
          </a:p>
        </p:txBody>
      </p:sp>
      <p:sp>
        <p:nvSpPr>
          <p:cNvPr id="14" name="Shape 11"/>
          <p:cNvSpPr/>
          <p:nvPr/>
        </p:nvSpPr>
        <p:spPr>
          <a:xfrm>
            <a:off x="685800" y="4901184"/>
            <a:ext cx="3246120" cy="621792"/>
          </a:xfrm>
          <a:prstGeom prst="roundRect">
            <a:avLst>
              <a:gd name="adj" fmla="val 8824"/>
            </a:avLst>
          </a:prstGeom>
          <a:solidFill>
            <a:srgbClr val="FFFFFF"/>
          </a:solidFill>
          <a:ln w="12700">
            <a:solidFill>
              <a:srgbClr val="D8E2E0"/>
            </a:solidFill>
            <a:prstDash val="solid"/>
          </a:ln>
        </p:spPr>
      </p:sp>
      <p:sp>
        <p:nvSpPr>
          <p:cNvPr id="15" name="Text 12"/>
          <p:cNvSpPr/>
          <p:nvPr/>
        </p:nvSpPr>
        <p:spPr>
          <a:xfrm>
            <a:off x="822960" y="4901184"/>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দুটোই ভিন্ন</a:t>
            </a:r>
            <a:endParaRPr lang="en-US" sz="1200" dirty="0"/>
          </a:p>
        </p:txBody>
      </p:sp>
      <p:sp>
        <p:nvSpPr>
          <p:cNvPr id="16" name="Shape 13"/>
          <p:cNvSpPr/>
          <p:nvPr/>
        </p:nvSpPr>
        <p:spPr>
          <a:xfrm>
            <a:off x="4270248" y="1508760"/>
            <a:ext cx="3611880" cy="4343400"/>
          </a:xfrm>
          <a:prstGeom prst="roundRect">
            <a:avLst>
              <a:gd name="adj" fmla="val 2278"/>
            </a:avLst>
          </a:prstGeom>
          <a:solidFill>
            <a:srgbClr val="EEF5F3"/>
          </a:solidFill>
          <a:ln/>
        </p:spPr>
      </p:sp>
      <p:sp>
        <p:nvSpPr>
          <p:cNvPr id="17" name="Text 14"/>
          <p:cNvSpPr/>
          <p:nvPr/>
        </p:nvSpPr>
        <p:spPr>
          <a:xfrm>
            <a:off x="4453128" y="1673352"/>
            <a:ext cx="3246120" cy="914400"/>
          </a:xfrm>
          <a:prstGeom prst="rect">
            <a:avLst/>
          </a:prstGeom>
          <a:noFill/>
          <a:ln/>
        </p:spPr>
        <p:txBody>
          <a:bodyPr wrap="square" lIns="0" tIns="0" rIns="0" bIns="0" rtlCol="0" anchor="t"/>
          <a:lstStyle/>
          <a:p>
            <a:pPr marL="0" indent="0">
              <a:lnSpc>
                <a:spcPct val="120000"/>
              </a:lnSpc>
              <a:buNone/>
            </a:pPr>
            <a:r>
              <a:rPr lang="en-US" sz="1300" b="1" dirty="0">
                <a:solidFill>
                  <a:srgbClr val="1A2A2E"/>
                </a:solidFill>
                <a:latin typeface="Calibri" pitchFamily="34" charset="0"/>
                <a:ea typeface="Calibri" pitchFamily="34" charset="-122"/>
                <a:cs typeface="Calibri" pitchFamily="34" charset="-120"/>
              </a:rPr>
              <a:t>২. cis-trans সমানুতা দেখা যায় কোন বন্ধনের কারণে?</a:t>
            </a:r>
            <a:endParaRPr lang="en-US" sz="1300" dirty="0"/>
          </a:p>
        </p:txBody>
      </p:sp>
      <p:sp>
        <p:nvSpPr>
          <p:cNvPr id="18" name="Shape 15"/>
          <p:cNvSpPr/>
          <p:nvPr/>
        </p:nvSpPr>
        <p:spPr>
          <a:xfrm>
            <a:off x="4453128" y="2651760"/>
            <a:ext cx="3246120" cy="621792"/>
          </a:xfrm>
          <a:prstGeom prst="roundRect">
            <a:avLst>
              <a:gd name="adj" fmla="val 8824"/>
            </a:avLst>
          </a:prstGeom>
          <a:solidFill>
            <a:srgbClr val="FFFFFF"/>
          </a:solidFill>
          <a:ln w="12700">
            <a:solidFill>
              <a:srgbClr val="D8E2E0"/>
            </a:solidFill>
            <a:prstDash val="solid"/>
          </a:ln>
        </p:spPr>
      </p:sp>
      <p:sp>
        <p:nvSpPr>
          <p:cNvPr id="19" name="Text 16"/>
          <p:cNvSpPr/>
          <p:nvPr/>
        </p:nvSpPr>
        <p:spPr>
          <a:xfrm>
            <a:off x="4590288" y="2651760"/>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একক বন্ধন (C–C)</a:t>
            </a:r>
            <a:endParaRPr lang="en-US" sz="1200" dirty="0"/>
          </a:p>
        </p:txBody>
      </p:sp>
      <p:sp>
        <p:nvSpPr>
          <p:cNvPr id="20" name="Shape 17"/>
          <p:cNvSpPr/>
          <p:nvPr/>
        </p:nvSpPr>
        <p:spPr>
          <a:xfrm>
            <a:off x="4453128" y="3401568"/>
            <a:ext cx="3246120" cy="621792"/>
          </a:xfrm>
          <a:prstGeom prst="roundRect">
            <a:avLst>
              <a:gd name="adj" fmla="val 8824"/>
            </a:avLst>
          </a:prstGeom>
          <a:solidFill>
            <a:srgbClr val="1B5E5A"/>
          </a:solidFill>
          <a:ln w="12700">
            <a:solidFill>
              <a:srgbClr val="1B5E5A"/>
            </a:solidFill>
            <a:prstDash val="solid"/>
          </a:ln>
        </p:spPr>
      </p:sp>
      <p:sp>
        <p:nvSpPr>
          <p:cNvPr id="21" name="Text 18"/>
          <p:cNvSpPr/>
          <p:nvPr/>
        </p:nvSpPr>
        <p:spPr>
          <a:xfrm>
            <a:off x="4590288" y="3401568"/>
            <a:ext cx="2971800" cy="62179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দ্বিবন্ধন (C=C)</a:t>
            </a:r>
            <a:endParaRPr lang="en-US" sz="1200" dirty="0"/>
          </a:p>
        </p:txBody>
      </p:sp>
      <p:sp>
        <p:nvSpPr>
          <p:cNvPr id="22" name="Shape 19"/>
          <p:cNvSpPr/>
          <p:nvPr/>
        </p:nvSpPr>
        <p:spPr>
          <a:xfrm>
            <a:off x="4453128" y="4151376"/>
            <a:ext cx="3246120" cy="621792"/>
          </a:xfrm>
          <a:prstGeom prst="roundRect">
            <a:avLst>
              <a:gd name="adj" fmla="val 8824"/>
            </a:avLst>
          </a:prstGeom>
          <a:solidFill>
            <a:srgbClr val="FFFFFF"/>
          </a:solidFill>
          <a:ln w="12700">
            <a:solidFill>
              <a:srgbClr val="D8E2E0"/>
            </a:solidFill>
            <a:prstDash val="solid"/>
          </a:ln>
        </p:spPr>
      </p:sp>
      <p:sp>
        <p:nvSpPr>
          <p:cNvPr id="23" name="Text 20"/>
          <p:cNvSpPr/>
          <p:nvPr/>
        </p:nvSpPr>
        <p:spPr>
          <a:xfrm>
            <a:off x="4590288" y="4151376"/>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ত্রিবন্ধন (C≡C)</a:t>
            </a:r>
            <a:endParaRPr lang="en-US" sz="1200" dirty="0"/>
          </a:p>
        </p:txBody>
      </p:sp>
      <p:sp>
        <p:nvSpPr>
          <p:cNvPr id="24" name="Shape 21"/>
          <p:cNvSpPr/>
          <p:nvPr/>
        </p:nvSpPr>
        <p:spPr>
          <a:xfrm>
            <a:off x="4453128" y="4901184"/>
            <a:ext cx="3246120" cy="621792"/>
          </a:xfrm>
          <a:prstGeom prst="roundRect">
            <a:avLst>
              <a:gd name="adj" fmla="val 8824"/>
            </a:avLst>
          </a:prstGeom>
          <a:solidFill>
            <a:srgbClr val="FFFFFF"/>
          </a:solidFill>
          <a:ln w="12700">
            <a:solidFill>
              <a:srgbClr val="D8E2E0"/>
            </a:solidFill>
            <a:prstDash val="solid"/>
          </a:ln>
        </p:spPr>
      </p:sp>
      <p:sp>
        <p:nvSpPr>
          <p:cNvPr id="25" name="Text 22"/>
          <p:cNvSpPr/>
          <p:nvPr/>
        </p:nvSpPr>
        <p:spPr>
          <a:xfrm>
            <a:off x="4590288" y="4901184"/>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হাইড্রোজেন বন্ধন</a:t>
            </a:r>
            <a:endParaRPr lang="en-US" sz="1200" dirty="0"/>
          </a:p>
        </p:txBody>
      </p:sp>
      <p:sp>
        <p:nvSpPr>
          <p:cNvPr id="26" name="Shape 23"/>
          <p:cNvSpPr/>
          <p:nvPr/>
        </p:nvSpPr>
        <p:spPr>
          <a:xfrm>
            <a:off x="8037576" y="1508760"/>
            <a:ext cx="3611880" cy="4343400"/>
          </a:xfrm>
          <a:prstGeom prst="roundRect">
            <a:avLst>
              <a:gd name="adj" fmla="val 2278"/>
            </a:avLst>
          </a:prstGeom>
          <a:solidFill>
            <a:srgbClr val="EEF5F3"/>
          </a:solidFill>
          <a:ln/>
        </p:spPr>
      </p:sp>
      <p:sp>
        <p:nvSpPr>
          <p:cNvPr id="27" name="Text 24"/>
          <p:cNvSpPr/>
          <p:nvPr/>
        </p:nvSpPr>
        <p:spPr>
          <a:xfrm>
            <a:off x="8220456" y="1673352"/>
            <a:ext cx="3246120" cy="914400"/>
          </a:xfrm>
          <a:prstGeom prst="rect">
            <a:avLst/>
          </a:prstGeom>
          <a:noFill/>
          <a:ln/>
        </p:spPr>
        <p:txBody>
          <a:bodyPr wrap="square" lIns="0" tIns="0" rIns="0" bIns="0" rtlCol="0" anchor="t"/>
          <a:lstStyle/>
          <a:p>
            <a:pPr marL="0" indent="0">
              <a:lnSpc>
                <a:spcPct val="120000"/>
              </a:lnSpc>
              <a:buNone/>
            </a:pPr>
            <a:r>
              <a:rPr lang="en-US" sz="1300" b="1" dirty="0">
                <a:solidFill>
                  <a:srgbClr val="1A2A2E"/>
                </a:solidFill>
                <a:latin typeface="Calibri" pitchFamily="34" charset="0"/>
                <a:ea typeface="Calibri" pitchFamily="34" charset="-122"/>
                <a:cs typeface="Calibri" pitchFamily="34" charset="-120"/>
              </a:rPr>
              <a:t>৩. কাইরাল কার্বনে কয়টি ভিন্ন মূলক যুক্ত থাকে?</a:t>
            </a:r>
            <a:endParaRPr lang="en-US" sz="1300" dirty="0"/>
          </a:p>
        </p:txBody>
      </p:sp>
      <p:sp>
        <p:nvSpPr>
          <p:cNvPr id="28" name="Shape 25"/>
          <p:cNvSpPr/>
          <p:nvPr/>
        </p:nvSpPr>
        <p:spPr>
          <a:xfrm>
            <a:off x="8220456" y="2651760"/>
            <a:ext cx="3246120" cy="621792"/>
          </a:xfrm>
          <a:prstGeom prst="roundRect">
            <a:avLst>
              <a:gd name="adj" fmla="val 8824"/>
            </a:avLst>
          </a:prstGeom>
          <a:solidFill>
            <a:srgbClr val="FFFFFF"/>
          </a:solidFill>
          <a:ln w="12700">
            <a:solidFill>
              <a:srgbClr val="D8E2E0"/>
            </a:solidFill>
            <a:prstDash val="solid"/>
          </a:ln>
        </p:spPr>
      </p:sp>
      <p:sp>
        <p:nvSpPr>
          <p:cNvPr id="29" name="Text 26"/>
          <p:cNvSpPr/>
          <p:nvPr/>
        </p:nvSpPr>
        <p:spPr>
          <a:xfrm>
            <a:off x="8357616" y="2651760"/>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২টি</a:t>
            </a:r>
            <a:endParaRPr lang="en-US" sz="1200" dirty="0"/>
          </a:p>
        </p:txBody>
      </p:sp>
      <p:sp>
        <p:nvSpPr>
          <p:cNvPr id="30" name="Shape 27"/>
          <p:cNvSpPr/>
          <p:nvPr/>
        </p:nvSpPr>
        <p:spPr>
          <a:xfrm>
            <a:off x="8220456" y="3401568"/>
            <a:ext cx="3246120" cy="621792"/>
          </a:xfrm>
          <a:prstGeom prst="roundRect">
            <a:avLst>
              <a:gd name="adj" fmla="val 8824"/>
            </a:avLst>
          </a:prstGeom>
          <a:solidFill>
            <a:srgbClr val="FFFFFF"/>
          </a:solidFill>
          <a:ln w="12700">
            <a:solidFill>
              <a:srgbClr val="D8E2E0"/>
            </a:solidFill>
            <a:prstDash val="solid"/>
          </a:ln>
        </p:spPr>
      </p:sp>
      <p:sp>
        <p:nvSpPr>
          <p:cNvPr id="31" name="Text 28"/>
          <p:cNvSpPr/>
          <p:nvPr/>
        </p:nvSpPr>
        <p:spPr>
          <a:xfrm>
            <a:off x="8357616" y="3401568"/>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৩টি</a:t>
            </a:r>
            <a:endParaRPr lang="en-US" sz="1200" dirty="0"/>
          </a:p>
        </p:txBody>
      </p:sp>
      <p:sp>
        <p:nvSpPr>
          <p:cNvPr id="32" name="Shape 29"/>
          <p:cNvSpPr/>
          <p:nvPr/>
        </p:nvSpPr>
        <p:spPr>
          <a:xfrm>
            <a:off x="8220456" y="4151376"/>
            <a:ext cx="3246120" cy="621792"/>
          </a:xfrm>
          <a:prstGeom prst="roundRect">
            <a:avLst>
              <a:gd name="adj" fmla="val 8824"/>
            </a:avLst>
          </a:prstGeom>
          <a:solidFill>
            <a:srgbClr val="1B5E5A"/>
          </a:solidFill>
          <a:ln w="12700">
            <a:solidFill>
              <a:srgbClr val="1B5E5A"/>
            </a:solidFill>
            <a:prstDash val="solid"/>
          </a:ln>
        </p:spPr>
      </p:sp>
      <p:sp>
        <p:nvSpPr>
          <p:cNvPr id="33" name="Text 30"/>
          <p:cNvSpPr/>
          <p:nvPr/>
        </p:nvSpPr>
        <p:spPr>
          <a:xfrm>
            <a:off x="8357616" y="4151376"/>
            <a:ext cx="2971800" cy="621792"/>
          </a:xfrm>
          <a:prstGeom prst="rect">
            <a:avLst/>
          </a:prstGeom>
          <a:noFill/>
          <a:ln/>
        </p:spPr>
        <p:txBody>
          <a:bodyPr wrap="square" lIns="0" tIns="0" rIns="0" bIns="0" rtlCol="0" anchor="ctr"/>
          <a:lstStyle/>
          <a:p>
            <a:pPr marL="0" indent="0">
              <a:buNone/>
            </a:pPr>
            <a:r>
              <a:rPr lang="en-US" sz="1200" b="1" dirty="0">
                <a:solidFill>
                  <a:srgbClr val="FFFFFF"/>
                </a:solidFill>
                <a:latin typeface="Calibri" pitchFamily="34" charset="0"/>
                <a:ea typeface="Calibri" pitchFamily="34" charset="-122"/>
                <a:cs typeface="Calibri" pitchFamily="34" charset="-120"/>
              </a:rPr>
              <a:t>৪টি</a:t>
            </a:r>
            <a:endParaRPr lang="en-US" sz="1200" dirty="0"/>
          </a:p>
        </p:txBody>
      </p:sp>
      <p:sp>
        <p:nvSpPr>
          <p:cNvPr id="34" name="Shape 31"/>
          <p:cNvSpPr/>
          <p:nvPr/>
        </p:nvSpPr>
        <p:spPr>
          <a:xfrm>
            <a:off x="8220456" y="4901184"/>
            <a:ext cx="3246120" cy="621792"/>
          </a:xfrm>
          <a:prstGeom prst="roundRect">
            <a:avLst>
              <a:gd name="adj" fmla="val 8824"/>
            </a:avLst>
          </a:prstGeom>
          <a:solidFill>
            <a:srgbClr val="FFFFFF"/>
          </a:solidFill>
          <a:ln w="12700">
            <a:solidFill>
              <a:srgbClr val="D8E2E0"/>
            </a:solidFill>
            <a:prstDash val="solid"/>
          </a:ln>
        </p:spPr>
      </p:sp>
      <p:sp>
        <p:nvSpPr>
          <p:cNvPr id="35" name="Text 32"/>
          <p:cNvSpPr/>
          <p:nvPr/>
        </p:nvSpPr>
        <p:spPr>
          <a:xfrm>
            <a:off x="8357616" y="4901184"/>
            <a:ext cx="2971800" cy="621792"/>
          </a:xfrm>
          <a:prstGeom prst="rect">
            <a:avLst/>
          </a:prstGeom>
          <a:noFill/>
          <a:ln/>
        </p:spPr>
        <p:txBody>
          <a:bodyPr wrap="square" lIns="0" tIns="0" rIns="0" bIns="0" rtlCol="0" anchor="ctr"/>
          <a:lstStyle/>
          <a:p>
            <a:pPr marL="0" indent="0">
              <a:buNone/>
            </a:pPr>
            <a:r>
              <a:rPr lang="en-US" sz="1200" dirty="0">
                <a:solidFill>
                  <a:srgbClr val="1A2A2E"/>
                </a:solidFill>
                <a:latin typeface="Calibri" pitchFamily="34" charset="0"/>
                <a:ea typeface="Calibri" pitchFamily="34" charset="-122"/>
                <a:cs typeface="Calibri" pitchFamily="34" charset="-120"/>
              </a:rPr>
              <a:t>৫টি</a:t>
            </a:r>
            <a:endParaRPr lang="en-US" sz="1200" dirty="0"/>
          </a:p>
        </p:txBody>
      </p:sp>
      <p:sp>
        <p:nvSpPr>
          <p:cNvPr id="36" name="Text 33"/>
          <p:cNvSpPr/>
          <p:nvPr/>
        </p:nvSpPr>
        <p:spPr>
          <a:xfrm>
            <a:off x="11475720" y="6537960"/>
            <a:ext cx="548640" cy="274320"/>
          </a:xfrm>
          <a:prstGeom prst="rect">
            <a:avLst/>
          </a:prstGeom>
          <a:noFill/>
          <a:ln/>
        </p:spPr>
        <p:txBody>
          <a:bodyPr wrap="square" lIns="0" tIns="0" rIns="0" bIns="0" rtlCol="0" anchor="ctr"/>
          <a:lstStyle/>
          <a:p>
            <a:pPr marL="0" indent="0" algn="r">
              <a:buNone/>
            </a:pPr>
            <a:r>
              <a:rPr lang="en-US" sz="1000" dirty="0">
                <a:solidFill>
                  <a:srgbClr val="5B6B6E"/>
                </a:solidFill>
                <a:latin typeface="Calibri" pitchFamily="34" charset="0"/>
                <a:ea typeface="Calibri" pitchFamily="34" charset="-122"/>
                <a:cs typeface="Calibri" pitchFamily="34" charset="-120"/>
              </a:rPr>
              <a:t>9 / 10</a:t>
            </a:r>
            <a:endParaRPr lang="en-US" sz="1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1462</Words>
  <Application>Microsoft Office PowerPoint</Application>
  <PresentationFormat>Custom</PresentationFormat>
  <Paragraphs>178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Slide 1</vt:lpstr>
      <vt:lpstr>Slide 2</vt:lpstr>
      <vt:lpstr>Slide 3</vt:lpstr>
      <vt:lpstr>Slide 4</vt:lpstr>
      <vt:lpstr>Slide 5</vt:lpstr>
      <vt:lpstr>Slide 6</vt:lpstr>
      <vt:lpstr>Slide 7</vt:lpstr>
      <vt:lpstr>Slide 8</vt:lpstr>
      <vt:lpstr>Slide 9</vt:lpstr>
      <vt:lpstr>Slide 10</vt:lpstr>
    </vt:vector>
  </TitlesOfParts>
  <Company>PptxGenJS</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User</cp:lastModifiedBy>
  <cp:revision>1</cp:revision>
  <dcterms:created xsi:type="dcterms:W3CDTF">2026-07-16T06:48:26Z</dcterms:created>
  <dcterms:modified xsi:type="dcterms:W3CDTF">2026-07-16T06:54:47Z</dcterms:modified>
</cp:coreProperties>
</file>