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2" r:id="rId6"/>
    <p:sldId id="269" r:id="rId7"/>
    <p:sldId id="270" r:id="rId8"/>
    <p:sldId id="291" r:id="rId9"/>
    <p:sldId id="289" r:id="rId10"/>
    <p:sldId id="290" r:id="rId11"/>
    <p:sldId id="282" r:id="rId12"/>
    <p:sldId id="280" r:id="rId13"/>
    <p:sldId id="279" r:id="rId14"/>
    <p:sldId id="281" r:id="rId15"/>
    <p:sldId id="267" r:id="rId16"/>
    <p:sldId id="296" r:id="rId17"/>
    <p:sldId id="295" r:id="rId18"/>
    <p:sldId id="29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34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DF746-D381-48DB-BDE2-3046B22FFB2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710C6-E371-4755-BCA6-0A4F575847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3905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710C6-E371-4755-BCA6-0A4F575847E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297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4F28BA-2172-ACC9-6F46-5578616EE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C3CDD20-41E7-B7F6-B81A-91A6508BC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6A16C5-B8DB-AA0C-0AB0-5CBE0FC78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E29494-AA6D-9FC7-3976-27D8CD1C7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87CFED-D30E-CCD3-2CFD-E65AB2D2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367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EC8DCF-1CFE-A520-9A82-2F066DB93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6A0EFDA-C5D3-0AF3-D7B9-8B28BB10C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02FEDC-64FB-CD71-8A73-5C57A9B85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59FF3C-01E9-8FFC-CEB2-2A0731BC8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36F4EB-E297-E191-3660-083C1FEF1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1810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96615BE-9085-7681-5AA4-3B6AC71FE4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2B51252-2114-6251-2022-03CAB921B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52579C-4901-21A5-DDF0-BF6CB52CF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24A66E-062F-4A49-AB84-9701C3CC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B960FA-30A4-FF7A-26D6-1491A96C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50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7D7BD7-9E79-17E5-8E0E-127BE16C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88B3E3-7844-4BB6-DB8F-90E453937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5A94D4-ABAA-DB92-3B4F-3F44B480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1BAF34-10FB-1487-3B93-5301654EB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91901E-5E93-42E8-CF93-01CE7560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97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878B2A-EC1F-D161-3229-66FF0070E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302338-C759-4301-ADA0-FE317BB4F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B784DE-14CB-4C07-0146-B4FBB8E5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FAD70D-CA23-3A9E-47D2-409071B35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6EA69F-6DDF-F94A-7FDF-BC5C9E26B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20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3E3122-BB04-3EC0-9984-0F3302F8F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4390-EB30-4659-6E08-6C199E4B8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C920691-9E64-B4BC-C9BD-1628C4D6C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AEFEBB-FA36-4175-C8A9-386C2A0F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2AD12F-3989-052C-9D2A-99D60D342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C4A8D4-376E-81A2-BD4F-88531BBA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9492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C65FE0-EF68-4098-F04B-092825E6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FBB984-BC45-0527-1834-C3C42F977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F7FF3C0-CBCB-EAF7-65A2-FFD1A9C72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2D7AA2F-35CC-B1A4-6636-BAEE1D9DB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95F8378-D05B-47A1-D7FC-9A40B855C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32C563E-2012-7A6D-6A40-5543AAD91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1CBA585-81D2-FB4B-43F4-05C498976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D2A752B-4AB7-8D9F-F10B-671186B2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613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3C3FBD-1D77-09B2-C760-7714EDEF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ABE31C7-8908-07F6-073C-DE80BA25B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DAB348D-B0A8-E8E1-1F0E-2F2FE8290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2DA0211-0BD1-1FD9-34D0-B7F1E2E01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30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F4ECD1D-BA9E-D3F5-002A-6B84E74F3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C6007B-0FA9-19A8-1AFB-E1DD5A5B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851AA52-7F8F-0865-0479-718443A0F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0675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A362C1-F209-DC0F-3DE9-332EBAB66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711E63-AB7C-9F4A-AC80-C5F439D77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C910150-DC70-10F7-186A-716847A21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3CF7DB3-FD67-464D-B13E-C9CBAA19F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5B72A4-D994-D709-EC59-8BF31AA8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D5398C-7B6C-CC40-367E-2AF11511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208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8184D2-1DBE-3CB3-6A7B-371FF96C1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CF1F9CA-CC53-220F-2316-E0BDF47730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32F8C06-CC94-5B03-9A92-300500509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5E3F4E-1C88-AB42-2D4E-68074BF7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2096FFB-D0AB-C3FC-CCD5-2C12C935F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B85C238-67D3-A732-5A77-F61D87303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010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C50B44-2F86-F839-1797-567ACC66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3C402D-427D-B87A-E792-027B04B60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BBCA77-8779-5C50-C17F-22CA1D8272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825262-6E33-4FB7-ADED-89C8D14504F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71C38E-C009-FD70-BACF-6F0970070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B31B58-36ED-E25A-2C7D-6BB03805C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092AB-B443-4026-955B-C004E4DDE6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6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06DA9DF9-31F7-4056-B42E-878CC92417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AEFAC6-8845-55CE-7F3F-F4BA0DD6F592}"/>
              </a:ext>
            </a:extLst>
          </p:cNvPr>
          <p:cNvSpPr txBox="1"/>
          <p:nvPr/>
        </p:nvSpPr>
        <p:spPr>
          <a:xfrm>
            <a:off x="643468" y="643467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সবাইকে আজকের ক্লাসে স্বাগতম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8835520-50F1-1EF5-C57F-F5415F638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9" b="22323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4236777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9C2D2F0-0439-716C-DF5C-5015F8786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841" y="159720"/>
            <a:ext cx="5263340" cy="3673537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xmlns="" id="{73066D9C-8364-E5CA-64EE-BA00B74F8F13}"/>
              </a:ext>
            </a:extLst>
          </p:cNvPr>
          <p:cNvSpPr/>
          <p:nvPr/>
        </p:nvSpPr>
        <p:spPr>
          <a:xfrm>
            <a:off x="228842" y="4239579"/>
            <a:ext cx="4817702" cy="1348956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মসলিন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কাপড়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xmlns="" id="{CDA608D6-AD0F-678F-1A99-2731219B194C}"/>
              </a:ext>
            </a:extLst>
          </p:cNvPr>
          <p:cNvSpPr/>
          <p:nvPr/>
        </p:nvSpPr>
        <p:spPr>
          <a:xfrm>
            <a:off x="5818339" y="284003"/>
            <a:ext cx="5948900" cy="5304532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এ </a:t>
            </a:r>
            <a:r>
              <a:rPr lang="en-GB" sz="2800" b="1" dirty="0" err="1"/>
              <a:t>দেশের</a:t>
            </a:r>
            <a:r>
              <a:rPr lang="en-GB" sz="2800" b="1" dirty="0"/>
              <a:t> </a:t>
            </a:r>
            <a:r>
              <a:rPr lang="en-GB" sz="2800" b="1" dirty="0" err="1"/>
              <a:t>কুটিরশিল্পের</a:t>
            </a:r>
            <a:r>
              <a:rPr lang="en-GB" sz="2800" b="1" dirty="0"/>
              <a:t> </a:t>
            </a:r>
            <a:r>
              <a:rPr lang="en-GB" sz="2800" b="1" dirty="0" err="1"/>
              <a:t>কোনো</a:t>
            </a:r>
            <a:r>
              <a:rPr lang="en-GB" sz="2800" b="1" dirty="0"/>
              <a:t>  </a:t>
            </a:r>
            <a:r>
              <a:rPr lang="en-GB" sz="2800" b="1" dirty="0" err="1"/>
              <a:t>কোনো</a:t>
            </a:r>
            <a:r>
              <a:rPr lang="en-GB" sz="2800" b="1" dirty="0"/>
              <a:t> </a:t>
            </a:r>
            <a:r>
              <a:rPr lang="en-GB" sz="2800" b="1" dirty="0" err="1"/>
              <a:t>পণ্য</a:t>
            </a:r>
            <a:r>
              <a:rPr lang="en-GB" sz="2800" b="1" dirty="0"/>
              <a:t> </a:t>
            </a:r>
            <a:r>
              <a:rPr lang="en-GB" sz="2800" b="1" dirty="0" err="1"/>
              <a:t>পৃথিবীতে</a:t>
            </a:r>
            <a:r>
              <a:rPr lang="en-GB" sz="2800" b="1" dirty="0"/>
              <a:t> </a:t>
            </a:r>
            <a:r>
              <a:rPr lang="en-GB" sz="2800" b="1" dirty="0" err="1"/>
              <a:t>বিখ্যাত</a:t>
            </a:r>
            <a:r>
              <a:rPr lang="en-GB" sz="2800" b="1" dirty="0"/>
              <a:t> </a:t>
            </a:r>
            <a:r>
              <a:rPr lang="en-GB" sz="2800" b="1" dirty="0" err="1"/>
              <a:t>হয়েছিলো</a:t>
            </a:r>
            <a:r>
              <a:rPr lang="en-GB" sz="2800" b="1" dirty="0"/>
              <a:t>। </a:t>
            </a:r>
            <a:r>
              <a:rPr lang="en-GB" sz="2800" b="1" dirty="0" err="1"/>
              <a:t>যেমন</a:t>
            </a:r>
            <a:r>
              <a:rPr lang="en-GB" sz="2800" b="1" dirty="0"/>
              <a:t>:- </a:t>
            </a:r>
            <a:r>
              <a:rPr lang="en-GB" sz="2800" b="1" dirty="0" err="1"/>
              <a:t>মসলিন</a:t>
            </a:r>
            <a:r>
              <a:rPr lang="en-GB" sz="2800" b="1" dirty="0"/>
              <a:t> </a:t>
            </a:r>
            <a:r>
              <a:rPr lang="en-GB" sz="2800" b="1" dirty="0" err="1"/>
              <a:t>কাপড়।সুক্ষ্ম</a:t>
            </a:r>
            <a:r>
              <a:rPr lang="en-GB" sz="2800" b="1" dirty="0"/>
              <a:t> </a:t>
            </a:r>
            <a:r>
              <a:rPr lang="en-GB" sz="2800" b="1" dirty="0" err="1"/>
              <a:t>সুতা</a:t>
            </a:r>
            <a:r>
              <a:rPr lang="en-GB" sz="2800" b="1" dirty="0"/>
              <a:t> </a:t>
            </a:r>
            <a:r>
              <a:rPr lang="en-GB" sz="2800" b="1" dirty="0" err="1"/>
              <a:t>দিয়ে</a:t>
            </a:r>
            <a:r>
              <a:rPr lang="en-GB" sz="2800" b="1" dirty="0"/>
              <a:t> </a:t>
            </a:r>
            <a:r>
              <a:rPr lang="en-GB" sz="2800" b="1" dirty="0" err="1"/>
              <a:t>বানানো</a:t>
            </a:r>
            <a:r>
              <a:rPr lang="en-GB" sz="2800" b="1" dirty="0"/>
              <a:t> </a:t>
            </a:r>
            <a:r>
              <a:rPr lang="en-GB" sz="2800" b="1" dirty="0" err="1"/>
              <a:t>হতো</a:t>
            </a:r>
            <a:r>
              <a:rPr lang="en-GB" sz="2800" b="1" dirty="0"/>
              <a:t> </a:t>
            </a:r>
            <a:r>
              <a:rPr lang="en-GB" sz="2800" b="1" dirty="0" err="1"/>
              <a:t>মসলিন</a:t>
            </a:r>
            <a:r>
              <a:rPr lang="en-GB" sz="2800" b="1" dirty="0"/>
              <a:t>।</a:t>
            </a:r>
          </a:p>
          <a:p>
            <a:pPr algn="ctr"/>
            <a:r>
              <a:rPr lang="en-GB" sz="2800" b="1" dirty="0" err="1"/>
              <a:t>মোগল</a:t>
            </a:r>
            <a:r>
              <a:rPr lang="en-GB" sz="2800" b="1" dirty="0"/>
              <a:t> </a:t>
            </a:r>
            <a:r>
              <a:rPr lang="en-GB" sz="2800" b="1" dirty="0" err="1"/>
              <a:t>বাদশাহ</a:t>
            </a:r>
            <a:r>
              <a:rPr lang="en-GB" sz="2800" b="1" dirty="0"/>
              <a:t> </a:t>
            </a:r>
            <a:r>
              <a:rPr lang="en-GB" sz="2800" b="1" dirty="0" err="1"/>
              <a:t>বেগমরা</a:t>
            </a:r>
            <a:r>
              <a:rPr lang="en-GB" sz="2800" b="1" dirty="0"/>
              <a:t> </a:t>
            </a:r>
            <a:r>
              <a:rPr lang="en-GB" sz="2800" b="1" dirty="0" err="1"/>
              <a:t>মসলিন</a:t>
            </a:r>
            <a:r>
              <a:rPr lang="en-GB" sz="2800" b="1" dirty="0"/>
              <a:t> </a:t>
            </a:r>
            <a:r>
              <a:rPr lang="en-GB" sz="2800" b="1" dirty="0" err="1"/>
              <a:t>কাপড়</a:t>
            </a:r>
            <a:r>
              <a:rPr lang="en-GB" sz="2800" b="1" dirty="0"/>
              <a:t> </a:t>
            </a:r>
            <a:r>
              <a:rPr lang="en-GB" sz="2800" b="1" dirty="0" err="1"/>
              <a:t>ব্যবহার</a:t>
            </a:r>
            <a:r>
              <a:rPr lang="en-GB" sz="2800" b="1" dirty="0"/>
              <a:t> </a:t>
            </a:r>
            <a:r>
              <a:rPr lang="en-GB" sz="2800" b="1" dirty="0" err="1"/>
              <a:t>করতেন।মসলিন</a:t>
            </a:r>
            <a:r>
              <a:rPr lang="en-GB" sz="2800" b="1" dirty="0"/>
              <a:t> </a:t>
            </a:r>
            <a:r>
              <a:rPr lang="en-GB" sz="2800" b="1" dirty="0" err="1"/>
              <a:t>কিনে</a:t>
            </a:r>
            <a:r>
              <a:rPr lang="en-GB" sz="2800" b="1" dirty="0"/>
              <a:t> </a:t>
            </a:r>
            <a:r>
              <a:rPr lang="en-GB" sz="2800" b="1" dirty="0" err="1"/>
              <a:t>নিয়ে</a:t>
            </a:r>
            <a:r>
              <a:rPr lang="en-GB" sz="2800" b="1" dirty="0"/>
              <a:t> </a:t>
            </a:r>
            <a:r>
              <a:rPr lang="en-GB" sz="2800" b="1" dirty="0" err="1"/>
              <a:t>যেতেন</a:t>
            </a:r>
            <a:r>
              <a:rPr lang="en-GB" sz="2800" b="1" dirty="0"/>
              <a:t> </a:t>
            </a:r>
            <a:r>
              <a:rPr lang="en-GB" sz="2800" b="1" dirty="0" err="1"/>
              <a:t>আরব</a:t>
            </a:r>
            <a:r>
              <a:rPr lang="en-GB" sz="2800" b="1" dirty="0"/>
              <a:t> ও </a:t>
            </a:r>
            <a:r>
              <a:rPr lang="en-GB" sz="2800" b="1" dirty="0" err="1"/>
              <a:t>ইউরোপের</a:t>
            </a:r>
            <a:r>
              <a:rPr lang="en-GB" sz="2800" b="1" dirty="0"/>
              <a:t> </a:t>
            </a:r>
            <a:r>
              <a:rPr lang="en-GB" sz="2800" b="1" dirty="0" err="1"/>
              <a:t>বণিকেরা</a:t>
            </a:r>
            <a:r>
              <a:rPr lang="en-GB" sz="2800" b="1" dirty="0"/>
              <a:t>।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68991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FC8BE35-1179-1C39-8D67-4F1412E1A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38C9AFDB-CED3-3692-6A80-2841C76760DD}"/>
              </a:ext>
            </a:extLst>
          </p:cNvPr>
          <p:cNvSpPr/>
          <p:nvPr/>
        </p:nvSpPr>
        <p:spPr>
          <a:xfrm>
            <a:off x="638881" y="457200"/>
            <a:ext cx="10909640" cy="13686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শিক্ষকের</a:t>
            </a:r>
            <a:r>
              <a:rPr lang="en-US" sz="6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" panose="02000000000000000000"/>
                <a:ea typeface="+mj-ea"/>
                <a:cs typeface="+mj-cs"/>
              </a:rPr>
              <a:t>পাঠ</a:t>
            </a:r>
            <a:endParaRPr lang="en-US" sz="6600" dirty="0">
              <a:solidFill>
                <a:schemeClr val="tx1"/>
              </a:solidFill>
              <a:latin typeface="Nikosh" panose="02000000000000000000"/>
              <a:ea typeface="+mj-ea"/>
              <a:cs typeface="+mj-cs"/>
            </a:endParaRPr>
          </a:p>
        </p:txBody>
      </p:sp>
      <p:pic>
        <p:nvPicPr>
          <p:cNvPr id="4" name="Picture 3" descr="IMG_20251226_1139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6301"/>
            <a:ext cx="12192000" cy="498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2923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EE6E147-B315-2C16-2942-197F57B8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BDF5ED6-1D5D-D2ED-0C10-3622929B1250}"/>
              </a:ext>
            </a:extLst>
          </p:cNvPr>
          <p:cNvSpPr/>
          <p:nvPr/>
        </p:nvSpPr>
        <p:spPr>
          <a:xfrm>
            <a:off x="4133416" y="76299"/>
            <a:ext cx="3261143" cy="7835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789DED-56B0-CAC1-35ED-8D263AB232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/>
        </p:blipFill>
        <p:spPr>
          <a:xfrm>
            <a:off x="1218218" y="1288737"/>
            <a:ext cx="4611201" cy="43479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EC1132-1465-1D8A-5780-7AFBF809B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5277" y="1148705"/>
            <a:ext cx="3248071" cy="456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2816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C16713E-0F14-0116-7B1F-F8C9FD317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332A5D2-F990-18B4-02F3-CCCCD7ACE8B9}"/>
              </a:ext>
            </a:extLst>
          </p:cNvPr>
          <p:cNvSpPr/>
          <p:nvPr/>
        </p:nvSpPr>
        <p:spPr>
          <a:xfrm rot="10800000" flipV="1">
            <a:off x="702235" y="191331"/>
            <a:ext cx="10378482" cy="1109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নতুন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খুঁজে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নিই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অর্থ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বলি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42FA85-83BE-00A7-D5DC-29F7EF2EDAD1}"/>
              </a:ext>
            </a:extLst>
          </p:cNvPr>
          <p:cNvSpPr/>
          <p:nvPr/>
        </p:nvSpPr>
        <p:spPr>
          <a:xfrm>
            <a:off x="891275" y="1780913"/>
            <a:ext cx="2998058" cy="9772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Nikosh" panose="02000000000000000000"/>
              </a:rPr>
              <a:t>ইবনে</a:t>
            </a:r>
            <a:r>
              <a:rPr lang="en-GB" sz="2800" dirty="0">
                <a:latin typeface="Nikosh" panose="02000000000000000000"/>
              </a:rPr>
              <a:t> </a:t>
            </a:r>
            <a:r>
              <a:rPr lang="en-GB" sz="2800" dirty="0" err="1">
                <a:latin typeface="Nikosh" panose="02000000000000000000"/>
              </a:rPr>
              <a:t>বতুতা</a:t>
            </a:r>
            <a:endParaRPr lang="en-US" sz="2800" dirty="0">
              <a:latin typeface="Nikosh" panose="0200000000000000000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B87E349-61C3-F117-4B48-BF9331C3D4D4}"/>
              </a:ext>
            </a:extLst>
          </p:cNvPr>
          <p:cNvSpPr/>
          <p:nvPr/>
        </p:nvSpPr>
        <p:spPr>
          <a:xfrm>
            <a:off x="6077948" y="1919617"/>
            <a:ext cx="4627054" cy="8385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Nikosh" panose="02000000000000000000"/>
              </a:rPr>
              <a:t>মরক্কোর</a:t>
            </a:r>
            <a:r>
              <a:rPr lang="en-GB" sz="2800" dirty="0">
                <a:latin typeface="Nikosh" panose="02000000000000000000"/>
              </a:rPr>
              <a:t> </a:t>
            </a:r>
            <a:r>
              <a:rPr lang="en-GB" sz="2800" dirty="0" err="1">
                <a:latin typeface="Nikosh" panose="02000000000000000000"/>
              </a:rPr>
              <a:t>একজন</a:t>
            </a:r>
            <a:r>
              <a:rPr lang="en-GB" sz="2800" dirty="0">
                <a:latin typeface="Nikosh" panose="02000000000000000000"/>
              </a:rPr>
              <a:t> </a:t>
            </a:r>
            <a:r>
              <a:rPr lang="en-GB" sz="2800" dirty="0" err="1">
                <a:latin typeface="Nikosh" panose="02000000000000000000"/>
              </a:rPr>
              <a:t>ভ্রমণকারী</a:t>
            </a:r>
            <a:endParaRPr lang="en-US" sz="2800" dirty="0">
              <a:latin typeface="Nikosh" panose="0200000000000000000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05E00FF-68D5-249D-C233-2055A670DE37}"/>
              </a:ext>
            </a:extLst>
          </p:cNvPr>
          <p:cNvSpPr/>
          <p:nvPr/>
        </p:nvSpPr>
        <p:spPr>
          <a:xfrm>
            <a:off x="502044" y="5155690"/>
            <a:ext cx="2998057" cy="10907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Nikosh" panose="02000000000000000000"/>
              </a:rPr>
              <a:t>কুটির</a:t>
            </a:r>
            <a:endParaRPr lang="en-US" sz="2800" dirty="0">
              <a:latin typeface="Nikosh" panose="0200000000000000000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9477702-F9BF-9F7D-4F5F-7CD5C1D6FEA0}"/>
              </a:ext>
            </a:extLst>
          </p:cNvPr>
          <p:cNvSpPr/>
          <p:nvPr/>
        </p:nvSpPr>
        <p:spPr>
          <a:xfrm>
            <a:off x="6196772" y="5351381"/>
            <a:ext cx="3797154" cy="9383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Nikosh" panose="02000000000000000000"/>
              </a:rPr>
              <a:t>কুড়েঁঘর</a:t>
            </a:r>
            <a:endParaRPr lang="en-US" sz="2800" dirty="0">
              <a:latin typeface="Nikosh" panose="0200000000000000000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EA87101-540E-F4A6-E372-8B8D5F87B4D3}"/>
              </a:ext>
            </a:extLst>
          </p:cNvPr>
          <p:cNvSpPr/>
          <p:nvPr/>
        </p:nvSpPr>
        <p:spPr>
          <a:xfrm>
            <a:off x="6177534" y="3635499"/>
            <a:ext cx="3797154" cy="10105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Nikosh" panose="02000000000000000000"/>
              </a:rPr>
              <a:t>হাতে</a:t>
            </a:r>
            <a:r>
              <a:rPr lang="en-GB" sz="2800" dirty="0">
                <a:latin typeface="Nikosh" panose="02000000000000000000"/>
              </a:rPr>
              <a:t> </a:t>
            </a:r>
            <a:r>
              <a:rPr lang="en-GB" sz="2800" dirty="0" err="1">
                <a:latin typeface="Nikosh" panose="02000000000000000000"/>
              </a:rPr>
              <a:t>বোনা</a:t>
            </a:r>
            <a:r>
              <a:rPr lang="en-GB" sz="2800" dirty="0">
                <a:latin typeface="Nikosh" panose="02000000000000000000"/>
              </a:rPr>
              <a:t> </a:t>
            </a:r>
            <a:r>
              <a:rPr lang="en-GB" sz="2800" dirty="0" err="1">
                <a:latin typeface="Nikosh" panose="02000000000000000000"/>
              </a:rPr>
              <a:t>কার্পেট</a:t>
            </a:r>
            <a:r>
              <a:rPr lang="en-GB" sz="2800" dirty="0">
                <a:latin typeface="Nikosh" panose="02000000000000000000"/>
              </a:rPr>
              <a:t> </a:t>
            </a:r>
            <a:endParaRPr lang="en-US" sz="2800" dirty="0">
              <a:latin typeface="Nikosh" panose="0200000000000000000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036981E-C521-5E1A-9099-F148D5F4B4DD}"/>
              </a:ext>
            </a:extLst>
          </p:cNvPr>
          <p:cNvSpPr/>
          <p:nvPr/>
        </p:nvSpPr>
        <p:spPr>
          <a:xfrm rot="10800000" flipV="1">
            <a:off x="702235" y="3586049"/>
            <a:ext cx="2998057" cy="110945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latin typeface="Nikosh" panose="02000000000000000000"/>
              </a:rPr>
              <a:t>শতরঞ্জি</a:t>
            </a:r>
            <a:r>
              <a:rPr lang="en-GB" sz="2800" dirty="0">
                <a:latin typeface="Nikosh" panose="02000000000000000000"/>
              </a:rPr>
              <a:t> </a:t>
            </a:r>
            <a:endParaRPr lang="en-US" sz="2800" dirty="0">
              <a:latin typeface="Nikosh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654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A4F2225-4957-59B5-D5A7-AD265EBCF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74A1355-D5B4-C9C0-5FF0-EB141C02DDD7}"/>
              </a:ext>
            </a:extLst>
          </p:cNvPr>
          <p:cNvSpPr/>
          <p:nvPr/>
        </p:nvSpPr>
        <p:spPr>
          <a:xfrm>
            <a:off x="409506" y="38463"/>
            <a:ext cx="10936184" cy="13421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যুক্তবর্ণ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খুঁজে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বের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যুক্তবর্ণ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ভেঙ্গে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নতুন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গঠন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B1EDDEE-15FA-1C9F-63F9-77B81AA14E63}"/>
              </a:ext>
            </a:extLst>
          </p:cNvPr>
          <p:cNvSpPr/>
          <p:nvPr/>
        </p:nvSpPr>
        <p:spPr>
          <a:xfrm rot="10800000" flipV="1">
            <a:off x="323845" y="1565753"/>
            <a:ext cx="2133183" cy="85514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সমৃদ্ধ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651B8EF-7E4D-E0A8-DE8A-5CB8D79CF3BB}"/>
              </a:ext>
            </a:extLst>
          </p:cNvPr>
          <p:cNvSpPr/>
          <p:nvPr/>
        </p:nvSpPr>
        <p:spPr>
          <a:xfrm>
            <a:off x="3445323" y="1502954"/>
            <a:ext cx="1674153" cy="975585"/>
          </a:xfrm>
          <a:prstGeom prst="roundRect">
            <a:avLst>
              <a:gd name="adj" fmla="val 4597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91B81127-B408-15AA-3863-EBB8A3CE131E}"/>
              </a:ext>
            </a:extLst>
          </p:cNvPr>
          <p:cNvSpPr/>
          <p:nvPr/>
        </p:nvSpPr>
        <p:spPr>
          <a:xfrm rot="10800000" flipV="1">
            <a:off x="8373593" y="1502954"/>
            <a:ext cx="1512683" cy="85514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যুদ্ধ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2315EA96-7750-1FBA-CDED-9714F19E2B46}"/>
              </a:ext>
            </a:extLst>
          </p:cNvPr>
          <p:cNvSpPr/>
          <p:nvPr/>
        </p:nvSpPr>
        <p:spPr>
          <a:xfrm rot="10800000" flipV="1">
            <a:off x="323844" y="3200505"/>
            <a:ext cx="2133183" cy="85514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শতরঞ্জি</a:t>
            </a:r>
            <a:r>
              <a:rPr lang="en-GB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BB33D13C-7AAD-F93E-CB2B-D557A92D4C00}"/>
              </a:ext>
            </a:extLst>
          </p:cNvPr>
          <p:cNvSpPr/>
          <p:nvPr/>
        </p:nvSpPr>
        <p:spPr>
          <a:xfrm rot="10800000" flipV="1">
            <a:off x="291185" y="5082195"/>
            <a:ext cx="2133183" cy="85514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সূক্ষ্ম</a:t>
            </a:r>
            <a:r>
              <a:rPr lang="en-GB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187E0DDB-E7B8-D762-6F8A-9987F49BEB5A}"/>
              </a:ext>
            </a:extLst>
          </p:cNvPr>
          <p:cNvSpPr/>
          <p:nvPr/>
        </p:nvSpPr>
        <p:spPr>
          <a:xfrm>
            <a:off x="3445322" y="3075891"/>
            <a:ext cx="1674153" cy="975585"/>
          </a:xfrm>
          <a:prstGeom prst="roundRect">
            <a:avLst>
              <a:gd name="adj" fmla="val 4597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ঞ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6C2A5FEC-C256-1A6C-0E50-16982114A7AB}"/>
              </a:ext>
            </a:extLst>
          </p:cNvPr>
          <p:cNvSpPr/>
          <p:nvPr/>
        </p:nvSpPr>
        <p:spPr>
          <a:xfrm>
            <a:off x="3597723" y="5082196"/>
            <a:ext cx="1400644" cy="855142"/>
          </a:xfrm>
          <a:prstGeom prst="roundRect">
            <a:avLst>
              <a:gd name="adj" fmla="val 1757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ACAA5D95-B885-C80A-7D52-87480B758936}"/>
              </a:ext>
            </a:extLst>
          </p:cNvPr>
          <p:cNvSpPr/>
          <p:nvPr/>
        </p:nvSpPr>
        <p:spPr>
          <a:xfrm>
            <a:off x="7014116" y="5082195"/>
            <a:ext cx="1400644" cy="855142"/>
          </a:xfrm>
          <a:prstGeom prst="roundRect">
            <a:avLst>
              <a:gd name="adj" fmla="val 1757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B59DDF29-9A95-96A7-9024-201D11960CB5}"/>
              </a:ext>
            </a:extLst>
          </p:cNvPr>
          <p:cNvSpPr/>
          <p:nvPr/>
        </p:nvSpPr>
        <p:spPr>
          <a:xfrm>
            <a:off x="5395678" y="5082195"/>
            <a:ext cx="1400644" cy="855142"/>
          </a:xfrm>
          <a:prstGeom prst="roundRect">
            <a:avLst>
              <a:gd name="adj" fmla="val 1757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2050DAF1-D69F-F04B-8899-F271F9C736FC}"/>
              </a:ext>
            </a:extLst>
          </p:cNvPr>
          <p:cNvSpPr/>
          <p:nvPr/>
        </p:nvSpPr>
        <p:spPr>
          <a:xfrm rot="10800000" flipV="1">
            <a:off x="8734529" y="5183309"/>
            <a:ext cx="1223652" cy="87019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লক্ষ্মী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296AF56E-A1E6-7034-1628-EA933852CE91}"/>
              </a:ext>
            </a:extLst>
          </p:cNvPr>
          <p:cNvSpPr/>
          <p:nvPr/>
        </p:nvSpPr>
        <p:spPr>
          <a:xfrm>
            <a:off x="5478703" y="1510224"/>
            <a:ext cx="1674153" cy="975585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80C9D8D3-5E07-B49A-9794-1C1046E21F76}"/>
              </a:ext>
            </a:extLst>
          </p:cNvPr>
          <p:cNvSpPr/>
          <p:nvPr/>
        </p:nvSpPr>
        <p:spPr>
          <a:xfrm>
            <a:off x="5470595" y="3026494"/>
            <a:ext cx="1674153" cy="975585"/>
          </a:xfrm>
          <a:prstGeom prst="roundRect">
            <a:avLst>
              <a:gd name="adj" fmla="val 4597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E360BCC8-17A5-DDD4-0B72-32E3EE7DF894}"/>
              </a:ext>
            </a:extLst>
          </p:cNvPr>
          <p:cNvSpPr/>
          <p:nvPr/>
        </p:nvSpPr>
        <p:spPr>
          <a:xfrm rot="10800000" flipV="1">
            <a:off x="8415246" y="3117571"/>
            <a:ext cx="1567022" cy="85514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গেঞ্জি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7000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4BE3B09-A99D-E574-1A7A-84386D3D8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493B41A-31B5-45D8-566B-0ED2761A9517}"/>
              </a:ext>
            </a:extLst>
          </p:cNvPr>
          <p:cNvSpPr txBox="1"/>
          <p:nvPr/>
        </p:nvSpPr>
        <p:spPr>
          <a:xfrm>
            <a:off x="4138163" y="195954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দলীয়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6DDBA4-DB21-B9EE-1B06-26C05461079E}"/>
              </a:ext>
            </a:extLst>
          </p:cNvPr>
          <p:cNvSpPr txBox="1"/>
          <p:nvPr/>
        </p:nvSpPr>
        <p:spPr>
          <a:xfrm>
            <a:off x="324980" y="903840"/>
            <a:ext cx="103199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>
                <a:latin typeface="Nikosh" panose="02000000000000000000" pitchFamily="2" charset="0"/>
                <a:cs typeface="Nikosh" panose="02000000000000000000" pitchFamily="2" charset="0"/>
              </a:rPr>
              <a:t>৩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টি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দলে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ভাগ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হবে।শিক্ষার্থীদের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নিজেদের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ধারণাগুলো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দলের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সবার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সাথে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আলোচনা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প্রতিটি</a:t>
            </a:r>
            <a:r>
              <a:rPr lang="en-GB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GB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GB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GB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বাক্য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লিখবে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6BE000B5-357D-711C-778E-F4F0752DC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2489101"/>
              </p:ext>
            </p:extLst>
          </p:nvPr>
        </p:nvGraphicFramePr>
        <p:xfrm>
          <a:off x="819009" y="2842832"/>
          <a:ext cx="9310212" cy="3733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3404">
                  <a:extLst>
                    <a:ext uri="{9D8B030D-6E8A-4147-A177-3AD203B41FA5}">
                      <a16:colId xmlns:a16="http://schemas.microsoft.com/office/drawing/2014/main" xmlns="" val="3746113098"/>
                    </a:ext>
                  </a:extLst>
                </a:gridCol>
                <a:gridCol w="3103404">
                  <a:extLst>
                    <a:ext uri="{9D8B030D-6E8A-4147-A177-3AD203B41FA5}">
                      <a16:colId xmlns:a16="http://schemas.microsoft.com/office/drawing/2014/main" xmlns="" val="2706664868"/>
                    </a:ext>
                  </a:extLst>
                </a:gridCol>
                <a:gridCol w="3103404">
                  <a:extLst>
                    <a:ext uri="{9D8B030D-6E8A-4147-A177-3AD203B41FA5}">
                      <a16:colId xmlns:a16="http://schemas.microsoft.com/office/drawing/2014/main" xmlns="" val="3753782206"/>
                    </a:ext>
                  </a:extLst>
                </a:gridCol>
              </a:tblGrid>
              <a:tr h="814875">
                <a:tc>
                  <a:txBody>
                    <a:bodyPr/>
                    <a:lstStyle/>
                    <a:p>
                      <a:r>
                        <a:rPr lang="en-GB" dirty="0" err="1"/>
                        <a:t>শাপলা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দল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জবা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দল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বেলী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দল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77098731"/>
                  </a:ext>
                </a:extLst>
              </a:tr>
              <a:tr h="1545066">
                <a:tc>
                  <a:txBody>
                    <a:bodyPr/>
                    <a:lstStyle/>
                    <a:p>
                      <a:r>
                        <a:rPr lang="en-GB" sz="2800" b="1" dirty="0" err="1"/>
                        <a:t>বণিক</a:t>
                      </a:r>
                      <a:endParaRPr lang="en-GB" sz="2800" b="1" dirty="0"/>
                    </a:p>
                    <a:p>
                      <a:r>
                        <a:rPr lang="en-GB" sz="2800" b="1" dirty="0" err="1"/>
                        <a:t>কুটির</a:t>
                      </a:r>
                      <a:endParaRPr lang="en-GB" sz="2800" b="1" dirty="0"/>
                    </a:p>
                    <a:p>
                      <a:r>
                        <a:rPr lang="en-GB" sz="2800" b="1" dirty="0" err="1"/>
                        <a:t>সমৃদ্ধ</a:t>
                      </a:r>
                      <a:r>
                        <a:rPr lang="en-GB" sz="28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b="1"/>
                        <a:t> 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 b="1" dirty="0"/>
                    </a:p>
                    <a:p>
                      <a:endParaRPr lang="en-GB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1657905"/>
                  </a:ext>
                </a:extLst>
              </a:tr>
              <a:tr h="1373392">
                <a:tc>
                  <a:txBody>
                    <a:bodyPr/>
                    <a:lstStyle/>
                    <a:p>
                      <a:r>
                        <a:rPr lang="en-GB" sz="2800" b="1" dirty="0" err="1"/>
                        <a:t>ইবনে</a:t>
                      </a:r>
                      <a:r>
                        <a:rPr lang="en-GB" sz="2800" b="1" dirty="0"/>
                        <a:t> </a:t>
                      </a:r>
                      <a:r>
                        <a:rPr lang="en-GB" sz="2800" b="1" dirty="0" err="1"/>
                        <a:t>বতুতা</a:t>
                      </a:r>
                      <a:r>
                        <a:rPr lang="en-GB" sz="2800" b="1" dirty="0"/>
                        <a:t> </a:t>
                      </a:r>
                    </a:p>
                    <a:p>
                      <a:r>
                        <a:rPr lang="en-GB" sz="2800" b="1" dirty="0" err="1"/>
                        <a:t>সূক্ষ্ম</a:t>
                      </a:r>
                      <a:endParaRPr lang="en-GB" sz="2800" b="1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4053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745196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B552086-4257-5FB4-0CAA-22247F2621A3}"/>
              </a:ext>
            </a:extLst>
          </p:cNvPr>
          <p:cNvSpPr/>
          <p:nvPr/>
        </p:nvSpPr>
        <p:spPr>
          <a:xfrm>
            <a:off x="3918372" y="348343"/>
            <a:ext cx="2548229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/>
              </a:rPr>
              <a:t>একক</a:t>
            </a:r>
            <a:r>
              <a:rPr lang="en-US" sz="2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/>
              </a:rPr>
              <a:t> </a:t>
            </a:r>
            <a:r>
              <a:rPr lang="en-US" sz="28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/>
              </a:rPr>
              <a:t>কাজ</a:t>
            </a:r>
            <a:endParaRPr lang="en-US" sz="28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anose="020000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F3C212-401C-2208-7AE8-21D2246D56C8}"/>
              </a:ext>
            </a:extLst>
          </p:cNvPr>
          <p:cNvSpPr/>
          <p:nvPr/>
        </p:nvSpPr>
        <p:spPr>
          <a:xfrm>
            <a:off x="504743" y="1764733"/>
            <a:ext cx="10572909" cy="29584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একটি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বাক্য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ভেঙ্গে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দুটি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বাক্য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Nikosh" panose="02000000000000000000"/>
              </a:rPr>
              <a:t>বানাও</a:t>
            </a:r>
            <a:endParaRPr lang="en-US" sz="3600" dirty="0">
              <a:solidFill>
                <a:schemeClr val="accent3">
                  <a:lumMod val="20000"/>
                  <a:lumOff val="80000"/>
                </a:schemeClr>
              </a:solidFill>
              <a:latin typeface="Nikosh" panose="02000000000000000000"/>
            </a:endParaRPr>
          </a:p>
          <a:p>
            <a:pPr algn="ctr"/>
            <a:endParaRPr lang="en-US" dirty="0">
              <a:latin typeface="Nikosh" panose="02000000000000000000"/>
            </a:endParaRPr>
          </a:p>
          <a:p>
            <a:pPr algn="ctr"/>
            <a:endParaRPr lang="en-US" dirty="0">
              <a:latin typeface="Nikosh" panose="02000000000000000000"/>
            </a:endParaRPr>
          </a:p>
          <a:p>
            <a:pPr algn="ctr"/>
            <a:r>
              <a:rPr lang="en-US" sz="2800" dirty="0">
                <a:latin typeface="Nikosh" panose="02000000000000000000"/>
              </a:rPr>
              <a:t>১।ইবনে </a:t>
            </a:r>
            <a:r>
              <a:rPr lang="en-US" sz="2800" dirty="0" err="1">
                <a:latin typeface="Nikosh" panose="02000000000000000000"/>
              </a:rPr>
              <a:t>বতুতা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বাংলাদেশে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ঘুরে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সমৃদ্ধ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কুটির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শিল্পের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কথা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লিখেছেন</a:t>
            </a:r>
            <a:r>
              <a:rPr lang="en-US" sz="2800" dirty="0">
                <a:latin typeface="Nikosh" panose="02000000000000000000"/>
              </a:rPr>
              <a:t>।</a:t>
            </a:r>
          </a:p>
          <a:p>
            <a:pPr algn="ctr"/>
            <a:endParaRPr lang="en-US" sz="2800" dirty="0">
              <a:latin typeface="Nikosh" panose="02000000000000000000"/>
            </a:endParaRPr>
          </a:p>
          <a:p>
            <a:pPr algn="ctr"/>
            <a:r>
              <a:rPr lang="en-US" sz="2800" dirty="0">
                <a:latin typeface="Nikosh" panose="02000000000000000000"/>
              </a:rPr>
              <a:t>২।কুটির </a:t>
            </a:r>
            <a:r>
              <a:rPr lang="en-US" sz="2800" dirty="0" err="1">
                <a:latin typeface="Nikosh" panose="02000000000000000000"/>
              </a:rPr>
              <a:t>পণ্যের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ব্যবহার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বাড়ানোর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মধ্য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দিয়ে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এর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সমৃদ্ধি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ঘটতে</a:t>
            </a:r>
            <a:r>
              <a:rPr lang="en-US" sz="2800" dirty="0">
                <a:latin typeface="Nikosh" panose="02000000000000000000"/>
              </a:rPr>
              <a:t> </a:t>
            </a:r>
            <a:r>
              <a:rPr lang="en-US" sz="2800" dirty="0" err="1">
                <a:latin typeface="Nikosh" panose="02000000000000000000"/>
              </a:rPr>
              <a:t>পারে</a:t>
            </a:r>
            <a:r>
              <a:rPr lang="en-US" sz="2800" dirty="0">
                <a:latin typeface="Nikosh" panose="0200000000000000000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xmlns="" val="4195246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93E1BA2-6AFD-3F47-EB18-90DF4AC19A19}"/>
              </a:ext>
            </a:extLst>
          </p:cNvPr>
          <p:cNvSpPr/>
          <p:nvPr/>
        </p:nvSpPr>
        <p:spPr>
          <a:xfrm>
            <a:off x="3915346" y="84311"/>
            <a:ext cx="2419933" cy="13971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মূল্যায়ন</a:t>
            </a:r>
            <a:r>
              <a:rPr lang="en-GB" sz="4000" b="1" dirty="0"/>
              <a:t> </a:t>
            </a:r>
            <a:endParaRPr lang="en-US" sz="4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DE13FD4-8F01-60D9-47FD-806A07A54247}"/>
              </a:ext>
            </a:extLst>
          </p:cNvPr>
          <p:cNvSpPr/>
          <p:nvPr/>
        </p:nvSpPr>
        <p:spPr>
          <a:xfrm>
            <a:off x="1210928" y="1718155"/>
            <a:ext cx="9351885" cy="12699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১।কুটিরশিল্প </a:t>
            </a:r>
            <a:r>
              <a:rPr lang="en-GB" sz="4000" b="1" dirty="0" err="1"/>
              <a:t>কাকে</a:t>
            </a:r>
            <a:r>
              <a:rPr lang="en-GB" sz="4000" b="1" dirty="0"/>
              <a:t> </a:t>
            </a:r>
            <a:r>
              <a:rPr lang="en-GB" sz="4000" b="1" dirty="0" err="1"/>
              <a:t>বলে</a:t>
            </a:r>
            <a:r>
              <a:rPr lang="en-GB" sz="4000" b="1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180DE53-D08C-339E-12A6-BF9342A299FA}"/>
              </a:ext>
            </a:extLst>
          </p:cNvPr>
          <p:cNvSpPr/>
          <p:nvPr/>
        </p:nvSpPr>
        <p:spPr>
          <a:xfrm>
            <a:off x="178262" y="3298521"/>
            <a:ext cx="11874412" cy="12699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২।ইবনে </a:t>
            </a:r>
            <a:r>
              <a:rPr lang="en-GB" sz="4000" b="1" dirty="0" err="1"/>
              <a:t>বতুতা</a:t>
            </a:r>
            <a:r>
              <a:rPr lang="en-GB" sz="4000" b="1" dirty="0"/>
              <a:t> </a:t>
            </a:r>
            <a:r>
              <a:rPr lang="en-GB" sz="4000" b="1" dirty="0" err="1"/>
              <a:t>কখন</a:t>
            </a:r>
            <a:r>
              <a:rPr lang="en-GB" sz="4000" b="1" dirty="0"/>
              <a:t> </a:t>
            </a:r>
            <a:r>
              <a:rPr lang="en-GB" sz="4000" b="1" dirty="0" err="1"/>
              <a:t>বাংলাদেশ</a:t>
            </a:r>
            <a:r>
              <a:rPr lang="en-GB" sz="4000" b="1" dirty="0"/>
              <a:t> </a:t>
            </a:r>
            <a:r>
              <a:rPr lang="en-GB" sz="4000" b="1" dirty="0" err="1"/>
              <a:t>ভ্রমণে</a:t>
            </a:r>
            <a:r>
              <a:rPr lang="en-GB" sz="4000" b="1" dirty="0"/>
              <a:t> </a:t>
            </a:r>
            <a:r>
              <a:rPr lang="en-GB" sz="4000" b="1" dirty="0" err="1"/>
              <a:t>এসেছিলেন</a:t>
            </a:r>
            <a:r>
              <a:rPr lang="en-GB" sz="4000" b="1" dirty="0"/>
              <a:t>? </a:t>
            </a:r>
            <a:endParaRPr lang="en-US" sz="4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E53442C-165F-F43E-2C9B-B1A5F4A4A83D}"/>
              </a:ext>
            </a:extLst>
          </p:cNvPr>
          <p:cNvSpPr/>
          <p:nvPr/>
        </p:nvSpPr>
        <p:spPr>
          <a:xfrm>
            <a:off x="352882" y="4808682"/>
            <a:ext cx="11525188" cy="12475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৩।মসলিন </a:t>
            </a:r>
            <a:r>
              <a:rPr lang="en-GB" sz="4000" b="1" dirty="0" err="1"/>
              <a:t>কোন</a:t>
            </a:r>
            <a:r>
              <a:rPr lang="en-GB" sz="4000" b="1" dirty="0"/>
              <a:t> </a:t>
            </a:r>
            <a:r>
              <a:rPr lang="en-GB" sz="4000" b="1" dirty="0" err="1"/>
              <a:t>কোন</a:t>
            </a:r>
            <a:r>
              <a:rPr lang="en-GB" sz="4000" b="1" dirty="0"/>
              <a:t> </a:t>
            </a:r>
            <a:r>
              <a:rPr lang="en-GB" sz="4000" b="1" dirty="0" err="1"/>
              <a:t>দেশের</a:t>
            </a:r>
            <a:r>
              <a:rPr lang="en-GB" sz="4000" b="1" dirty="0"/>
              <a:t> </a:t>
            </a:r>
            <a:r>
              <a:rPr lang="en-GB" sz="4000" b="1" dirty="0" err="1"/>
              <a:t>বণিকেরা</a:t>
            </a:r>
            <a:r>
              <a:rPr lang="en-GB" sz="4000" b="1" dirty="0"/>
              <a:t> </a:t>
            </a:r>
            <a:r>
              <a:rPr lang="en-GB" sz="4000" b="1" dirty="0" err="1"/>
              <a:t>কিনতেন</a:t>
            </a:r>
            <a:r>
              <a:rPr lang="en-GB" sz="4000" b="1" dirty="0"/>
              <a:t>?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xmlns="" val="38905586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E94CAD5-7EAF-12BF-7211-6A2F7653EC62}"/>
              </a:ext>
            </a:extLst>
          </p:cNvPr>
          <p:cNvSpPr/>
          <p:nvPr/>
        </p:nvSpPr>
        <p:spPr>
          <a:xfrm>
            <a:off x="3072248" y="488757"/>
            <a:ext cx="5671883" cy="13660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বাড়ির</a:t>
            </a:r>
            <a:r>
              <a:rPr lang="en-GB" sz="4000" b="1" dirty="0"/>
              <a:t> </a:t>
            </a:r>
            <a:r>
              <a:rPr lang="en-GB" sz="4000" b="1" dirty="0" err="1"/>
              <a:t>কাজ</a:t>
            </a:r>
            <a:endParaRPr lang="en-US" sz="40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5BDA660-468D-49C2-C3CF-BE13E5FCB5C4}"/>
              </a:ext>
            </a:extLst>
          </p:cNvPr>
          <p:cNvSpPr/>
          <p:nvPr/>
        </p:nvSpPr>
        <p:spPr>
          <a:xfrm>
            <a:off x="2999982" y="1995100"/>
            <a:ext cx="5816414" cy="37911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err="1"/>
              <a:t>তোমাদের</a:t>
            </a:r>
            <a:r>
              <a:rPr lang="en-GB" sz="2800" b="1" dirty="0"/>
              <a:t> </a:t>
            </a:r>
            <a:r>
              <a:rPr lang="en-GB" sz="2800" b="1" dirty="0" err="1"/>
              <a:t>বাড়িতে</a:t>
            </a:r>
            <a:r>
              <a:rPr lang="en-GB" sz="2800" b="1" dirty="0"/>
              <a:t> </a:t>
            </a:r>
            <a:r>
              <a:rPr lang="en-GB" sz="2800" b="1" dirty="0" err="1"/>
              <a:t>কি</a:t>
            </a:r>
            <a:r>
              <a:rPr lang="en-GB" sz="2800" b="1" dirty="0"/>
              <a:t> </a:t>
            </a:r>
            <a:r>
              <a:rPr lang="en-GB" sz="2800" b="1" dirty="0" err="1"/>
              <a:t>কি</a:t>
            </a:r>
            <a:r>
              <a:rPr lang="en-GB" sz="2800" b="1" dirty="0"/>
              <a:t> </a:t>
            </a:r>
            <a:r>
              <a:rPr lang="en-GB" sz="2800" b="1" dirty="0" err="1"/>
              <a:t>কুটিরপণ্য</a:t>
            </a:r>
            <a:r>
              <a:rPr lang="en-GB" sz="2800" b="1" dirty="0"/>
              <a:t> </a:t>
            </a:r>
            <a:r>
              <a:rPr lang="en-GB" sz="2800" b="1" dirty="0" err="1"/>
              <a:t>আছে</a:t>
            </a:r>
            <a:r>
              <a:rPr lang="en-GB" sz="2800" b="1" dirty="0"/>
              <a:t> </a:t>
            </a:r>
            <a:r>
              <a:rPr lang="en-GB" sz="2800" b="1" dirty="0" err="1"/>
              <a:t>তার</a:t>
            </a:r>
            <a:r>
              <a:rPr lang="en-GB" sz="2800" b="1" dirty="0"/>
              <a:t> </a:t>
            </a:r>
            <a:r>
              <a:rPr lang="en-GB" sz="2800" b="1" dirty="0" err="1"/>
              <a:t>একটি</a:t>
            </a:r>
            <a:r>
              <a:rPr lang="en-GB" sz="2800" b="1" dirty="0"/>
              <a:t> </a:t>
            </a:r>
            <a:r>
              <a:rPr lang="en-GB" sz="2800" b="1" dirty="0" err="1"/>
              <a:t>তালিকা</a:t>
            </a:r>
            <a:r>
              <a:rPr lang="en-GB" sz="2800" b="1" dirty="0"/>
              <a:t> </a:t>
            </a:r>
            <a:r>
              <a:rPr lang="en-GB" sz="2800" b="1" dirty="0" err="1"/>
              <a:t>তৈরি</a:t>
            </a:r>
            <a:r>
              <a:rPr lang="en-GB" sz="2800" b="1" dirty="0"/>
              <a:t> </a:t>
            </a:r>
            <a:r>
              <a:rPr lang="en-GB" sz="2800" b="1" dirty="0" err="1"/>
              <a:t>করে</a:t>
            </a:r>
            <a:r>
              <a:rPr lang="en-GB" sz="2800" b="1" dirty="0"/>
              <a:t> </a:t>
            </a:r>
            <a:r>
              <a:rPr lang="en-GB" sz="2800" b="1" dirty="0" err="1"/>
              <a:t>আনবে</a:t>
            </a:r>
            <a:r>
              <a:rPr lang="en-GB" sz="2800" b="1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xmlns="" val="14017435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E2379A8-E4A7-65FC-BCB9-AEA4265D9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156183-6F23-EF75-81F4-F5C6C4DB96E6}"/>
              </a:ext>
            </a:extLst>
          </p:cNvPr>
          <p:cNvSpPr txBox="1"/>
          <p:nvPr/>
        </p:nvSpPr>
        <p:spPr>
          <a:xfrm>
            <a:off x="4038600" y="1939159"/>
            <a:ext cx="7644627" cy="27510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সবাইকে 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xmlns="" val="3936278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1AB0266-305B-F3B6-642A-B2A6354E3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DE71968-74BC-3C37-16F0-E351E24474BC}"/>
              </a:ext>
            </a:extLst>
          </p:cNvPr>
          <p:cNvSpPr/>
          <p:nvPr/>
        </p:nvSpPr>
        <p:spPr>
          <a:xfrm>
            <a:off x="3716335" y="601993"/>
            <a:ext cx="4019107" cy="10201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accent1">
                    <a:lumMod val="20000"/>
                    <a:lumOff val="80000"/>
                    <a:alpha val="60000"/>
                  </a:schemeClr>
                </a:solidFill>
                <a:latin typeface="Nikosh" panose="02000000000000000000"/>
                <a:ea typeface="+mj-ea"/>
                <a:cs typeface="+mj-cs"/>
              </a:rPr>
              <a:t>শিক্ষক</a:t>
            </a:r>
            <a:r>
              <a:rPr lang="en-US" sz="4000" kern="1200" dirty="0">
                <a:solidFill>
                  <a:schemeClr val="accent1">
                    <a:lumMod val="20000"/>
                    <a:lumOff val="80000"/>
                    <a:alpha val="60000"/>
                  </a:schemeClr>
                </a:solidFill>
                <a:latin typeface="Nikosh" panose="02000000000000000000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accent1">
                    <a:lumMod val="20000"/>
                    <a:lumOff val="80000"/>
                    <a:alpha val="60000"/>
                  </a:schemeClr>
                </a:solidFill>
                <a:latin typeface="Nikosh" panose="02000000000000000000"/>
                <a:ea typeface="+mj-ea"/>
                <a:cs typeface="+mj-cs"/>
              </a:rPr>
              <a:t>পরিচিতি</a:t>
            </a:r>
            <a:endParaRPr lang="en-US" sz="4000" kern="1200" dirty="0">
              <a:solidFill>
                <a:schemeClr val="accent1">
                  <a:lumMod val="20000"/>
                  <a:lumOff val="80000"/>
                  <a:alpha val="60000"/>
                </a:schemeClr>
              </a:solidFill>
              <a:latin typeface="Nikosh" panose="02000000000000000000"/>
              <a:ea typeface="+mj-ea"/>
              <a:cs typeface="+mj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C342A250-DB5F-AC4F-1FAC-FD12E2688A3A}"/>
              </a:ext>
            </a:extLst>
          </p:cNvPr>
          <p:cNvSpPr/>
          <p:nvPr/>
        </p:nvSpPr>
        <p:spPr>
          <a:xfrm>
            <a:off x="1844810" y="2471479"/>
            <a:ext cx="8524149" cy="30832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solidFill>
                  <a:schemeClr val="bg1"/>
                </a:solidFill>
                <a:latin typeface="Nikosh" panose="02000000000000000000"/>
              </a:rPr>
              <a:t>মোঃ</a:t>
            </a:r>
            <a:r>
              <a:rPr lang="en-US" sz="3600" b="1" dirty="0" smtClean="0">
                <a:solidFill>
                  <a:schemeClr val="bg1"/>
                </a:solidFill>
                <a:latin typeface="Nikosh" panose="0200000000000000000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" panose="02000000000000000000"/>
              </a:rPr>
              <a:t>সাজজাদ</a:t>
            </a:r>
            <a:r>
              <a:rPr lang="en-US" sz="3600" b="1" dirty="0" smtClean="0">
                <a:solidFill>
                  <a:schemeClr val="bg1"/>
                </a:solidFill>
                <a:latin typeface="Nikosh" panose="0200000000000000000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Nikosh" panose="02000000000000000000"/>
              </a:rPr>
              <a:t>হুসাইন</a:t>
            </a:r>
            <a:r>
              <a:rPr lang="en-US" sz="3600" b="1" dirty="0" smtClean="0">
                <a:solidFill>
                  <a:schemeClr val="bg1"/>
                </a:solidFill>
                <a:latin typeface="Nikosh" panose="02000000000000000000"/>
              </a:rPr>
              <a:t> </a:t>
            </a:r>
            <a:endParaRPr lang="en-US" sz="3600" b="1" dirty="0">
              <a:solidFill>
                <a:schemeClr val="bg1"/>
              </a:solidFill>
              <a:latin typeface="Nikosh" panose="02000000000000000000"/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Nikosh" panose="02000000000000000000"/>
              </a:rPr>
              <a:t>সহকারী</a:t>
            </a:r>
            <a:r>
              <a:rPr lang="en-US" sz="3600" b="1" dirty="0">
                <a:solidFill>
                  <a:schemeClr val="bg1"/>
                </a:solidFill>
                <a:latin typeface="Nikosh" panose="0200000000000000000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" panose="02000000000000000000"/>
              </a:rPr>
              <a:t>শিক্ষক</a:t>
            </a:r>
            <a:r>
              <a:rPr lang="en-US" sz="3600" b="1" dirty="0">
                <a:solidFill>
                  <a:schemeClr val="bg1"/>
                </a:solidFill>
                <a:latin typeface="Nikosh" panose="02000000000000000000"/>
              </a:rPr>
              <a:t> 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solidFill>
                  <a:schemeClr val="bg1"/>
                </a:solidFill>
                <a:latin typeface="Nikosh" panose="02000000000000000000"/>
              </a:rPr>
              <a:t>সাড়াতলা</a:t>
            </a:r>
            <a:r>
              <a:rPr lang="en-US" sz="3600" b="1" dirty="0" smtClean="0">
                <a:solidFill>
                  <a:schemeClr val="bg1"/>
                </a:solidFill>
                <a:latin typeface="Nikosh" panose="0200000000000000000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" panose="02000000000000000000"/>
              </a:rPr>
              <a:t>সরকারি</a:t>
            </a:r>
            <a:r>
              <a:rPr lang="en-US" sz="3600" b="1" dirty="0">
                <a:solidFill>
                  <a:schemeClr val="bg1"/>
                </a:solidFill>
                <a:latin typeface="Nikosh" panose="0200000000000000000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" panose="02000000000000000000"/>
              </a:rPr>
              <a:t>প্রাথমিক</a:t>
            </a:r>
            <a:r>
              <a:rPr lang="en-US" sz="3600" b="1" dirty="0">
                <a:solidFill>
                  <a:schemeClr val="bg1"/>
                </a:solidFill>
                <a:latin typeface="Nikosh" panose="0200000000000000000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" panose="02000000000000000000"/>
              </a:rPr>
              <a:t>বিদ্যালয়</a:t>
            </a:r>
            <a:r>
              <a:rPr lang="en-US" sz="3600" b="1" dirty="0">
                <a:solidFill>
                  <a:schemeClr val="bg1"/>
                </a:solidFill>
                <a:latin typeface="Nikosh" panose="02000000000000000000"/>
              </a:rPr>
              <a:t>। 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solidFill>
                  <a:schemeClr val="bg1"/>
                </a:solidFill>
                <a:latin typeface="Nikosh" panose="02000000000000000000"/>
              </a:rPr>
              <a:t>সদর</a:t>
            </a:r>
            <a:r>
              <a:rPr lang="en-US" sz="3600" b="1" dirty="0" smtClean="0">
                <a:solidFill>
                  <a:schemeClr val="bg1"/>
                </a:solidFill>
                <a:latin typeface="Nikosh" panose="02000000000000000000"/>
              </a:rPr>
              <a:t> ,</a:t>
            </a:r>
            <a:r>
              <a:rPr lang="en-US" sz="3600" b="1" dirty="0" err="1" smtClean="0">
                <a:solidFill>
                  <a:schemeClr val="bg1"/>
                </a:solidFill>
                <a:latin typeface="Nikosh" panose="02000000000000000000"/>
              </a:rPr>
              <a:t>সাতক্ষীরা</a:t>
            </a:r>
            <a:r>
              <a:rPr lang="en-US" sz="3600" b="1" dirty="0" smtClean="0">
                <a:solidFill>
                  <a:schemeClr val="bg1"/>
                </a:solidFill>
                <a:latin typeface="Nikosh" panose="02000000000000000000"/>
              </a:rPr>
              <a:t>।</a:t>
            </a:r>
            <a:endParaRPr lang="en-US" sz="3600" b="1" dirty="0">
              <a:solidFill>
                <a:schemeClr val="bg1"/>
              </a:solidFill>
              <a:latin typeface="Nikosh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348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28A085F-B1EF-0CA3-7B88-864A1DF31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0BDD054-5211-7C65-56F2-56F8327E2E8F}"/>
              </a:ext>
            </a:extLst>
          </p:cNvPr>
          <p:cNvSpPr txBox="1"/>
          <p:nvPr/>
        </p:nvSpPr>
        <p:spPr>
          <a:xfrm>
            <a:off x="4705283" y="344890"/>
            <a:ext cx="7728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9FF200B-C453-3AEF-8CE4-EAD9E679767B}"/>
              </a:ext>
            </a:extLst>
          </p:cNvPr>
          <p:cNvSpPr txBox="1"/>
          <p:nvPr/>
        </p:nvSpPr>
        <p:spPr>
          <a:xfrm>
            <a:off x="4046584" y="1391415"/>
            <a:ext cx="75365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শ্রেণিঃ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পঞ্চম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বাংলা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GB" sz="4000" dirty="0">
                <a:latin typeface="Nikosh" panose="02000000000000000000" pitchFamily="2" charset="0"/>
                <a:cs typeface="Nikosh" panose="02000000000000000000" pitchFamily="2" charset="0"/>
              </a:rPr>
              <a:t> : ১১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শিরোনামঃ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কুটির</a:t>
            </a:r>
            <a:r>
              <a:rPr lang="en-GB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শিল্প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পাঠ্যাংশঃ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GB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তো</a:t>
            </a:r>
            <a:r>
              <a:rPr lang="en-GB" sz="4000" dirty="0">
                <a:latin typeface="Nikosh" panose="02000000000000000000" pitchFamily="2" charset="0"/>
                <a:cs typeface="Nikosh" panose="02000000000000000000" pitchFamily="2" charset="0"/>
              </a:rPr>
              <a:t>...........</a:t>
            </a:r>
            <a:r>
              <a:rPr lang="en-GB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বণিকেরা</a:t>
            </a:r>
            <a:r>
              <a:rPr lang="en-GB" sz="4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সময়ঃ৪০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মিনিট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32CC9B2-90D3-B9CA-653C-38C51F0518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280" y="841591"/>
            <a:ext cx="3669647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2716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C3FBED7-6518-B4E7-676A-A2A9E56CB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FF63FE9-8193-0E75-B75E-C7783D4CF791}"/>
              </a:ext>
            </a:extLst>
          </p:cNvPr>
          <p:cNvSpPr/>
          <p:nvPr/>
        </p:nvSpPr>
        <p:spPr>
          <a:xfrm>
            <a:off x="310139" y="2293602"/>
            <a:ext cx="11422619" cy="44849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যুক্তবর্ণ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যোগে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গঠিত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শুনে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শনাক্ত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বাক্য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ব্যবহৃত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ফলাযুক্ত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যুক্তবর্ণের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ধ্বনি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শনাক্ত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পড়তে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দাড়ি,কমা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বিভিন্ন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ধরনের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বাক্য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লিখতে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336FAD4-1039-B34C-3E6D-2EE8929EACD5}"/>
              </a:ext>
            </a:extLst>
          </p:cNvPr>
          <p:cNvSpPr/>
          <p:nvPr/>
        </p:nvSpPr>
        <p:spPr>
          <a:xfrm>
            <a:off x="1760467" y="1205027"/>
            <a:ext cx="7641772" cy="93617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শেষে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অর্জন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</a:p>
        </p:txBody>
      </p:sp>
      <p:sp>
        <p:nvSpPr>
          <p:cNvPr id="2" name=" 1">
            <a:extLst>
              <a:ext uri="{FF2B5EF4-FFF2-40B4-BE49-F238E27FC236}">
                <a16:creationId xmlns:a16="http://schemas.microsoft.com/office/drawing/2014/main" xmlns="" id="{CAFFF0BE-3E5F-4813-D410-0F416EB9DB6D}"/>
              </a:ext>
            </a:extLst>
          </p:cNvPr>
          <p:cNvSpPr/>
          <p:nvPr/>
        </p:nvSpPr>
        <p:spPr>
          <a:xfrm>
            <a:off x="3823579" y="230388"/>
            <a:ext cx="4166905" cy="888181"/>
          </a:xfrm>
          <a:prstGeom prst="trapezoid">
            <a:avLst/>
          </a:prstGeom>
          <a:solidFill>
            <a:schemeClr val="accent2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err="1">
                <a:solidFill>
                  <a:schemeClr val="accent3"/>
                </a:solidFill>
                <a:latin typeface="Nikosh" panose="02000000000000000000"/>
              </a:rPr>
              <a:t>শিখনফল</a:t>
            </a:r>
            <a:endParaRPr lang="en-US" sz="4400" dirty="0">
              <a:solidFill>
                <a:schemeClr val="accent3"/>
              </a:solidFill>
              <a:latin typeface="Nikosh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174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9BBAC5A-10F4-1CAD-D3A4-91F5A2964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D5D2944-7B7A-1A89-836D-0ADD7CA8521F}"/>
              </a:ext>
            </a:extLst>
          </p:cNvPr>
          <p:cNvSpPr txBox="1"/>
          <p:nvPr/>
        </p:nvSpPr>
        <p:spPr>
          <a:xfrm>
            <a:off x="2423282" y="209550"/>
            <a:ext cx="7728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বলব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23086D-E9E5-DD49-C820-7E8CDE098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252411" y="1146358"/>
            <a:ext cx="2035299" cy="20352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E8B73BE-2B86-1F7D-BD8A-4F97C89D56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31469" y="4003473"/>
            <a:ext cx="3054931" cy="20352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F9F6809-68A2-A586-0710-4997D99F58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47308" y="3800344"/>
            <a:ext cx="3625010" cy="24432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4F4317-D04E-4C1A-A3CC-1242BFA4261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/>
        </p:blipFill>
        <p:spPr>
          <a:xfrm>
            <a:off x="903319" y="3875246"/>
            <a:ext cx="2467242" cy="24672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8DD0F1-BB8B-16E4-9E45-278CC9FB8E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217" y="886228"/>
            <a:ext cx="2333450" cy="24947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31B1E20-B9F3-9402-543F-92A8B9DE8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559" y="890252"/>
            <a:ext cx="2699021" cy="270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2398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68671F0-3B20-485A-F20D-247FD76C6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0B15EDDD-14EC-0413-97FC-419131145E07}"/>
              </a:ext>
            </a:extLst>
          </p:cNvPr>
          <p:cNvSpPr/>
          <p:nvPr/>
        </p:nvSpPr>
        <p:spPr>
          <a:xfrm>
            <a:off x="2574541" y="1222798"/>
            <a:ext cx="5844900" cy="14583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  </a:t>
            </a:r>
            <a:r>
              <a:rPr lang="en-GB" sz="7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কুটিরশিল্প</a:t>
            </a:r>
            <a:r>
              <a:rPr lang="en-GB" sz="7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72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8F09C43F-0B38-2D54-5085-66CBA1D0060C}"/>
              </a:ext>
            </a:extLst>
          </p:cNvPr>
          <p:cNvSpPr/>
          <p:nvPr/>
        </p:nvSpPr>
        <p:spPr>
          <a:xfrm>
            <a:off x="3740087" y="169866"/>
            <a:ext cx="3788228" cy="8708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শিরোনাম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1E482A3-B731-4497-51BE-ED5F209DF74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2100984" y="2808236"/>
            <a:ext cx="6739178" cy="310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074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EBBFB27-C5E3-19E1-3446-701DF0F15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6883D2B-B292-E09D-2675-D199803CBDF4}"/>
              </a:ext>
            </a:extLst>
          </p:cNvPr>
          <p:cNvSpPr/>
          <p:nvPr/>
        </p:nvSpPr>
        <p:spPr>
          <a:xfrm>
            <a:off x="451547" y="2653685"/>
            <a:ext cx="2527538" cy="802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মাটির</a:t>
            </a:r>
            <a:r>
              <a:rPr lang="en-GB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হাঁড়ি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143FF6A-828B-349F-99FF-0343B6FE275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3902498" y="93891"/>
            <a:ext cx="2470954" cy="24475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3DB449-B850-647F-F43A-11277EB622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/>
        </p:blipFill>
        <p:spPr>
          <a:xfrm>
            <a:off x="162749" y="127772"/>
            <a:ext cx="2952979" cy="242333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47834F24-0BB1-DE88-BFFA-657D24C63909}"/>
              </a:ext>
            </a:extLst>
          </p:cNvPr>
          <p:cNvSpPr/>
          <p:nvPr/>
        </p:nvSpPr>
        <p:spPr>
          <a:xfrm>
            <a:off x="3935778" y="2651224"/>
            <a:ext cx="2420886" cy="8301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পাটের</a:t>
            </a:r>
            <a:r>
              <a:rPr lang="en-GB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GB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শিকা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16A6E9-F6E3-A479-3A44-157DEA4376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6253" y="270356"/>
            <a:ext cx="2916820" cy="2265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870FBBA-DD18-841B-6B19-2EC29F65E42A}"/>
              </a:ext>
            </a:extLst>
          </p:cNvPr>
          <p:cNvSpPr txBox="1"/>
          <p:nvPr/>
        </p:nvSpPr>
        <p:spPr>
          <a:xfrm>
            <a:off x="7680092" y="2556116"/>
            <a:ext cx="2209351" cy="1109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 err="1">
                <a:solidFill>
                  <a:schemeClr val="accent5">
                    <a:lumMod val="75000"/>
                  </a:schemeClr>
                </a:solidFill>
                <a:latin typeface="Nikosh" panose="02000000000000000000"/>
              </a:rPr>
              <a:t>বেতের</a:t>
            </a:r>
            <a:endParaRPr lang="en-GB" sz="3200" dirty="0">
              <a:solidFill>
                <a:schemeClr val="accent5">
                  <a:lumMod val="75000"/>
                </a:schemeClr>
              </a:solidFill>
              <a:latin typeface="Nikosh" panose="02000000000000000000"/>
            </a:endParaRPr>
          </a:p>
          <a:p>
            <a:pPr algn="ctr"/>
            <a:r>
              <a:rPr lang="en-GB" sz="3200" dirty="0" err="1">
                <a:solidFill>
                  <a:schemeClr val="accent5">
                    <a:lumMod val="75000"/>
                  </a:schemeClr>
                </a:solidFill>
                <a:latin typeface="Nikosh" panose="02000000000000000000"/>
              </a:rPr>
              <a:t>ঝুড়ি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Nikosh" panose="0200000000000000000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23AF30-4B52-9F27-32D0-5CD8A1C57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697" y="3778964"/>
            <a:ext cx="11406605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3379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xmlns="" id="{E93E2453-BC76-13E1-96E2-E68B8743295C}"/>
              </a:ext>
            </a:extLst>
          </p:cNvPr>
          <p:cNvSpPr/>
          <p:nvPr/>
        </p:nvSpPr>
        <p:spPr>
          <a:xfrm rot="10800000" flipV="1">
            <a:off x="384772" y="2759478"/>
            <a:ext cx="2838188" cy="907738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>
                <a:latin typeface="Nikosh" panose="02000000000000000000"/>
              </a:rPr>
              <a:t>শীতল</a:t>
            </a:r>
            <a:r>
              <a:rPr lang="en-GB" sz="3600" dirty="0">
                <a:latin typeface="Nikosh" panose="02000000000000000000"/>
              </a:rPr>
              <a:t>  </a:t>
            </a:r>
            <a:r>
              <a:rPr lang="en-GB" sz="3600" dirty="0" err="1">
                <a:latin typeface="Nikosh" panose="02000000000000000000"/>
              </a:rPr>
              <a:t>পাটি</a:t>
            </a:r>
            <a:endParaRPr lang="en-US" sz="3600" dirty="0">
              <a:latin typeface="Nikosh" panose="02000000000000000000"/>
            </a:endParaRP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xmlns="" id="{A298F3EA-FDE3-9D0F-1BF3-B4EE4B401C62}"/>
              </a:ext>
            </a:extLst>
          </p:cNvPr>
          <p:cNvSpPr/>
          <p:nvPr/>
        </p:nvSpPr>
        <p:spPr>
          <a:xfrm rot="10800000" flipV="1">
            <a:off x="4087886" y="2725113"/>
            <a:ext cx="2280190" cy="935243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err="1">
                <a:latin typeface="Nikosh" panose="02000000000000000000"/>
              </a:rPr>
              <a:t>হাতপাখা</a:t>
            </a:r>
            <a:r>
              <a:rPr lang="en-GB" sz="4000" dirty="0">
                <a:latin typeface="Nikosh" panose="02000000000000000000"/>
              </a:rPr>
              <a:t> </a:t>
            </a:r>
            <a:endParaRPr lang="en-US" sz="4000" dirty="0">
              <a:latin typeface="Nikosh" panose="0200000000000000000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5034EC4-1088-C876-90D6-F6CA9EF7AA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9459" y="90928"/>
            <a:ext cx="2512171" cy="24089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75B269B-49D3-81C7-2F2C-CB52CC5F6D2A}"/>
              </a:ext>
            </a:extLst>
          </p:cNvPr>
          <p:cNvSpPr/>
          <p:nvPr/>
        </p:nvSpPr>
        <p:spPr>
          <a:xfrm rot="10800000" flipV="1">
            <a:off x="7194453" y="2738677"/>
            <a:ext cx="2304381" cy="8530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latin typeface="Nikosh" panose="02000000000000000000"/>
              </a:rPr>
              <a:t>তাঁতের</a:t>
            </a:r>
            <a:r>
              <a:rPr lang="en-GB" sz="2800" b="1" dirty="0">
                <a:latin typeface="Nikosh" panose="02000000000000000000"/>
              </a:rPr>
              <a:t> </a:t>
            </a:r>
            <a:r>
              <a:rPr lang="en-GB" sz="2800" b="1" dirty="0" err="1">
                <a:latin typeface="Nikosh" panose="02000000000000000000"/>
              </a:rPr>
              <a:t>শাড়ি</a:t>
            </a:r>
            <a:endParaRPr lang="en-US" sz="2800" b="1" dirty="0">
              <a:latin typeface="Nikosh" panose="0200000000000000000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637BAA1-0CE9-4D82-44C0-EE893095F024}"/>
              </a:ext>
            </a:extLst>
          </p:cNvPr>
          <p:cNvSpPr/>
          <p:nvPr/>
        </p:nvSpPr>
        <p:spPr>
          <a:xfrm>
            <a:off x="776915" y="4230093"/>
            <a:ext cx="10478383" cy="19356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err="1"/>
              <a:t>কুটির</a:t>
            </a:r>
            <a:r>
              <a:rPr lang="en-GB" sz="2800" b="1" dirty="0"/>
              <a:t> </a:t>
            </a:r>
            <a:r>
              <a:rPr lang="en-GB" sz="2800" b="1" dirty="0" err="1"/>
              <a:t>পণ্যের</a:t>
            </a:r>
            <a:r>
              <a:rPr lang="en-GB" sz="2800" b="1" dirty="0"/>
              <a:t> </a:t>
            </a:r>
            <a:r>
              <a:rPr lang="en-GB" sz="2800" b="1" dirty="0" err="1"/>
              <a:t>মধ্যে</a:t>
            </a:r>
            <a:r>
              <a:rPr lang="en-GB" sz="2800" b="1" dirty="0"/>
              <a:t> </a:t>
            </a:r>
            <a:r>
              <a:rPr lang="en-GB" sz="2800" b="1" dirty="0" err="1"/>
              <a:t>আরো</a:t>
            </a:r>
            <a:r>
              <a:rPr lang="en-GB" sz="2800" b="1" dirty="0"/>
              <a:t> </a:t>
            </a:r>
            <a:r>
              <a:rPr lang="en-GB" sz="2800" b="1" dirty="0" err="1"/>
              <a:t>আছে</a:t>
            </a:r>
            <a:r>
              <a:rPr lang="en-GB" sz="2800" b="1" dirty="0"/>
              <a:t> </a:t>
            </a:r>
            <a:r>
              <a:rPr lang="en-GB" sz="2800" b="1" dirty="0" err="1"/>
              <a:t>জামদানি</a:t>
            </a:r>
            <a:r>
              <a:rPr lang="en-GB" sz="2800" b="1" dirty="0"/>
              <a:t> </a:t>
            </a:r>
            <a:r>
              <a:rPr lang="en-GB" sz="2800" b="1" dirty="0" err="1"/>
              <a:t>শাড়ি</a:t>
            </a:r>
            <a:r>
              <a:rPr lang="en-GB" sz="2800" b="1" dirty="0"/>
              <a:t>, </a:t>
            </a:r>
            <a:r>
              <a:rPr lang="en-GB" sz="2800" b="1" dirty="0" err="1"/>
              <a:t>তাঁতের</a:t>
            </a:r>
            <a:r>
              <a:rPr lang="en-GB" sz="2800" b="1" dirty="0"/>
              <a:t> </a:t>
            </a:r>
            <a:r>
              <a:rPr lang="en-GB" sz="2800" b="1" dirty="0" err="1"/>
              <a:t>শাড়ি,শীতলপাটি</a:t>
            </a:r>
            <a:r>
              <a:rPr lang="en-GB" sz="2800" b="1" dirty="0"/>
              <a:t>, </a:t>
            </a:r>
            <a:r>
              <a:rPr lang="en-GB" sz="2800" b="1" dirty="0" err="1"/>
              <a:t>শতরঞ্জি</a:t>
            </a:r>
            <a:r>
              <a:rPr lang="en-GB" sz="2800" b="1" dirty="0"/>
              <a:t>, </a:t>
            </a:r>
            <a:r>
              <a:rPr lang="en-GB" sz="2800" b="1" dirty="0" err="1"/>
              <a:t>নকশিকাঁথা,হাতপাখা</a:t>
            </a:r>
            <a:r>
              <a:rPr lang="en-GB" sz="2800" b="1" dirty="0"/>
              <a:t>,  </a:t>
            </a:r>
            <a:r>
              <a:rPr lang="en-GB" sz="2800" b="1" dirty="0" err="1"/>
              <a:t>গয়না।এসব</a:t>
            </a:r>
            <a:r>
              <a:rPr lang="en-GB" sz="2800" b="1" dirty="0"/>
              <a:t> </a:t>
            </a:r>
            <a:r>
              <a:rPr lang="en-GB" sz="2800" b="1" dirty="0" err="1"/>
              <a:t>পণ্যকে</a:t>
            </a:r>
            <a:r>
              <a:rPr lang="en-GB" sz="2800" b="1" dirty="0"/>
              <a:t> </a:t>
            </a:r>
            <a:r>
              <a:rPr lang="en-GB" sz="2800" b="1" dirty="0" err="1"/>
              <a:t>শিল্পের</a:t>
            </a:r>
            <a:r>
              <a:rPr lang="en-GB" sz="2800" b="1" dirty="0"/>
              <a:t> </a:t>
            </a:r>
            <a:r>
              <a:rPr lang="en-GB" sz="2800" b="1" dirty="0" err="1"/>
              <a:t>মর্যাদা</a:t>
            </a:r>
            <a:r>
              <a:rPr lang="en-GB" sz="2800" b="1" dirty="0"/>
              <a:t> </a:t>
            </a:r>
            <a:r>
              <a:rPr lang="en-GB" sz="2800" b="1" dirty="0" err="1"/>
              <a:t>দিয়ে</a:t>
            </a:r>
            <a:r>
              <a:rPr lang="en-GB" sz="2800" b="1" dirty="0"/>
              <a:t> </a:t>
            </a:r>
            <a:r>
              <a:rPr lang="en-GB" sz="2800" b="1" dirty="0" err="1"/>
              <a:t>বলা</a:t>
            </a:r>
            <a:r>
              <a:rPr lang="en-GB" sz="2800" b="1" dirty="0"/>
              <a:t> </a:t>
            </a:r>
            <a:r>
              <a:rPr lang="en-GB" sz="2800" b="1" dirty="0" err="1"/>
              <a:t>হয়</a:t>
            </a:r>
            <a:r>
              <a:rPr lang="en-GB" sz="2800" b="1" dirty="0"/>
              <a:t> </a:t>
            </a:r>
            <a:r>
              <a:rPr lang="en-GB" sz="2800" b="1" dirty="0" err="1"/>
              <a:t>কুটিরশিল্প</a:t>
            </a:r>
            <a:r>
              <a:rPr lang="en-GB" sz="2800" b="1" dirty="0"/>
              <a:t>। </a:t>
            </a:r>
            <a:endParaRPr lang="en-US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7BC264C-3584-9958-8E0D-4C67FE7D4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592" y="199652"/>
            <a:ext cx="2230595" cy="22350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8063C50-CD00-C3DD-054A-F9A8EFB02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5954" y="58132"/>
            <a:ext cx="2645974" cy="262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28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xmlns="" id="{C98CA34D-B626-F722-1389-6E7E1B7045B8}"/>
              </a:ext>
            </a:extLst>
          </p:cNvPr>
          <p:cNvSpPr/>
          <p:nvPr/>
        </p:nvSpPr>
        <p:spPr>
          <a:xfrm>
            <a:off x="331389" y="3945267"/>
            <a:ext cx="11314288" cy="2689418"/>
          </a:xfrm>
          <a:prstGeom prst="snip2DiagRect">
            <a:avLst>
              <a:gd name="adj1" fmla="val 27551"/>
              <a:gd name="adj2" fmla="val 445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err="1"/>
              <a:t>ইবনে</a:t>
            </a:r>
            <a:r>
              <a:rPr lang="en-GB" sz="2800" b="1" dirty="0"/>
              <a:t> </a:t>
            </a:r>
            <a:r>
              <a:rPr lang="en-GB" sz="2800" b="1" dirty="0" err="1"/>
              <a:t>বতুতা</a:t>
            </a:r>
            <a:r>
              <a:rPr lang="en-GB" sz="2800" b="1" dirty="0"/>
              <a:t> ১৪শতকে </a:t>
            </a:r>
            <a:r>
              <a:rPr lang="en-GB" sz="2800" b="1" dirty="0" err="1"/>
              <a:t>বাংলাদেশ</a:t>
            </a:r>
            <a:r>
              <a:rPr lang="en-GB" sz="2800" b="1" dirty="0"/>
              <a:t> </a:t>
            </a:r>
            <a:r>
              <a:rPr lang="en-GB" sz="2800" b="1" dirty="0" err="1"/>
              <a:t>ভ্রমণ</a:t>
            </a:r>
            <a:r>
              <a:rPr lang="en-GB" sz="2800" b="1" dirty="0"/>
              <a:t> </a:t>
            </a:r>
            <a:r>
              <a:rPr lang="en-GB" sz="2800" b="1" dirty="0" err="1"/>
              <a:t>করতে</a:t>
            </a:r>
            <a:r>
              <a:rPr lang="en-GB" sz="2800" b="1" dirty="0"/>
              <a:t> </a:t>
            </a:r>
            <a:r>
              <a:rPr lang="en-GB" sz="2800" b="1" dirty="0" err="1"/>
              <a:t>এসেছিলেন</a:t>
            </a:r>
            <a:r>
              <a:rPr lang="en-GB" sz="2800" b="1" dirty="0"/>
              <a:t>। </a:t>
            </a:r>
            <a:r>
              <a:rPr lang="en-GB" sz="2800" b="1" dirty="0" err="1"/>
              <a:t>তার</a:t>
            </a:r>
            <a:r>
              <a:rPr lang="en-GB" sz="2800" b="1" dirty="0"/>
              <a:t> </a:t>
            </a:r>
            <a:r>
              <a:rPr lang="en-GB" sz="2800" b="1" dirty="0" err="1"/>
              <a:t>বিবরণে</a:t>
            </a:r>
            <a:r>
              <a:rPr lang="en-GB" sz="2800" b="1" dirty="0"/>
              <a:t> </a:t>
            </a:r>
            <a:r>
              <a:rPr lang="en-GB" sz="2800" b="1" dirty="0" err="1"/>
              <a:t>বাংলার</a:t>
            </a:r>
            <a:r>
              <a:rPr lang="en-GB" sz="2800" b="1" dirty="0"/>
              <a:t> </a:t>
            </a:r>
            <a:r>
              <a:rPr lang="en-GB" sz="2800" b="1" dirty="0" err="1"/>
              <a:t>সমৃদ্ধ</a:t>
            </a:r>
            <a:r>
              <a:rPr lang="en-GB" sz="2800" b="1" dirty="0"/>
              <a:t> </a:t>
            </a:r>
            <a:r>
              <a:rPr lang="en-GB" sz="2800" b="1" dirty="0" err="1"/>
              <a:t>কুটির</a:t>
            </a:r>
            <a:r>
              <a:rPr lang="en-GB" sz="2800" b="1" dirty="0"/>
              <a:t> </a:t>
            </a:r>
            <a:r>
              <a:rPr lang="en-GB" sz="2800" b="1" dirty="0" err="1"/>
              <a:t>শিল্পের</a:t>
            </a:r>
            <a:r>
              <a:rPr lang="en-GB" sz="2800" b="1" dirty="0"/>
              <a:t> </a:t>
            </a:r>
            <a:r>
              <a:rPr lang="en-GB" sz="2800" b="1" dirty="0" err="1"/>
              <a:t>কথা</a:t>
            </a:r>
            <a:r>
              <a:rPr lang="en-GB" sz="2800" b="1" dirty="0"/>
              <a:t> </a:t>
            </a:r>
            <a:r>
              <a:rPr lang="en-GB" sz="2800" b="1" dirty="0" err="1"/>
              <a:t>আছে।এখন</a:t>
            </a:r>
            <a:r>
              <a:rPr lang="en-GB" sz="2800" b="1" dirty="0"/>
              <a:t> </a:t>
            </a:r>
            <a:r>
              <a:rPr lang="en-GB" sz="2800" b="1" dirty="0" err="1"/>
              <a:t>কুটির</a:t>
            </a:r>
            <a:r>
              <a:rPr lang="en-GB" sz="2800" b="1" dirty="0"/>
              <a:t> </a:t>
            </a:r>
            <a:r>
              <a:rPr lang="en-GB" sz="2800" b="1" dirty="0" err="1"/>
              <a:t>পণ্য</a:t>
            </a:r>
            <a:r>
              <a:rPr lang="en-GB" sz="2800" b="1" dirty="0"/>
              <a:t> </a:t>
            </a:r>
            <a:r>
              <a:rPr lang="en-GB" sz="2800" b="1" dirty="0" err="1"/>
              <a:t>শুধু</a:t>
            </a:r>
            <a:r>
              <a:rPr lang="en-GB" sz="2800" b="1" dirty="0"/>
              <a:t> </a:t>
            </a:r>
            <a:r>
              <a:rPr lang="en-GB" sz="2800" b="1" dirty="0" err="1"/>
              <a:t>কুটিরে</a:t>
            </a:r>
            <a:r>
              <a:rPr lang="en-GB" sz="2800" b="1" dirty="0"/>
              <a:t> </a:t>
            </a:r>
            <a:r>
              <a:rPr lang="en-GB" sz="2800" b="1" dirty="0" err="1"/>
              <a:t>তৈরি</a:t>
            </a:r>
            <a:r>
              <a:rPr lang="en-GB" sz="2800" b="1" dirty="0"/>
              <a:t> </a:t>
            </a:r>
            <a:r>
              <a:rPr lang="en-GB" sz="2800" b="1" dirty="0" err="1"/>
              <a:t>হয়</a:t>
            </a:r>
            <a:r>
              <a:rPr lang="en-GB" sz="2800" b="1" dirty="0"/>
              <a:t> </a:t>
            </a:r>
            <a:r>
              <a:rPr lang="en-GB" sz="2800" b="1" dirty="0" err="1"/>
              <a:t>না</a:t>
            </a:r>
            <a:r>
              <a:rPr lang="en-GB" sz="2800" b="1" dirty="0"/>
              <a:t>। </a:t>
            </a:r>
            <a:r>
              <a:rPr lang="en-GB" sz="2800" b="1" dirty="0" err="1"/>
              <a:t>কারখানাতেও</a:t>
            </a:r>
            <a:r>
              <a:rPr lang="en-GB" sz="2800" b="1" dirty="0"/>
              <a:t> </a:t>
            </a:r>
            <a:r>
              <a:rPr lang="en-GB" sz="2800" b="1" dirty="0" err="1"/>
              <a:t>এসব</a:t>
            </a:r>
            <a:r>
              <a:rPr lang="en-GB" sz="2800" b="1" dirty="0"/>
              <a:t> </a:t>
            </a:r>
            <a:r>
              <a:rPr lang="en-GB" sz="2800" b="1" dirty="0" err="1"/>
              <a:t>জিনিষ</a:t>
            </a:r>
            <a:r>
              <a:rPr lang="en-GB" sz="2800" b="1" dirty="0"/>
              <a:t> </a:t>
            </a:r>
            <a:r>
              <a:rPr lang="en-GB" sz="2800" b="1" dirty="0" err="1"/>
              <a:t>তৈরি</a:t>
            </a:r>
            <a:r>
              <a:rPr lang="en-GB" sz="2800" b="1" dirty="0"/>
              <a:t> </a:t>
            </a:r>
            <a:r>
              <a:rPr lang="en-GB" sz="2800" b="1" dirty="0" err="1"/>
              <a:t>করা</a:t>
            </a:r>
            <a:r>
              <a:rPr lang="en-GB" sz="2800" b="1" dirty="0"/>
              <a:t> </a:t>
            </a:r>
            <a:r>
              <a:rPr lang="en-GB" sz="2800" b="1" dirty="0" err="1"/>
              <a:t>হয়</a:t>
            </a:r>
            <a:r>
              <a:rPr lang="en-GB" sz="2800" b="1" dirty="0"/>
              <a:t>।</a:t>
            </a: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C4D399-05AF-AE87-8180-5C6D4EB62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6604" y="37203"/>
            <a:ext cx="5118809" cy="383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874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950</TotalTime>
  <Words>366</Words>
  <Application>Microsoft Office PowerPoint</Application>
  <PresentationFormat>Custom</PresentationFormat>
  <Paragraphs>83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WPBX4125BLF092405117</dc:creator>
  <cp:lastModifiedBy>MC</cp:lastModifiedBy>
  <cp:revision>76</cp:revision>
  <dcterms:created xsi:type="dcterms:W3CDTF">2025-10-13T03:10:07Z</dcterms:created>
  <dcterms:modified xsi:type="dcterms:W3CDTF">2026-07-16T04:59:15Z</dcterms:modified>
</cp:coreProperties>
</file>