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4" r:id="rId2"/>
    <p:sldId id="275" r:id="rId3"/>
    <p:sldId id="283" r:id="rId4"/>
    <p:sldId id="284" r:id="rId5"/>
    <p:sldId id="285" r:id="rId6"/>
    <p:sldId id="277" r:id="rId7"/>
    <p:sldId id="278" r:id="rId8"/>
    <p:sldId id="279" r:id="rId9"/>
    <p:sldId id="286" r:id="rId10"/>
    <p:sldId id="267" r:id="rId11"/>
    <p:sldId id="268" r:id="rId12"/>
    <p:sldId id="270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66" autoAdjust="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A12B8-13AE-439A-8595-A70C655F85B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0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1279" y="2105891"/>
            <a:ext cx="6246030" cy="422233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011279" y="653363"/>
            <a:ext cx="624603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dirty="0" err="1"/>
              <a:t>স্বাগতম</a:t>
            </a:r>
            <a:endParaRPr lang="en-US" sz="96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0" y="324853"/>
            <a:ext cx="12192000" cy="146238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বিষম</a:t>
            </a:r>
            <a:r>
              <a:rPr lang="en-US" sz="4000" dirty="0" smtClean="0"/>
              <a:t> </a:t>
            </a:r>
            <a:r>
              <a:rPr lang="en-US" sz="4000" dirty="0" err="1" smtClean="0"/>
              <a:t>বন্ধন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বিভাজন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বিষম</a:t>
            </a:r>
            <a:r>
              <a:rPr lang="en-US" sz="4000" dirty="0"/>
              <a:t> </a:t>
            </a:r>
            <a:r>
              <a:rPr lang="en-US" sz="4000" dirty="0" err="1"/>
              <a:t>বন্ধন</a:t>
            </a:r>
            <a:r>
              <a:rPr lang="en-US" sz="4000" dirty="0"/>
              <a:t> </a:t>
            </a:r>
            <a:r>
              <a:rPr lang="en-US" sz="4000" dirty="0" err="1"/>
              <a:t>বিভাজন</a:t>
            </a:r>
            <a:r>
              <a:rPr lang="en-US" sz="4000" dirty="0"/>
              <a:t>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ফলে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</a:t>
            </a:r>
            <a:r>
              <a:rPr lang="en-US" sz="4000" dirty="0" err="1" smtClean="0"/>
              <a:t>সৃষ্টি</a:t>
            </a:r>
            <a:r>
              <a:rPr lang="en-US" sz="4000" dirty="0" smtClean="0"/>
              <a:t> </a:t>
            </a:r>
            <a:r>
              <a:rPr lang="en-US" sz="4000" dirty="0" err="1" smtClean="0"/>
              <a:t>হয়</a:t>
            </a:r>
            <a:r>
              <a:rPr lang="en-US" sz="4000" dirty="0" smtClean="0"/>
              <a:t>? 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কার্বোনিয়াম</a:t>
            </a:r>
            <a:r>
              <a:rPr lang="en-US" sz="4000" dirty="0" smtClean="0"/>
              <a:t> </a:t>
            </a:r>
            <a:r>
              <a:rPr lang="en-US" sz="4000" dirty="0" err="1" smtClean="0"/>
              <a:t>আয়ন</a:t>
            </a:r>
            <a:r>
              <a:rPr lang="en-US" sz="4000" dirty="0" smtClean="0"/>
              <a:t> 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0013DD-89B9-4EBC-97D7-1BFC0C6BB165}"/>
              </a:ext>
            </a:extLst>
          </p:cNvPr>
          <p:cNvSpPr txBox="1">
            <a:spLocks/>
          </p:cNvSpPr>
          <p:nvPr/>
        </p:nvSpPr>
        <p:spPr>
          <a:xfrm>
            <a:off x="0" y="1070811"/>
            <a:ext cx="12191999" cy="14678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 কাজ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67390"/>
            <a:ext cx="12191999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 </a:t>
            </a:r>
            <a:r>
              <a:rPr lang="en-US" sz="2800" dirty="0" smtClean="0"/>
              <a:t>3</a:t>
            </a:r>
            <a:r>
              <a:rPr lang="en-US" sz="2800" baseline="30000" dirty="0" smtClean="0"/>
              <a:t>0 </a:t>
            </a:r>
            <a:r>
              <a:rPr lang="en-US" sz="2800" baseline="30000" dirty="0"/>
              <a:t> </a:t>
            </a:r>
            <a:r>
              <a:rPr lang="en-US" sz="2800" dirty="0" err="1" smtClean="0"/>
              <a:t>কার্বোনিয়াম</a:t>
            </a:r>
            <a:r>
              <a:rPr lang="en-US" sz="2800" dirty="0" smtClean="0"/>
              <a:t> </a:t>
            </a:r>
            <a:r>
              <a:rPr lang="en-US" sz="2800" dirty="0" err="1" smtClean="0"/>
              <a:t>আয়ন</a:t>
            </a:r>
            <a:r>
              <a:rPr lang="en-US" sz="2800" dirty="0" smtClean="0"/>
              <a:t> </a:t>
            </a:r>
            <a:r>
              <a:rPr lang="en-US" sz="2800" dirty="0" err="1" smtClean="0"/>
              <a:t>অ</a:t>
            </a:r>
            <a:r>
              <a:rPr lang="en-US" sz="2800" dirty="0" err="1" smtClean="0"/>
              <a:t>পেক্ষা</a:t>
            </a:r>
            <a:r>
              <a:rPr lang="en-US" sz="2800" dirty="0" smtClean="0"/>
              <a:t>  </a:t>
            </a:r>
            <a:r>
              <a:rPr lang="en-US" sz="2800" dirty="0"/>
              <a:t>2</a:t>
            </a:r>
            <a:r>
              <a:rPr lang="en-US" sz="2800" baseline="30000" dirty="0" smtClean="0"/>
              <a:t>0</a:t>
            </a:r>
            <a:r>
              <a:rPr lang="en-US" sz="2800" dirty="0" smtClean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কার্বোনিয়াম</a:t>
            </a:r>
            <a:r>
              <a:rPr lang="en-US" sz="2800" dirty="0" smtClean="0"/>
              <a:t> </a:t>
            </a:r>
            <a:r>
              <a:rPr lang="en-US" sz="2800" dirty="0" err="1" smtClean="0"/>
              <a:t>আয়ন</a:t>
            </a:r>
            <a:r>
              <a:rPr lang="en-US" sz="2800" dirty="0" smtClean="0"/>
              <a:t>   </a:t>
            </a:r>
            <a:r>
              <a:rPr lang="en-US" sz="2800" dirty="0" err="1"/>
              <a:t>স্বল্পস্থায়ী</a:t>
            </a:r>
            <a:r>
              <a:rPr lang="en-US" sz="2800" dirty="0"/>
              <a:t> </a:t>
            </a:r>
            <a:r>
              <a:rPr lang="en-US" sz="2800" dirty="0" err="1"/>
              <a:t>কেন-ব্যাখ্যা</a:t>
            </a:r>
            <a:r>
              <a:rPr lang="en-US" sz="2800" dirty="0"/>
              <a:t> </a:t>
            </a:r>
            <a:r>
              <a:rPr lang="en-US" sz="2800" dirty="0" err="1"/>
              <a:t>কর</a:t>
            </a:r>
            <a:r>
              <a:rPr lang="en-US" sz="2800" dirty="0"/>
              <a:t>।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2000" cy="9865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" y="2673021"/>
            <a:ext cx="12191998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কার্বোক্যাটায়ন</a:t>
            </a:r>
            <a:r>
              <a:rPr lang="en-US" sz="3200" dirty="0" smtClean="0"/>
              <a:t>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 </a:t>
            </a:r>
            <a:r>
              <a:rPr lang="en-US" sz="3200" dirty="0" err="1" smtClean="0"/>
              <a:t>সক্রিয়তা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ব্যাখ্যা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/>
              <a:t> </a:t>
            </a:r>
            <a:r>
              <a:rPr lang="en-US" sz="3200" dirty="0" err="1" smtClean="0"/>
              <a:t>কার্বোক্যাটায়নের</a:t>
            </a:r>
            <a:r>
              <a:rPr lang="en-US" sz="3200" dirty="0" smtClean="0"/>
              <a:t> </a:t>
            </a:r>
            <a:r>
              <a:rPr lang="en-US" sz="3200" dirty="0" smtClean="0"/>
              <a:t>  </a:t>
            </a:r>
            <a:r>
              <a:rPr lang="en-US" sz="3200" dirty="0" err="1" smtClean="0"/>
              <a:t>স্থিতিশীলতা</a:t>
            </a:r>
            <a:r>
              <a:rPr lang="en-US" sz="3200" dirty="0" smtClean="0"/>
              <a:t> </a:t>
            </a:r>
            <a:r>
              <a:rPr lang="en-US" sz="3200" dirty="0" err="1"/>
              <a:t>ব্যাখ্যা</a:t>
            </a:r>
            <a:r>
              <a:rPr lang="en-US" sz="3200" dirty="0"/>
              <a:t> </a:t>
            </a:r>
            <a:r>
              <a:rPr lang="en-US" sz="3200" dirty="0" err="1"/>
              <a:t>কর</a:t>
            </a:r>
            <a:r>
              <a:rPr lang="en-US" sz="3200" dirty="0"/>
              <a:t>। </a:t>
            </a:r>
          </a:p>
          <a:p>
            <a:pPr>
              <a:buFont typeface="Wingdings" pitchFamily="2" charset="2"/>
              <a:buChar char="v"/>
            </a:pPr>
            <a:endParaRPr lang="en-US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24" y="0"/>
            <a:ext cx="12192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662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7714" y="1400383"/>
            <a:ext cx="576207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latin typeface="NikoshBAN"/>
              </a:rPr>
              <a:t>ধন্যবাদ</a:t>
            </a:r>
            <a:r>
              <a:rPr lang="en-US" sz="8800" b="1" dirty="0" smtClean="0">
                <a:latin typeface="NikoshBAN"/>
              </a:rPr>
              <a:t> </a:t>
            </a:r>
            <a:r>
              <a:rPr lang="en-US" sz="8800" b="1" dirty="0" err="1" smtClean="0">
                <a:latin typeface="NikoshBAN"/>
              </a:rPr>
              <a:t>সবাইকে</a:t>
            </a:r>
            <a:r>
              <a:rPr lang="en-US" sz="8800" b="1" dirty="0" smtClean="0">
                <a:latin typeface="NikoshBAN"/>
              </a:rPr>
              <a:t> </a:t>
            </a:r>
            <a:endParaRPr lang="en-US" sz="2800" b="1" dirty="0"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780205380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05526" y="277095"/>
            <a:ext cx="2760365" cy="8617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sp>
        <p:nvSpPr>
          <p:cNvPr id="10" name="Rounded Rectangle 9"/>
          <p:cNvSpPr/>
          <p:nvPr/>
        </p:nvSpPr>
        <p:spPr>
          <a:xfrm>
            <a:off x="69274" y="1492562"/>
            <a:ext cx="6816435" cy="4044462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91" y="1963617"/>
            <a:ext cx="3546764" cy="336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813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0" y="0"/>
            <a:ext cx="4695536" cy="106189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709564" cy="14893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অধ্যায়ের নামঃ জৈব রসায়ন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কার্বোক্যাটায়ন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স্থিতিশীলতা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8300" y="4667947"/>
            <a:ext cx="5588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সরোজ কান্তি সিংহ হাজারী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অধ্যাপক হারাধন নাগ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23708" y="4650053"/>
            <a:ext cx="5624945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জয়নাল আবেদীন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এস এম ওয়াহিদুজ্জামান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সায়েন উদ্দিন আহমেদ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আব্দুল মান্নান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62300" y="3219162"/>
            <a:ext cx="4429991" cy="106189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রেফারেন্স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31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/>
              <a:t>শিখনফল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31818"/>
            <a:ext cx="12192000" cy="51261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…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বিষম</a:t>
            </a:r>
            <a:r>
              <a:rPr lang="en-US" dirty="0" smtClean="0"/>
              <a:t> </a:t>
            </a:r>
            <a:r>
              <a:rPr lang="en-US" dirty="0" err="1" smtClean="0"/>
              <a:t>বন্ধন</a:t>
            </a:r>
            <a:r>
              <a:rPr lang="en-US" dirty="0" smtClean="0"/>
              <a:t> </a:t>
            </a:r>
            <a:r>
              <a:rPr lang="en-US" dirty="0" err="1" smtClean="0"/>
              <a:t>বিভাজন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কার্বোক্যাটায়ন</a:t>
            </a:r>
            <a:r>
              <a:rPr lang="en-US" dirty="0" smtClean="0"/>
              <a:t> 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/>
              <a:t>কার্বোক্যাটায়ন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স্থিতিশীলতা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/>
              <a:t>কার্বোক্যাটায়ন</a:t>
            </a:r>
            <a:r>
              <a:rPr lang="en-US" dirty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 </a:t>
            </a:r>
            <a:r>
              <a:rPr lang="en-US" dirty="0" err="1" smtClean="0"/>
              <a:t>সক্রিয়তা</a:t>
            </a:r>
            <a:r>
              <a:rPr lang="en-US" dirty="0" smtClean="0"/>
              <a:t> </a:t>
            </a:r>
            <a:r>
              <a:rPr lang="en-US" dirty="0" err="1" smtClean="0"/>
              <a:t>বর্ননা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3285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84916" y="461341"/>
            <a:ext cx="10280135" cy="3713281"/>
            <a:chOff x="884916" y="461341"/>
            <a:chExt cx="10280135" cy="3713281"/>
          </a:xfrm>
        </p:grpSpPr>
        <p:sp>
          <p:nvSpPr>
            <p:cNvPr id="3" name="Freeform 2"/>
            <p:cNvSpPr/>
            <p:nvPr/>
          </p:nvSpPr>
          <p:spPr>
            <a:xfrm>
              <a:off x="9604967" y="2378496"/>
              <a:ext cx="91440" cy="46891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68915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Freeform 4"/>
            <p:cNvSpPr/>
            <p:nvPr/>
          </p:nvSpPr>
          <p:spPr>
            <a:xfrm>
              <a:off x="5652102" y="1298143"/>
              <a:ext cx="3998585" cy="39577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5196"/>
                  </a:lnTo>
                  <a:lnTo>
                    <a:pt x="3998585" y="115196"/>
                  </a:lnTo>
                  <a:lnTo>
                    <a:pt x="3998585" y="39577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2500727" y="2427712"/>
              <a:ext cx="3595285" cy="432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1623"/>
                  </a:lnTo>
                  <a:lnTo>
                    <a:pt x="3595285" y="151623"/>
                  </a:lnTo>
                  <a:lnTo>
                    <a:pt x="3595285" y="432201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2455007" y="2427712"/>
              <a:ext cx="91440" cy="8323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551772"/>
                  </a:lnTo>
                  <a:lnTo>
                    <a:pt x="63676" y="551772"/>
                  </a:lnTo>
                  <a:lnTo>
                    <a:pt x="63676" y="83235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2500727" y="1298143"/>
              <a:ext cx="3151374" cy="50234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51374" y="0"/>
                  </a:moveTo>
                  <a:lnTo>
                    <a:pt x="3151374" y="221763"/>
                  </a:lnTo>
                  <a:lnTo>
                    <a:pt x="0" y="221763"/>
                  </a:lnTo>
                  <a:lnTo>
                    <a:pt x="0" y="50234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ounded Rectangle 8"/>
            <p:cNvSpPr/>
            <p:nvPr/>
          </p:nvSpPr>
          <p:spPr>
            <a:xfrm>
              <a:off x="3986089" y="481323"/>
              <a:ext cx="3332025" cy="816820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998212" y="461341"/>
              <a:ext cx="3319902" cy="836802"/>
            </a:xfrm>
            <a:custGeom>
              <a:avLst/>
              <a:gdLst>
                <a:gd name="connsiteX0" fmla="*/ 0 w 3332025"/>
                <a:gd name="connsiteY0" fmla="*/ 81682 h 816820"/>
                <a:gd name="connsiteX1" fmla="*/ 81682 w 3332025"/>
                <a:gd name="connsiteY1" fmla="*/ 0 h 816820"/>
                <a:gd name="connsiteX2" fmla="*/ 3250343 w 3332025"/>
                <a:gd name="connsiteY2" fmla="*/ 0 h 816820"/>
                <a:gd name="connsiteX3" fmla="*/ 3332025 w 3332025"/>
                <a:gd name="connsiteY3" fmla="*/ 81682 h 816820"/>
                <a:gd name="connsiteX4" fmla="*/ 3332025 w 3332025"/>
                <a:gd name="connsiteY4" fmla="*/ 735138 h 816820"/>
                <a:gd name="connsiteX5" fmla="*/ 3250343 w 3332025"/>
                <a:gd name="connsiteY5" fmla="*/ 816820 h 816820"/>
                <a:gd name="connsiteX6" fmla="*/ 81682 w 3332025"/>
                <a:gd name="connsiteY6" fmla="*/ 816820 h 816820"/>
                <a:gd name="connsiteX7" fmla="*/ 0 w 3332025"/>
                <a:gd name="connsiteY7" fmla="*/ 735138 h 816820"/>
                <a:gd name="connsiteX8" fmla="*/ 0 w 3332025"/>
                <a:gd name="connsiteY8" fmla="*/ 81682 h 81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2025" h="816820">
                  <a:moveTo>
                    <a:pt x="0" y="81682"/>
                  </a:moveTo>
                  <a:cubicBezTo>
                    <a:pt x="0" y="36570"/>
                    <a:pt x="36570" y="0"/>
                    <a:pt x="81682" y="0"/>
                  </a:cubicBezTo>
                  <a:lnTo>
                    <a:pt x="3250343" y="0"/>
                  </a:lnTo>
                  <a:cubicBezTo>
                    <a:pt x="3295455" y="0"/>
                    <a:pt x="3332025" y="36570"/>
                    <a:pt x="3332025" y="81682"/>
                  </a:cubicBezTo>
                  <a:lnTo>
                    <a:pt x="3332025" y="735138"/>
                  </a:lnTo>
                  <a:cubicBezTo>
                    <a:pt x="3332025" y="780250"/>
                    <a:pt x="3295455" y="816820"/>
                    <a:pt x="3250343" y="816820"/>
                  </a:cubicBezTo>
                  <a:lnTo>
                    <a:pt x="81682" y="816820"/>
                  </a:lnTo>
                  <a:cubicBezTo>
                    <a:pt x="36570" y="816820"/>
                    <a:pt x="0" y="780250"/>
                    <a:pt x="0" y="735138"/>
                  </a:cubicBezTo>
                  <a:lnTo>
                    <a:pt x="0" y="81682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30604" tIns="130604" rIns="130604" bIns="130604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বন্ধন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84916" y="1800485"/>
              <a:ext cx="3231622" cy="6272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84916" y="1806570"/>
              <a:ext cx="3231622" cy="627227"/>
            </a:xfrm>
            <a:custGeom>
              <a:avLst/>
              <a:gdLst>
                <a:gd name="connsiteX0" fmla="*/ 0 w 3231622"/>
                <a:gd name="connsiteY0" fmla="*/ 62723 h 627227"/>
                <a:gd name="connsiteX1" fmla="*/ 62723 w 3231622"/>
                <a:gd name="connsiteY1" fmla="*/ 0 h 627227"/>
                <a:gd name="connsiteX2" fmla="*/ 3168899 w 3231622"/>
                <a:gd name="connsiteY2" fmla="*/ 0 h 627227"/>
                <a:gd name="connsiteX3" fmla="*/ 3231622 w 3231622"/>
                <a:gd name="connsiteY3" fmla="*/ 62723 h 627227"/>
                <a:gd name="connsiteX4" fmla="*/ 3231622 w 3231622"/>
                <a:gd name="connsiteY4" fmla="*/ 564504 h 627227"/>
                <a:gd name="connsiteX5" fmla="*/ 3168899 w 3231622"/>
                <a:gd name="connsiteY5" fmla="*/ 627227 h 627227"/>
                <a:gd name="connsiteX6" fmla="*/ 62723 w 3231622"/>
                <a:gd name="connsiteY6" fmla="*/ 627227 h 627227"/>
                <a:gd name="connsiteX7" fmla="*/ 0 w 3231622"/>
                <a:gd name="connsiteY7" fmla="*/ 564504 h 627227"/>
                <a:gd name="connsiteX8" fmla="*/ 0 w 3231622"/>
                <a:gd name="connsiteY8" fmla="*/ 62723 h 62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31622" h="627227">
                  <a:moveTo>
                    <a:pt x="0" y="62723"/>
                  </a:moveTo>
                  <a:cubicBezTo>
                    <a:pt x="0" y="28082"/>
                    <a:pt x="28082" y="0"/>
                    <a:pt x="62723" y="0"/>
                  </a:cubicBezTo>
                  <a:lnTo>
                    <a:pt x="3168899" y="0"/>
                  </a:lnTo>
                  <a:cubicBezTo>
                    <a:pt x="3203540" y="0"/>
                    <a:pt x="3231622" y="28082"/>
                    <a:pt x="3231622" y="62723"/>
                  </a:cubicBezTo>
                  <a:lnTo>
                    <a:pt x="3231622" y="564504"/>
                  </a:lnTo>
                  <a:cubicBezTo>
                    <a:pt x="3231622" y="599145"/>
                    <a:pt x="3203540" y="627227"/>
                    <a:pt x="3168899" y="627227"/>
                  </a:cubicBezTo>
                  <a:lnTo>
                    <a:pt x="62723" y="627227"/>
                  </a:lnTo>
                  <a:cubicBezTo>
                    <a:pt x="28082" y="627227"/>
                    <a:pt x="0" y="599145"/>
                    <a:pt x="0" y="564504"/>
                  </a:cubicBezTo>
                  <a:lnTo>
                    <a:pt x="0" y="62723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5051" tIns="125051" rIns="125051" bIns="12505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বিষম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983150" y="3260063"/>
              <a:ext cx="3071069" cy="914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965192" y="3260063"/>
              <a:ext cx="3071069" cy="914559"/>
            </a:xfrm>
            <a:custGeom>
              <a:avLst/>
              <a:gdLst>
                <a:gd name="connsiteX0" fmla="*/ 0 w 3071069"/>
                <a:gd name="connsiteY0" fmla="*/ 91456 h 914559"/>
                <a:gd name="connsiteX1" fmla="*/ 91456 w 3071069"/>
                <a:gd name="connsiteY1" fmla="*/ 0 h 914559"/>
                <a:gd name="connsiteX2" fmla="*/ 2979613 w 3071069"/>
                <a:gd name="connsiteY2" fmla="*/ 0 h 914559"/>
                <a:gd name="connsiteX3" fmla="*/ 3071069 w 3071069"/>
                <a:gd name="connsiteY3" fmla="*/ 91456 h 914559"/>
                <a:gd name="connsiteX4" fmla="*/ 3071069 w 3071069"/>
                <a:gd name="connsiteY4" fmla="*/ 823103 h 914559"/>
                <a:gd name="connsiteX5" fmla="*/ 2979613 w 3071069"/>
                <a:gd name="connsiteY5" fmla="*/ 914559 h 914559"/>
                <a:gd name="connsiteX6" fmla="*/ 91456 w 3071069"/>
                <a:gd name="connsiteY6" fmla="*/ 914559 h 914559"/>
                <a:gd name="connsiteX7" fmla="*/ 0 w 3071069"/>
                <a:gd name="connsiteY7" fmla="*/ 823103 h 914559"/>
                <a:gd name="connsiteX8" fmla="*/ 0 w 3071069"/>
                <a:gd name="connsiteY8" fmla="*/ 91456 h 91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1069" h="914559">
                  <a:moveTo>
                    <a:pt x="0" y="91456"/>
                  </a:moveTo>
                  <a:cubicBezTo>
                    <a:pt x="0" y="40946"/>
                    <a:pt x="40946" y="0"/>
                    <a:pt x="91456" y="0"/>
                  </a:cubicBezTo>
                  <a:lnTo>
                    <a:pt x="2979613" y="0"/>
                  </a:lnTo>
                  <a:cubicBezTo>
                    <a:pt x="3030123" y="0"/>
                    <a:pt x="3071069" y="40946"/>
                    <a:pt x="3071069" y="91456"/>
                  </a:cubicBezTo>
                  <a:lnTo>
                    <a:pt x="3071069" y="823103"/>
                  </a:lnTo>
                  <a:cubicBezTo>
                    <a:pt x="3071069" y="873613"/>
                    <a:pt x="3030123" y="914559"/>
                    <a:pt x="2979613" y="914559"/>
                  </a:cubicBezTo>
                  <a:lnTo>
                    <a:pt x="91456" y="914559"/>
                  </a:lnTo>
                  <a:cubicBezTo>
                    <a:pt x="40946" y="914559"/>
                    <a:pt x="0" y="873613"/>
                    <a:pt x="0" y="823103"/>
                  </a:cubicBezTo>
                  <a:lnTo>
                    <a:pt x="0" y="91456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33467" tIns="133467" rIns="133467" bIns="133467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কার্বোনিয়াম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আয়ন</a:t>
              </a:r>
              <a:r>
                <a:rPr lang="en-US" sz="28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কার্বোক্যাটায়ন</a:t>
              </a:r>
              <a:r>
                <a:rPr lang="en-US" sz="28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581649" y="2859913"/>
              <a:ext cx="3028728" cy="71985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4581649" y="2859913"/>
              <a:ext cx="3069745" cy="719850"/>
            </a:xfrm>
            <a:custGeom>
              <a:avLst/>
              <a:gdLst>
                <a:gd name="connsiteX0" fmla="*/ 0 w 3028728"/>
                <a:gd name="connsiteY0" fmla="*/ 71985 h 719850"/>
                <a:gd name="connsiteX1" fmla="*/ 71985 w 3028728"/>
                <a:gd name="connsiteY1" fmla="*/ 0 h 719850"/>
                <a:gd name="connsiteX2" fmla="*/ 2956743 w 3028728"/>
                <a:gd name="connsiteY2" fmla="*/ 0 h 719850"/>
                <a:gd name="connsiteX3" fmla="*/ 3028728 w 3028728"/>
                <a:gd name="connsiteY3" fmla="*/ 71985 h 719850"/>
                <a:gd name="connsiteX4" fmla="*/ 3028728 w 3028728"/>
                <a:gd name="connsiteY4" fmla="*/ 647865 h 719850"/>
                <a:gd name="connsiteX5" fmla="*/ 2956743 w 3028728"/>
                <a:gd name="connsiteY5" fmla="*/ 719850 h 719850"/>
                <a:gd name="connsiteX6" fmla="*/ 71985 w 3028728"/>
                <a:gd name="connsiteY6" fmla="*/ 719850 h 719850"/>
                <a:gd name="connsiteX7" fmla="*/ 0 w 3028728"/>
                <a:gd name="connsiteY7" fmla="*/ 647865 h 719850"/>
                <a:gd name="connsiteX8" fmla="*/ 0 w 3028728"/>
                <a:gd name="connsiteY8" fmla="*/ 71985 h 7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719850">
                  <a:moveTo>
                    <a:pt x="0" y="71985"/>
                  </a:moveTo>
                  <a:cubicBezTo>
                    <a:pt x="0" y="32229"/>
                    <a:pt x="32229" y="0"/>
                    <a:pt x="71985" y="0"/>
                  </a:cubicBezTo>
                  <a:lnTo>
                    <a:pt x="2956743" y="0"/>
                  </a:lnTo>
                  <a:cubicBezTo>
                    <a:pt x="2996499" y="0"/>
                    <a:pt x="3028728" y="32229"/>
                    <a:pt x="3028728" y="71985"/>
                  </a:cubicBezTo>
                  <a:lnTo>
                    <a:pt x="3028728" y="647865"/>
                  </a:lnTo>
                  <a:cubicBezTo>
                    <a:pt x="3028728" y="687621"/>
                    <a:pt x="2996499" y="719850"/>
                    <a:pt x="2956743" y="719850"/>
                  </a:cubicBezTo>
                  <a:lnTo>
                    <a:pt x="71985" y="719850"/>
                  </a:lnTo>
                  <a:cubicBezTo>
                    <a:pt x="32229" y="719850"/>
                    <a:pt x="0" y="687621"/>
                    <a:pt x="0" y="647865"/>
                  </a:cubicBezTo>
                  <a:lnTo>
                    <a:pt x="0" y="71985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7764" tIns="127764" rIns="127764" bIns="127764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কার্বানায়ন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136322" y="1693918"/>
              <a:ext cx="3028728" cy="68457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8136323" y="1693918"/>
              <a:ext cx="3028728" cy="684578"/>
            </a:xfrm>
            <a:custGeom>
              <a:avLst/>
              <a:gdLst>
                <a:gd name="connsiteX0" fmla="*/ 0 w 3028728"/>
                <a:gd name="connsiteY0" fmla="*/ 68458 h 684578"/>
                <a:gd name="connsiteX1" fmla="*/ 68458 w 3028728"/>
                <a:gd name="connsiteY1" fmla="*/ 0 h 684578"/>
                <a:gd name="connsiteX2" fmla="*/ 2960270 w 3028728"/>
                <a:gd name="connsiteY2" fmla="*/ 0 h 684578"/>
                <a:gd name="connsiteX3" fmla="*/ 3028728 w 3028728"/>
                <a:gd name="connsiteY3" fmla="*/ 68458 h 684578"/>
                <a:gd name="connsiteX4" fmla="*/ 3028728 w 3028728"/>
                <a:gd name="connsiteY4" fmla="*/ 616120 h 684578"/>
                <a:gd name="connsiteX5" fmla="*/ 2960270 w 3028728"/>
                <a:gd name="connsiteY5" fmla="*/ 684578 h 684578"/>
                <a:gd name="connsiteX6" fmla="*/ 68458 w 3028728"/>
                <a:gd name="connsiteY6" fmla="*/ 684578 h 684578"/>
                <a:gd name="connsiteX7" fmla="*/ 0 w 3028728"/>
                <a:gd name="connsiteY7" fmla="*/ 616120 h 684578"/>
                <a:gd name="connsiteX8" fmla="*/ 0 w 3028728"/>
                <a:gd name="connsiteY8" fmla="*/ 68458 h 684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684578">
                  <a:moveTo>
                    <a:pt x="0" y="68458"/>
                  </a:moveTo>
                  <a:cubicBezTo>
                    <a:pt x="0" y="30650"/>
                    <a:pt x="30650" y="0"/>
                    <a:pt x="68458" y="0"/>
                  </a:cubicBezTo>
                  <a:lnTo>
                    <a:pt x="2960270" y="0"/>
                  </a:lnTo>
                  <a:cubicBezTo>
                    <a:pt x="2998078" y="0"/>
                    <a:pt x="3028728" y="30650"/>
                    <a:pt x="3028728" y="68458"/>
                  </a:cubicBezTo>
                  <a:lnTo>
                    <a:pt x="3028728" y="616120"/>
                  </a:lnTo>
                  <a:cubicBezTo>
                    <a:pt x="3028728" y="653928"/>
                    <a:pt x="2998078" y="684578"/>
                    <a:pt x="2960270" y="684578"/>
                  </a:cubicBezTo>
                  <a:lnTo>
                    <a:pt x="68458" y="684578"/>
                  </a:lnTo>
                  <a:cubicBezTo>
                    <a:pt x="30650" y="684578"/>
                    <a:pt x="0" y="653928"/>
                    <a:pt x="0" y="616120"/>
                  </a:cubicBezTo>
                  <a:lnTo>
                    <a:pt x="0" y="68458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6731" tIns="126731" rIns="126731" bIns="12673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সুষম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136322" y="2847412"/>
              <a:ext cx="3028728" cy="116838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136323" y="2859913"/>
              <a:ext cx="3028728" cy="1168389"/>
            </a:xfrm>
            <a:custGeom>
              <a:avLst/>
              <a:gdLst>
                <a:gd name="connsiteX0" fmla="*/ 0 w 3028728"/>
                <a:gd name="connsiteY0" fmla="*/ 116839 h 1168389"/>
                <a:gd name="connsiteX1" fmla="*/ 116839 w 3028728"/>
                <a:gd name="connsiteY1" fmla="*/ 0 h 1168389"/>
                <a:gd name="connsiteX2" fmla="*/ 2911889 w 3028728"/>
                <a:gd name="connsiteY2" fmla="*/ 0 h 1168389"/>
                <a:gd name="connsiteX3" fmla="*/ 3028728 w 3028728"/>
                <a:gd name="connsiteY3" fmla="*/ 116839 h 1168389"/>
                <a:gd name="connsiteX4" fmla="*/ 3028728 w 3028728"/>
                <a:gd name="connsiteY4" fmla="*/ 1051550 h 1168389"/>
                <a:gd name="connsiteX5" fmla="*/ 2911889 w 3028728"/>
                <a:gd name="connsiteY5" fmla="*/ 1168389 h 1168389"/>
                <a:gd name="connsiteX6" fmla="*/ 116839 w 3028728"/>
                <a:gd name="connsiteY6" fmla="*/ 1168389 h 1168389"/>
                <a:gd name="connsiteX7" fmla="*/ 0 w 3028728"/>
                <a:gd name="connsiteY7" fmla="*/ 1051550 h 1168389"/>
                <a:gd name="connsiteX8" fmla="*/ 0 w 3028728"/>
                <a:gd name="connsiteY8" fmla="*/ 116839 h 116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1168389">
                  <a:moveTo>
                    <a:pt x="0" y="116839"/>
                  </a:moveTo>
                  <a:cubicBezTo>
                    <a:pt x="0" y="52311"/>
                    <a:pt x="52311" y="0"/>
                    <a:pt x="116839" y="0"/>
                  </a:cubicBezTo>
                  <a:lnTo>
                    <a:pt x="2911889" y="0"/>
                  </a:lnTo>
                  <a:cubicBezTo>
                    <a:pt x="2976417" y="0"/>
                    <a:pt x="3028728" y="52311"/>
                    <a:pt x="3028728" y="116839"/>
                  </a:cubicBezTo>
                  <a:lnTo>
                    <a:pt x="3028728" y="1051550"/>
                  </a:lnTo>
                  <a:cubicBezTo>
                    <a:pt x="3028728" y="1116078"/>
                    <a:pt x="2976417" y="1168389"/>
                    <a:pt x="2911889" y="1168389"/>
                  </a:cubicBezTo>
                  <a:lnTo>
                    <a:pt x="116839" y="1168389"/>
                  </a:lnTo>
                  <a:cubicBezTo>
                    <a:pt x="52311" y="1168389"/>
                    <a:pt x="0" y="1116078"/>
                    <a:pt x="0" y="1051550"/>
                  </a:cubicBezTo>
                  <a:lnTo>
                    <a:pt x="0" y="116839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40901" tIns="140901" rIns="140901" bIns="14090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ফ্রি-রেডিক্যাল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মুক্ত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মুলক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AEB76ED-87D9-44C8-8775-C28BBAA4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34" y="4502645"/>
            <a:ext cx="2481644" cy="15205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278D889-6CAD-411A-81C0-1C0399D60DB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49" y="4502645"/>
            <a:ext cx="2481645" cy="152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9996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বিষম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বিভাজন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33054"/>
                <a:ext cx="12192000" cy="5624945"/>
              </a:xfr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সমযোজী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শেয়ারকৃত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যুগল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দুটি</a:t>
                </a: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পরমানুর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মধ্যে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সমানভাবে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বন্টিত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না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তাকে</a:t>
                </a: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বিষম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None/>
                </a:pP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এই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ফলে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কার্বোনিয়াম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আয়ন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এবং</a:t>
                </a: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R-X 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R</a:t>
                </a:r>
                <a:r>
                  <a:rPr lang="en-US" sz="6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 X</a:t>
                </a:r>
                <a:r>
                  <a:rPr lang="en-US" sz="6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6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4300" baseline="300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33054"/>
                <a:ext cx="12192000" cy="5624945"/>
              </a:xfrm>
              <a:blipFill rotWithShape="1">
                <a:blip r:embed="rId3"/>
                <a:stretch>
                  <a:fillRect l="-1749" t="-4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449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00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কার্বোক্যাটায়ন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কার্বোনিয়াম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88472"/>
                <a:ext cx="12192000" cy="5569527"/>
              </a:xfr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একক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ধনাত্বক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চার্জ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সংবলিত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আয়নকে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কার্বনিয়াম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আয়ন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কার্বোক্যাটায়ন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3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-Br   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60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  Br</a:t>
                </a:r>
                <a:r>
                  <a:rPr lang="en-US" sz="60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8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baseline="300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88472"/>
                <a:ext cx="12192000" cy="5569527"/>
              </a:xfrm>
              <a:blipFill rotWithShape="1">
                <a:blip r:embed="rId3"/>
                <a:stretch>
                  <a:fillRect l="-1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77423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কার্বোক্যাটায়ন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স্থিতিশীলতাঃ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163782"/>
                <a:ext cx="12192000" cy="5694218"/>
              </a:xfr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স্থিতিশীলতাঃ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কার্বোক্যাটায়ন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ঘাটতি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হওয়ায়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দানকারী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যেমন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স্থিতিশীলতা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বৃদ্ধি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পায়।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টারশিয়ারী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(3</a:t>
                </a:r>
                <a:r>
                  <a:rPr lang="en-US" sz="40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)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কার্বোক্যাটায়ন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স্থিতিশীলতা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সবচেয়ে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বেশি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কার্বোক্যাটায়ন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গ্রহণকারী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স্থিতিশীলতা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হ্রাস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পায়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কার্বোক্যাটায়ন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স্থিতিশীলতার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ক্রম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ঃ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(CH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000" baseline="30000" dirty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/>
                        <a:ea typeface="Cambria Math"/>
                        <a:cs typeface="NikoshBAN" pitchFamily="2" charset="0"/>
                      </a:rPr>
                      <m:t>&gt;</m:t>
                    </m:r>
                  </m:oMath>
                </a14:m>
                <a:r>
                  <a:rPr lang="en-US" sz="4300" dirty="0" smtClean="0">
                    <a:latin typeface="Times New Roman"/>
                    <a:cs typeface="Times New Roman"/>
                  </a:rPr>
                  <a:t> 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(CH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1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dirty="0" smtClean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i="1">
                        <a:latin typeface="Cambria Math"/>
                        <a:ea typeface="Cambria Math"/>
                        <a:cs typeface="NikoshBAN" pitchFamily="2" charset="0"/>
                      </a:rPr>
                      <m:t>&gt; 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1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i="1">
                        <a:latin typeface="Cambria Math"/>
                        <a:ea typeface="Cambria Math"/>
                        <a:cs typeface="NikoshBAN" pitchFamily="2" charset="0"/>
                      </a:rPr>
                      <m:t>&gt; 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1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 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baseline="30000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 	3</a:t>
                </a:r>
                <a:r>
                  <a:rPr lang="en-US" sz="43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			2</a:t>
                </a:r>
                <a:r>
                  <a:rPr lang="en-US" sz="43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		  1</a:t>
                </a:r>
                <a:r>
                  <a:rPr lang="en-US" sz="43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3782"/>
                <a:ext cx="12192000" cy="5694218"/>
              </a:xfrm>
              <a:blipFill rotWithShape="1">
                <a:blip r:embed="rId3"/>
                <a:stretch>
                  <a:fillRect l="-1299" t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22207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10836"/>
            <a:ext cx="12192000" cy="13300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কার্বোক্যাটায়নের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সক্রিয়তাঃ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12192000" cy="563879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কার্বোক্যাটায়ন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ঘাটতি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হওয়ায়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দানকারী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হ্রাস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পায়।এক্ষেত্রে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টারশিয়ারী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(3</a:t>
            </a:r>
            <a:r>
              <a:rPr lang="en-US" sz="51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কার্বোক্যাটায়ন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কার্বোক্যাটায়ন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গ্রহণকারী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হলে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কার্বোক্যাটায়নের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ক্রমঃ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endParaRPr lang="en-US" sz="43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8600" b="1" baseline="30000" dirty="0" smtClean="0">
                <a:latin typeface="NikoshBAN" pitchFamily="2" charset="0"/>
                <a:cs typeface="NikoshBAN" pitchFamily="2" charset="0"/>
              </a:rPr>
              <a:t>+</a:t>
            </a:r>
            <a:r>
              <a:rPr lang="en-US" sz="29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Times New Roman"/>
                <a:cs typeface="Times New Roman"/>
              </a:rPr>
              <a:t>&lt;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8600" b="1" baseline="30000" dirty="0" smtClean="0">
                <a:latin typeface="NikoshBAN" pitchFamily="2" charset="0"/>
                <a:cs typeface="NikoshBAN" pitchFamily="2" charset="0"/>
              </a:rPr>
              <a:t>+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dirty="0" smtClean="0">
                <a:latin typeface="Times New Roman"/>
                <a:cs typeface="Times New Roman"/>
              </a:rPr>
              <a:t>&lt;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8600" b="1" baseline="30000" dirty="0" smtClean="0">
                <a:latin typeface="NikoshBAN" pitchFamily="2" charset="0"/>
                <a:cs typeface="NikoshBAN" pitchFamily="2" charset="0"/>
              </a:rPr>
              <a:t>+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Times New Roman"/>
                <a:cs typeface="Times New Roman"/>
              </a:rPr>
              <a:t>&lt; 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8600" b="1" baseline="30000" dirty="0" smtClean="0">
                <a:latin typeface="NikoshBAN" pitchFamily="2" charset="0"/>
                <a:cs typeface="NikoshBAN" pitchFamily="2" charset="0"/>
              </a:rPr>
              <a:t>+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300" b="1" baseline="300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 3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			2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		      1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131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421</Words>
  <Application>Microsoft Office PowerPoint</Application>
  <PresentationFormat>Custom</PresentationFormat>
  <Paragraphs>94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পাঠ পরিচিতি </vt:lpstr>
      <vt:lpstr>শিখনফল </vt:lpstr>
      <vt:lpstr>PowerPoint Presentation</vt:lpstr>
      <vt:lpstr>বিষম বন্ধন বিভাজন  </vt:lpstr>
      <vt:lpstr>কার্বোক্যাটায়ন বা কার্বোনিয়াম আয়ন কি ? </vt:lpstr>
      <vt:lpstr>কার্বোক্যাটায়ন এর স্থিতিশীলতাঃ  </vt:lpstr>
      <vt:lpstr>কার্বোক্যাটায়নের  সক্রিয়তাঃ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125</cp:revision>
  <dcterms:created xsi:type="dcterms:W3CDTF">2020-09-24T12:45:01Z</dcterms:created>
  <dcterms:modified xsi:type="dcterms:W3CDTF">2026-07-16T01:51:18Z</dcterms:modified>
</cp:coreProperties>
</file>