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96" r:id="rId2"/>
    <p:sldId id="302" r:id="rId3"/>
    <p:sldId id="297" r:id="rId4"/>
    <p:sldId id="294" r:id="rId5"/>
    <p:sldId id="291" r:id="rId6"/>
    <p:sldId id="298" r:id="rId7"/>
    <p:sldId id="295" r:id="rId8"/>
    <p:sldId id="292" r:id="rId9"/>
    <p:sldId id="293" r:id="rId10"/>
    <p:sldId id="277" r:id="rId11"/>
    <p:sldId id="289" r:id="rId12"/>
    <p:sldId id="263" r:id="rId13"/>
    <p:sldId id="264" r:id="rId14"/>
    <p:sldId id="30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FF66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6D2D1-982C-4BBB-BCA4-0AC0D8824655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4E570-9E79-4A5F-984C-9171D26F83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6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Three aims will</a:t>
            </a:r>
            <a:r>
              <a:rPr lang="en-US" baseline="0" dirty="0" smtClean="0"/>
              <a:t> be achieved from this lesson.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FF9FD-0C5F-44BF-82A9-DB34851DE2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9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0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4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2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8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3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35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7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4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2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95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Email-gmawla38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334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04800"/>
            <a:ext cx="9144000" cy="990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7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838200"/>
            <a:ext cx="8153400" cy="11079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b="1" dirty="0" smtClean="0">
                <a:solidFill>
                  <a:srgbClr val="FF0000"/>
                </a:solidFill>
                <a:latin typeface="Algerian" panose="04020705040A02060702" pitchFamily="82" charset="0"/>
                <a:cs typeface="Times New Roman" pitchFamily="18" charset="0"/>
              </a:rPr>
              <a:t>Individual work</a:t>
            </a:r>
            <a:endParaRPr lang="en-US" sz="6600" b="1" dirty="0">
              <a:solidFill>
                <a:srgbClr val="FF0000"/>
              </a:solidFill>
              <a:latin typeface="Algerian" panose="04020705040A02060702" pitchFamily="82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2362200"/>
            <a:ext cx="82296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Write two statements from the box.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3505200"/>
            <a:ext cx="822960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Between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Among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762000" y="3581400"/>
            <a:ext cx="978408" cy="484632"/>
          </a:xfrm>
          <a:prstGeom prst="righ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838200" y="5334000"/>
            <a:ext cx="97840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696200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lgerian" panose="04020705040A02060702" pitchFamily="82" charset="0"/>
                <a:cs typeface="Times New Roman" pitchFamily="18" charset="0"/>
              </a:rPr>
              <a:t>Group Work</a:t>
            </a:r>
            <a:endParaRPr lang="en-US" sz="4000" b="1" dirty="0">
              <a:solidFill>
                <a:srgbClr val="FF0000"/>
              </a:solidFill>
              <a:latin typeface="Algerian" panose="04020705040A02060702" pitchFamily="82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3276600"/>
            <a:ext cx="7696200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590800"/>
            <a:ext cx="76962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676400"/>
            <a:ext cx="765810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ill in the gap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447" y="5029200"/>
            <a:ext cx="7696200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413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760" y="814119"/>
            <a:ext cx="7620000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EVALUATION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7488" y="2667000"/>
            <a:ext cx="7696200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7488" y="3532632"/>
            <a:ext cx="76962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Notched Right Arrow 9"/>
          <p:cNvSpPr/>
          <p:nvPr/>
        </p:nvSpPr>
        <p:spPr>
          <a:xfrm>
            <a:off x="210312" y="289025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otched Right Arrow 11"/>
          <p:cNvSpPr/>
          <p:nvPr/>
        </p:nvSpPr>
        <p:spPr>
          <a:xfrm>
            <a:off x="240792" y="5334000"/>
            <a:ext cx="978408" cy="484632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64592" y="4495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66116" y="3631251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237488" y="4272546"/>
            <a:ext cx="7696200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7300" y="5100566"/>
            <a:ext cx="76962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990600"/>
            <a:ext cx="769620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975318"/>
            <a:ext cx="7848600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Write make 10 sentences using at ,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by,in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to,from</a:t>
            </a:r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67200" y="2590800"/>
            <a:ext cx="6096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5638800"/>
            <a:ext cx="899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6600CC"/>
                </a:solidFill>
                <a:latin typeface="Arial Black" panose="020B0A04020102020204" pitchFamily="34" charset="0"/>
              </a:rPr>
              <a:t>Thank you so much</a:t>
            </a:r>
            <a:endParaRPr lang="en-US" sz="6000" dirty="0">
              <a:solidFill>
                <a:srgbClr val="6600CC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77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Algerian" panose="04020705040A02060702" pitchFamily="82" charset="0"/>
              </a:rPr>
              <a:t>Teacher’s identity</a:t>
            </a:r>
            <a:endParaRPr lang="en-US" sz="6000" dirty="0">
              <a:latin typeface="Algerian" panose="04020705040A02060702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2057400"/>
            <a:ext cx="4419600" cy="4059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Golam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Mawla</a:t>
            </a:r>
            <a:endParaRPr lang="en-US" sz="5400" b="1" dirty="0">
              <a:solidFill>
                <a:srgbClr val="FF0000"/>
              </a:solidFill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</a:rPr>
              <a:t>BA (</a:t>
            </a:r>
            <a:r>
              <a:rPr lang="en-US" sz="1400" dirty="0" err="1">
                <a:solidFill>
                  <a:srgbClr val="002060"/>
                </a:solidFill>
              </a:rPr>
              <a:t>Hons</a:t>
            </a:r>
            <a:r>
              <a:rPr lang="en-US" sz="1400" dirty="0">
                <a:solidFill>
                  <a:srgbClr val="002060"/>
                </a:solidFill>
              </a:rPr>
              <a:t>), MA (English) </a:t>
            </a:r>
            <a:r>
              <a:rPr lang="en-US" sz="1400" dirty="0" err="1">
                <a:solidFill>
                  <a:srgbClr val="002060"/>
                </a:solidFill>
              </a:rPr>
              <a:t>B.ed</a:t>
            </a:r>
            <a:r>
              <a:rPr lang="en-US" sz="1400" dirty="0">
                <a:solidFill>
                  <a:srgbClr val="002060"/>
                </a:solidFill>
              </a:rPr>
              <a:t> (First class) </a:t>
            </a:r>
            <a:r>
              <a:rPr lang="en-US" sz="1400" dirty="0" err="1">
                <a:solidFill>
                  <a:srgbClr val="002060"/>
                </a:solidFill>
              </a:rPr>
              <a:t>MA.MAEd</a:t>
            </a:r>
            <a:endParaRPr lang="en-US" sz="1400" dirty="0">
              <a:solidFill>
                <a:srgbClr val="002060"/>
              </a:solidFill>
            </a:endParaRPr>
          </a:p>
          <a:p>
            <a:pPr algn="ctr"/>
            <a:r>
              <a:rPr lang="en-US" dirty="0"/>
              <a:t>Assistant Teacher (English)</a:t>
            </a:r>
          </a:p>
          <a:p>
            <a:pPr algn="ctr"/>
            <a:r>
              <a:rPr lang="en-US" dirty="0" err="1"/>
              <a:t>Charbhabsur</a:t>
            </a:r>
            <a:r>
              <a:rPr lang="en-US" dirty="0"/>
              <a:t> </a:t>
            </a:r>
            <a:r>
              <a:rPr lang="en-US" dirty="0" err="1"/>
              <a:t>Shahabuddin</a:t>
            </a:r>
            <a:r>
              <a:rPr lang="en-US" dirty="0"/>
              <a:t> High School</a:t>
            </a:r>
          </a:p>
          <a:p>
            <a:pPr algn="ctr"/>
            <a:r>
              <a:rPr lang="en-US" dirty="0" err="1"/>
              <a:t>Dewanganj</a:t>
            </a:r>
            <a:r>
              <a:rPr lang="en-US" dirty="0"/>
              <a:t> </a:t>
            </a:r>
            <a:r>
              <a:rPr lang="en-US" dirty="0" err="1"/>
              <a:t>Jamalpur</a:t>
            </a:r>
            <a:r>
              <a:rPr lang="en-US" dirty="0"/>
              <a:t>.</a:t>
            </a:r>
          </a:p>
          <a:p>
            <a:pPr algn="ctr"/>
            <a:r>
              <a:rPr lang="en-US" dirty="0">
                <a:hlinkClick r:id="rId2"/>
              </a:rPr>
              <a:t>Email-gmawla38@gmail.com</a:t>
            </a:r>
            <a:endParaRPr lang="en-US" dirty="0"/>
          </a:p>
          <a:p>
            <a:pPr algn="ctr"/>
            <a:r>
              <a:rPr lang="en-US" dirty="0"/>
              <a:t>Mobile 01911710334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333" y="2057400"/>
            <a:ext cx="4143867" cy="405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85900" y="1143000"/>
            <a:ext cx="6172200" cy="1200150"/>
            <a:chOff x="1097844" y="1447800"/>
            <a:chExt cx="6705600" cy="1600200"/>
          </a:xfrm>
        </p:grpSpPr>
        <p:sp>
          <p:nvSpPr>
            <p:cNvPr id="2" name="Down Ribbon 1"/>
            <p:cNvSpPr/>
            <p:nvPr/>
          </p:nvSpPr>
          <p:spPr>
            <a:xfrm>
              <a:off x="1097844" y="1447800"/>
              <a:ext cx="6705600" cy="1600200"/>
            </a:xfrm>
            <a:prstGeom prst="ribbon">
              <a:avLst>
                <a:gd name="adj1" fmla="val 16667"/>
                <a:gd name="adj2" fmla="val 72078"/>
              </a:avLst>
            </a:prstGeom>
            <a:solidFill>
              <a:schemeClr val="tx2">
                <a:lumMod val="60000"/>
                <a:lumOff val="40000"/>
              </a:schemeClr>
            </a:solidFill>
            <a:ln w="101600" cap="sq" cmpd="dbl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b="1" dirty="0">
                  <a:solidFill>
                    <a:srgbClr val="FF0000"/>
                  </a:solidFill>
                  <a:latin typeface="Algerian" panose="04020705040A02060702" pitchFamily="82" charset="0"/>
                </a:rPr>
                <a:t>Learning outcomes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2126544" y="1905000"/>
              <a:ext cx="4648200" cy="990600"/>
            </a:xfrm>
            <a:prstGeom prst="ellipse">
              <a:avLst/>
            </a:prstGeom>
            <a:noFill/>
            <a:ln w="101600" cap="sq" cmpd="dbl"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857250" y="2628900"/>
            <a:ext cx="8001000" cy="21717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Book Antiqua" pitchFamily="18" charset="0"/>
              </a:rPr>
              <a:t>After completing the lesson, students will be able to---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Book Antiqua" pitchFamily="18" charset="0"/>
              </a:rPr>
              <a:t>What is preposition?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Book Antiqua" pitchFamily="18" charset="0"/>
              </a:rPr>
              <a:t>How many kinds of preposition?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Book Antiqua" pitchFamily="18" charset="0"/>
              </a:rPr>
              <a:t>Fill in the gaps.</a:t>
            </a:r>
            <a:endParaRPr lang="en-US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4478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Preposition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Pre= </a:t>
            </a:r>
            <a:r>
              <a:rPr lang="en-US" sz="2000" dirty="0" err="1" smtClean="0"/>
              <a:t>before,Position</a:t>
            </a:r>
            <a:r>
              <a:rPr lang="en-US" sz="2000" dirty="0"/>
              <a:t>= place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</a:rPr>
              <a:t>A preposition is a word placed before a noun or a pronoun to show its relation to some other word in the sentence.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</a:t>
            </a:r>
            <a:r>
              <a:rPr lang="en-US" dirty="0"/>
              <a:t>. Look </a:t>
            </a:r>
            <a:r>
              <a:rPr lang="en-US" dirty="0">
                <a:solidFill>
                  <a:srgbClr val="FF0000"/>
                </a:solidFill>
              </a:rPr>
              <a:t>at</a:t>
            </a:r>
            <a:r>
              <a:rPr lang="en-US" dirty="0"/>
              <a:t> the map.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The cat is </a:t>
            </a:r>
            <a:r>
              <a:rPr lang="en-US" dirty="0">
                <a:solidFill>
                  <a:srgbClr val="FF0000"/>
                </a:solidFill>
              </a:rPr>
              <a:t>under</a:t>
            </a:r>
            <a:r>
              <a:rPr lang="en-US" dirty="0"/>
              <a:t> the table.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Let us go </a:t>
            </a:r>
            <a:r>
              <a:rPr lang="en-US" dirty="0">
                <a:solidFill>
                  <a:srgbClr val="FF0000"/>
                </a:solidFill>
              </a:rPr>
              <a:t>for</a:t>
            </a:r>
            <a:r>
              <a:rPr lang="en-US" dirty="0"/>
              <a:t> a walk.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He lives </a:t>
            </a:r>
            <a:r>
              <a:rPr lang="en-US" dirty="0">
                <a:solidFill>
                  <a:srgbClr val="FF0000"/>
                </a:solidFill>
              </a:rPr>
              <a:t>near</a:t>
            </a:r>
            <a:r>
              <a:rPr lang="en-US" dirty="0"/>
              <a:t> us. </a:t>
            </a:r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. There is a path </a:t>
            </a:r>
            <a:r>
              <a:rPr lang="en-US" dirty="0">
                <a:solidFill>
                  <a:srgbClr val="FF0000"/>
                </a:solidFill>
              </a:rPr>
              <a:t>across</a:t>
            </a:r>
            <a:r>
              <a:rPr lang="en-US" dirty="0"/>
              <a:t> the field.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She walked </a:t>
            </a:r>
            <a:r>
              <a:rPr lang="en-US" dirty="0">
                <a:solidFill>
                  <a:srgbClr val="FF0000"/>
                </a:solidFill>
              </a:rPr>
              <a:t>along</a:t>
            </a:r>
            <a:r>
              <a:rPr lang="en-US" dirty="0"/>
              <a:t> the river. </a:t>
            </a:r>
            <a:endParaRPr lang="en-US" dirty="0" smtClean="0"/>
          </a:p>
          <a:p>
            <a:r>
              <a:rPr lang="en-US" dirty="0" smtClean="0"/>
              <a:t>7. </a:t>
            </a:r>
            <a:r>
              <a:rPr lang="en-US" dirty="0"/>
              <a:t>Oranges grow </a:t>
            </a:r>
            <a:r>
              <a:rPr lang="en-US" dirty="0">
                <a:solidFill>
                  <a:srgbClr val="FF0000"/>
                </a:solidFill>
              </a:rPr>
              <a:t>in</a:t>
            </a:r>
            <a:r>
              <a:rPr lang="en-US" dirty="0"/>
              <a:t> Nagpur.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There is a bridge </a:t>
            </a:r>
            <a:r>
              <a:rPr lang="en-US" dirty="0">
                <a:solidFill>
                  <a:srgbClr val="FF0000"/>
                </a:solidFill>
              </a:rPr>
              <a:t>over</a:t>
            </a:r>
            <a:r>
              <a:rPr lang="en-US" dirty="0"/>
              <a:t> the river.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I sat </a:t>
            </a:r>
            <a:r>
              <a:rPr lang="en-US" dirty="0">
                <a:solidFill>
                  <a:srgbClr val="FF0000"/>
                </a:solidFill>
              </a:rPr>
              <a:t>beside</a:t>
            </a:r>
            <a:r>
              <a:rPr lang="en-US" dirty="0"/>
              <a:t> him in the hall.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</a:t>
            </a:r>
            <a:r>
              <a:rPr lang="en-US" dirty="0" smtClean="0"/>
              <a:t>I </a:t>
            </a:r>
            <a:r>
              <a:rPr lang="en-US" dirty="0"/>
              <a:t>met him </a:t>
            </a:r>
            <a:r>
              <a:rPr lang="en-US" dirty="0">
                <a:solidFill>
                  <a:srgbClr val="FF0000"/>
                </a:solidFill>
              </a:rPr>
              <a:t>on</a:t>
            </a:r>
            <a:r>
              <a:rPr lang="en-US" dirty="0"/>
              <a:t> the way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Look at the words above in red </a:t>
            </a:r>
            <a:r>
              <a:rPr lang="en-US" dirty="0" err="1"/>
              <a:t>colour</a:t>
            </a:r>
            <a:r>
              <a:rPr lang="en-US" dirty="0"/>
              <a:t>, they are prepositions set before a noun or pronoun to establish a relationship with the subject.</a:t>
            </a:r>
          </a:p>
        </p:txBody>
      </p:sp>
    </p:spTree>
    <p:extLst>
      <p:ext uri="{BB962C8B-B14F-4D97-AF65-F5344CB8AC3E}">
        <p14:creationId xmlns:p14="http://schemas.microsoft.com/office/powerpoint/2010/main" val="16414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  <a:latin typeface="Algerian" panose="04020705040A02060702" pitchFamily="82" charset="0"/>
              </a:rPr>
              <a:t>Kinds of prepositions</a:t>
            </a:r>
            <a:endParaRPr lang="en-US" b="1" u="sng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7244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There are Six kinds of preposition:</a:t>
            </a:r>
          </a:p>
          <a:p>
            <a:pPr marL="514350" indent="-514350">
              <a:buAutoNum type="arabicPeriod"/>
            </a:pPr>
            <a:r>
              <a:rPr lang="en-US" dirty="0" smtClean="0"/>
              <a:t>Simple preposition : </a:t>
            </a:r>
            <a:r>
              <a:rPr lang="en-US" sz="2000" dirty="0" smtClean="0"/>
              <a:t>at ,by, with, on, in, to ,of, from, through, after.</a:t>
            </a:r>
          </a:p>
          <a:p>
            <a:pPr marL="514350" indent="-514350">
              <a:buAutoNum type="arabicPeriod"/>
            </a:pPr>
            <a:r>
              <a:rPr lang="en-US" dirty="0" smtClean="0"/>
              <a:t>Double preposition: </a:t>
            </a:r>
            <a:r>
              <a:rPr lang="en-US" sz="1800" dirty="0" err="1" smtClean="0"/>
              <a:t>onto,into</a:t>
            </a:r>
            <a:r>
              <a:rPr lang="en-US" sz="1800" dirty="0" smtClean="0"/>
              <a:t>, </a:t>
            </a:r>
            <a:r>
              <a:rPr lang="en-US" sz="1800" dirty="0" err="1" smtClean="0"/>
              <a:t>upon,out</a:t>
            </a:r>
            <a:r>
              <a:rPr lang="en-US" sz="1800" dirty="0" smtClean="0"/>
              <a:t> of,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smtClean="0"/>
              <a:t>Compound preposition: </a:t>
            </a:r>
            <a:r>
              <a:rPr lang="en-US" sz="1800" dirty="0" smtClean="0"/>
              <a:t>behind, beside, along, beyond, before, between, about. By=be, on=a</a:t>
            </a:r>
          </a:p>
          <a:p>
            <a:pPr marL="514350" indent="-514350">
              <a:buAutoNum type="arabicPeriod"/>
            </a:pPr>
            <a:r>
              <a:rPr lang="en-US" dirty="0" smtClean="0"/>
              <a:t>Phrase preposition: </a:t>
            </a:r>
            <a:r>
              <a:rPr lang="en-US" sz="1800" dirty="0" smtClean="0"/>
              <a:t>in font of, in spite </a:t>
            </a:r>
            <a:r>
              <a:rPr lang="en-US" sz="1800" dirty="0" err="1" smtClean="0"/>
              <a:t>of,instead</a:t>
            </a:r>
            <a:r>
              <a:rPr lang="en-US" sz="1800" dirty="0" smtClean="0"/>
              <a:t> </a:t>
            </a:r>
            <a:r>
              <a:rPr lang="en-US" sz="1800" dirty="0" err="1" smtClean="0"/>
              <a:t>of,because</a:t>
            </a:r>
            <a:r>
              <a:rPr lang="en-US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smtClean="0"/>
              <a:t>Participle preposition: </a:t>
            </a:r>
            <a:r>
              <a:rPr lang="en-US" sz="1800" dirty="0" smtClean="0"/>
              <a:t>regarding,</a:t>
            </a:r>
          </a:p>
          <a:p>
            <a:pPr marL="514350" indent="-514350">
              <a:buAutoNum type="arabicPeriod"/>
            </a:pPr>
            <a:r>
              <a:rPr lang="en-US" dirty="0" smtClean="0"/>
              <a:t>Disguised preposition: </a:t>
            </a:r>
            <a:r>
              <a:rPr lang="en-US" sz="1800" dirty="0" smtClean="0"/>
              <a:t>o’ clock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lgerian" panose="04020705040A02060702" pitchFamily="82" charset="0"/>
              </a:rPr>
              <a:t>Use of Preposition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1. In</a:t>
            </a:r>
            <a:r>
              <a:rPr lang="en-US" dirty="0"/>
              <a:t>, At—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‘</a:t>
            </a:r>
            <a:r>
              <a:rPr lang="en-US" dirty="0"/>
              <a:t>In’ is used before countries and large towns, as—in England, in Bombay. ‘At’ is used before the names of small towns and villages; as-at </a:t>
            </a:r>
            <a:r>
              <a:rPr lang="en-US" dirty="0" err="1"/>
              <a:t>Rewari</a:t>
            </a:r>
            <a:r>
              <a:rPr lang="en-US" dirty="0"/>
              <a:t>, at </a:t>
            </a:r>
            <a:r>
              <a:rPr lang="en-US" dirty="0" err="1"/>
              <a:t>Moga</a:t>
            </a:r>
            <a:r>
              <a:rPr lang="en-US" dirty="0"/>
              <a:t>, at </a:t>
            </a:r>
            <a:r>
              <a:rPr lang="en-US" dirty="0" err="1"/>
              <a:t>Najafgarh</a:t>
            </a:r>
            <a:r>
              <a:rPr lang="en-US" dirty="0"/>
              <a:t>. </a:t>
            </a:r>
          </a:p>
          <a:p>
            <a:r>
              <a:rPr lang="en-US" dirty="0" smtClean="0"/>
              <a:t>2.In</a:t>
            </a:r>
            <a:r>
              <a:rPr lang="en-US" dirty="0"/>
              <a:t>, Into, To—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‘</a:t>
            </a:r>
            <a:r>
              <a:rPr lang="en-US" dirty="0"/>
              <a:t>In’ means inside a thing, as—He is in the room. ‘Into’ means to go from a place to a place, as; He went into the room. ‘To' means moving from one place to another as—He went to the temple. </a:t>
            </a:r>
          </a:p>
          <a:p>
            <a:r>
              <a:rPr lang="en-US" dirty="0"/>
              <a:t>3. With, By— </a:t>
            </a:r>
          </a:p>
          <a:p>
            <a:pPr marL="0" indent="0">
              <a:buNone/>
            </a:pPr>
            <a:r>
              <a:rPr lang="en-US" dirty="0"/>
              <a:t>‘With’ shows the thing with which something is done; ‘By’ is used for the doer, as— The bread was cut by him with a knife. The letter was written by me with a pen.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7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79216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Use of Preposition</a:t>
            </a:r>
            <a:endParaRPr lang="en-US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638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4</a:t>
            </a:r>
            <a:r>
              <a:rPr lang="en-US" sz="2400" dirty="0"/>
              <a:t>. Since, For— </a:t>
            </a:r>
            <a:endParaRPr lang="en-US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‘</a:t>
            </a:r>
            <a:r>
              <a:rPr lang="en-US" sz="2400" dirty="0"/>
              <a:t>Since’ shows a point of time and is used with the Present Perfect and the Present Perfect Continuous Tenses; ‘For’ shows a period of time and is used with all Tenses: as : He has been ill since last Monday. He has been living here since 1950. </a:t>
            </a:r>
            <a:r>
              <a:rPr lang="en-US" sz="2400" dirty="0" err="1"/>
              <a:t>Hari</a:t>
            </a:r>
            <a:r>
              <a:rPr lang="en-US" sz="2400" dirty="0"/>
              <a:t> has been working for two hours. </a:t>
            </a:r>
            <a:r>
              <a:rPr lang="en-US" sz="2400" dirty="0" err="1"/>
              <a:t>Sohan</a:t>
            </a:r>
            <a:r>
              <a:rPr lang="en-US" sz="2400" dirty="0"/>
              <a:t> has worked for three hours. </a:t>
            </a:r>
            <a:r>
              <a:rPr lang="en-US" sz="2400" dirty="0" err="1"/>
              <a:t>Gopal</a:t>
            </a:r>
            <a:r>
              <a:rPr lang="en-US" sz="2400" dirty="0"/>
              <a:t> will work for four hours. Mohan worked for three hours. 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 smtClean="0"/>
              <a:t>5</a:t>
            </a:r>
            <a:r>
              <a:rPr lang="en-US" sz="2400" dirty="0"/>
              <a:t>. After, In— </a:t>
            </a:r>
            <a:endParaRPr lang="en-US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'After</a:t>
            </a:r>
            <a:r>
              <a:rPr lang="en-US" sz="2400" dirty="0"/>
              <a:t>’ denotes a period of time in the past; ‘In’ denotes a period of time in the future, as: He returned after a week. He will return in a week. 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 smtClean="0"/>
              <a:t>6</a:t>
            </a:r>
            <a:r>
              <a:rPr lang="en-US" sz="2400" dirty="0"/>
              <a:t>. From, Since— </a:t>
            </a:r>
            <a:endParaRPr lang="en-US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Both </a:t>
            </a:r>
            <a:r>
              <a:rPr lang="en-US" sz="2400" dirty="0"/>
              <a:t>are used for time. ‘From’ is used in all tenses but ‘Since’ is used only with Perfect Continuous Tense She has been ill since yesterday. </a:t>
            </a:r>
          </a:p>
        </p:txBody>
      </p:sp>
    </p:spTree>
    <p:extLst>
      <p:ext uri="{BB962C8B-B14F-4D97-AF65-F5344CB8AC3E}">
        <p14:creationId xmlns:p14="http://schemas.microsoft.com/office/powerpoint/2010/main" val="163913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Use of preposition</a:t>
            </a:r>
            <a:endParaRPr lang="en-US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720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At = He lives </a:t>
            </a:r>
            <a:r>
              <a:rPr lang="en-US" b="1" u="sng" dirty="0" smtClean="0"/>
              <a:t>at</a:t>
            </a:r>
            <a:r>
              <a:rPr lang="en-US" dirty="0" smtClean="0"/>
              <a:t> saver.</a:t>
            </a:r>
          </a:p>
          <a:p>
            <a:pPr>
              <a:buNone/>
            </a:pPr>
            <a:r>
              <a:rPr lang="en-US" dirty="0" smtClean="0"/>
              <a:t>        He will come </a:t>
            </a:r>
            <a:r>
              <a:rPr lang="en-US" b="1" u="sng" dirty="0" smtClean="0"/>
              <a:t>at</a:t>
            </a:r>
            <a:r>
              <a:rPr lang="en-US" dirty="0" smtClean="0"/>
              <a:t> 5 PM.</a:t>
            </a:r>
          </a:p>
          <a:p>
            <a:pPr>
              <a:buNone/>
            </a:pPr>
            <a:r>
              <a:rPr lang="en-US" dirty="0" smtClean="0"/>
              <a:t>By= </a:t>
            </a:r>
            <a:r>
              <a:rPr lang="en-US" dirty="0" err="1" smtClean="0"/>
              <a:t>Rahim</a:t>
            </a:r>
            <a:r>
              <a:rPr lang="en-US" dirty="0" smtClean="0"/>
              <a:t> sat </a:t>
            </a:r>
            <a:r>
              <a:rPr lang="en-US" b="1" u="sng" dirty="0" smtClean="0"/>
              <a:t>by</a:t>
            </a:r>
            <a:r>
              <a:rPr lang="en-US" dirty="0" smtClean="0"/>
              <a:t> me.</a:t>
            </a:r>
          </a:p>
          <a:p>
            <a:pPr>
              <a:buNone/>
            </a:pPr>
            <a:r>
              <a:rPr lang="en-US" dirty="0" smtClean="0"/>
              <a:t>        Kill the snake </a:t>
            </a:r>
            <a:r>
              <a:rPr lang="en-US" b="1" u="sng" dirty="0" smtClean="0"/>
              <a:t>by</a:t>
            </a:r>
            <a:r>
              <a:rPr lang="en-US" dirty="0" smtClean="0"/>
              <a:t> the stick.</a:t>
            </a:r>
          </a:p>
          <a:p>
            <a:pPr>
              <a:buNone/>
            </a:pPr>
            <a:r>
              <a:rPr lang="en-US" dirty="0" smtClean="0"/>
              <a:t>In = He lives </a:t>
            </a:r>
            <a:r>
              <a:rPr lang="en-US" b="1" u="sng" dirty="0" smtClean="0"/>
              <a:t>in</a:t>
            </a:r>
            <a:r>
              <a:rPr lang="en-US" dirty="0" smtClean="0"/>
              <a:t> Dhaka .</a:t>
            </a:r>
          </a:p>
          <a:p>
            <a:pPr>
              <a:buNone/>
            </a:pPr>
            <a:r>
              <a:rPr lang="en-US" dirty="0" smtClean="0"/>
              <a:t>        They live </a:t>
            </a:r>
            <a:r>
              <a:rPr lang="en-US" b="1" u="sng" dirty="0" smtClean="0"/>
              <a:t>in</a:t>
            </a:r>
            <a:r>
              <a:rPr lang="en-US" dirty="0" smtClean="0"/>
              <a:t> a large room.</a:t>
            </a:r>
          </a:p>
          <a:p>
            <a:pPr>
              <a:buNone/>
            </a:pPr>
            <a:r>
              <a:rPr lang="en-US" dirty="0" smtClean="0"/>
              <a:t>Of = He came </a:t>
            </a:r>
            <a:r>
              <a:rPr lang="en-US" b="1" u="sng" dirty="0" smtClean="0"/>
              <a:t>of</a:t>
            </a:r>
            <a:r>
              <a:rPr lang="en-US" dirty="0" smtClean="0"/>
              <a:t> a good family.</a:t>
            </a:r>
          </a:p>
          <a:p>
            <a:pPr>
              <a:buNone/>
            </a:pPr>
            <a:r>
              <a:rPr lang="en-US" dirty="0" smtClean="0"/>
              <a:t>         I know nothing </a:t>
            </a:r>
            <a:r>
              <a:rPr lang="en-US" b="1" u="sng" dirty="0" smtClean="0"/>
              <a:t>of</a:t>
            </a:r>
            <a:r>
              <a:rPr lang="en-US" dirty="0" smtClean="0"/>
              <a:t> it.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Fill in the gaps</a:t>
            </a:r>
            <a:endParaRPr lang="en-US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2800" dirty="0" smtClean="0"/>
              <a:t>I want to speak ______ Mr. </a:t>
            </a:r>
            <a:r>
              <a:rPr lang="en-US" sz="2800" dirty="0" err="1" smtClean="0"/>
              <a:t>Haque</a:t>
            </a:r>
            <a:r>
              <a:rPr lang="en-US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We went ______ school ____ bus.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He lives _____ a room in my house.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We went out ____ the </a:t>
            </a:r>
            <a:r>
              <a:rPr lang="en-US" sz="2800" dirty="0" err="1" smtClean="0"/>
              <a:t>the</a:t>
            </a:r>
            <a:r>
              <a:rPr lang="en-US" sz="2800" dirty="0" smtClean="0"/>
              <a:t> classroom and met the teacher ___ the field. 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I saw him standing ____ the roof _____ the house.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He lives ____ his means.</a:t>
            </a:r>
          </a:p>
          <a:p>
            <a:pPr marL="514350" indent="-514350">
              <a:buAutoNum type="arabicPeriod"/>
            </a:pPr>
            <a:endParaRPr lang="en-US" sz="2800" dirty="0" smtClean="0"/>
          </a:p>
          <a:p>
            <a:pPr marL="514350" indent="-514350">
              <a:buNone/>
            </a:pPr>
            <a:r>
              <a:rPr lang="en-US" sz="2800" dirty="0" smtClean="0"/>
              <a:t>Answers: 1. to 2.to, by 3.in 4 of, in 5. on ,of 6. within.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</TotalTime>
  <Words>785</Words>
  <Application>Microsoft Office PowerPoint</Application>
  <PresentationFormat>On-screen Show (4:3)</PresentationFormat>
  <Paragraphs>82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Algerian</vt:lpstr>
      <vt:lpstr>Arial</vt:lpstr>
      <vt:lpstr>Arial Black</vt:lpstr>
      <vt:lpstr>Book Antiqua</vt:lpstr>
      <vt:lpstr>Calibri</vt:lpstr>
      <vt:lpstr>Times New Roman</vt:lpstr>
      <vt:lpstr>Wingdings</vt:lpstr>
      <vt:lpstr>Office Theme</vt:lpstr>
      <vt:lpstr>PowerPoint Presentation</vt:lpstr>
      <vt:lpstr>Teacher’s identity</vt:lpstr>
      <vt:lpstr>PowerPoint Presentation</vt:lpstr>
      <vt:lpstr>Preposition Pre= before,Position= place A preposition is a word placed before a noun or a pronoun to show its relation to some other word in the sentence.</vt:lpstr>
      <vt:lpstr>Kinds of prepositions</vt:lpstr>
      <vt:lpstr>Use of Preposition</vt:lpstr>
      <vt:lpstr>Use of Preposition</vt:lpstr>
      <vt:lpstr>Use of preposition</vt:lpstr>
      <vt:lpstr>Fill in the gaps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Doel-1612i3</dc:creator>
  <cp:lastModifiedBy>GMawla</cp:lastModifiedBy>
  <cp:revision>493</cp:revision>
  <dcterms:created xsi:type="dcterms:W3CDTF">2006-08-16T00:00:00Z</dcterms:created>
  <dcterms:modified xsi:type="dcterms:W3CDTF">2026-07-15T18:16:33Z</dcterms:modified>
</cp:coreProperties>
</file>