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8"/>
  </p:notesMasterIdLst>
  <p:sldIdLst>
    <p:sldId id="276" r:id="rId2"/>
    <p:sldId id="275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00" r:id="rId11"/>
    <p:sldId id="299" r:id="rId12"/>
    <p:sldId id="322" r:id="rId13"/>
    <p:sldId id="259" r:id="rId14"/>
    <p:sldId id="293" r:id="rId15"/>
    <p:sldId id="295" r:id="rId16"/>
    <p:sldId id="296" r:id="rId17"/>
    <p:sldId id="267" r:id="rId18"/>
    <p:sldId id="324" r:id="rId19"/>
    <p:sldId id="305" r:id="rId20"/>
    <p:sldId id="304" r:id="rId21"/>
    <p:sldId id="323" r:id="rId22"/>
    <p:sldId id="306" r:id="rId23"/>
    <p:sldId id="307" r:id="rId24"/>
    <p:sldId id="308" r:id="rId25"/>
    <p:sldId id="309" r:id="rId26"/>
    <p:sldId id="27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30914070523824"/>
          <c:y val="5.9669885014373314E-2"/>
          <c:w val="0.88205280083232851"/>
          <c:h val="0.656964829396325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Sheet1!$B$1:$B$2</c:f>
              <c:strCache>
                <c:ptCount val="1"/>
                <c:pt idx="0">
                  <c:v>পাসের হার ২০১২ সাল</c:v>
                </c:pt>
              </c:strCache>
            </c:strRef>
          </c:tx>
          <c:invertIfNegative val="0"/>
          <c:cat>
            <c:strRef>
              <c:f>Sheet1!$A$3:$A$12</c:f>
              <c:strCache>
                <c:ptCount val="10"/>
                <c:pt idx="0">
                  <c:v>ঢাকা</c:v>
                </c:pt>
                <c:pt idx="1">
                  <c:v>রাজশাহী</c:v>
                </c:pt>
                <c:pt idx="2">
                  <c:v>চট্রগ্রাম</c:v>
                </c:pt>
                <c:pt idx="3">
                  <c:v>বরিশাল</c:v>
                </c:pt>
                <c:pt idx="4">
                  <c:v>সিলেট</c:v>
                </c:pt>
                <c:pt idx="5">
                  <c:v>যশোর</c:v>
                </c:pt>
                <c:pt idx="6">
                  <c:v>কুমিল্লা</c:v>
                </c:pt>
                <c:pt idx="7">
                  <c:v>দিনাজপুর</c:v>
                </c:pt>
                <c:pt idx="8">
                  <c:v>কারিগরি</c:v>
                </c:pt>
                <c:pt idx="9">
                  <c:v>মাদ্রাসা</c:v>
                </c:pt>
              </c:strCache>
            </c:strRef>
          </c:cat>
          <c:val>
            <c:numRef>
              <c:f>Sheet1!$B$3:$B$12</c:f>
              <c:numCache>
                <c:formatCode>[$-5000445]0.00%</c:formatCode>
                <c:ptCount val="10"/>
                <c:pt idx="0">
                  <c:v>0.85950000000000004</c:v>
                </c:pt>
                <c:pt idx="1">
                  <c:v>0.88330000000000064</c:v>
                </c:pt>
                <c:pt idx="2">
                  <c:v>0.78959999999999997</c:v>
                </c:pt>
                <c:pt idx="3">
                  <c:v>0.86960000000000215</c:v>
                </c:pt>
                <c:pt idx="4">
                  <c:v>0.91779999999999995</c:v>
                </c:pt>
                <c:pt idx="5">
                  <c:v>0.87160000000000215</c:v>
                </c:pt>
                <c:pt idx="6">
                  <c:v>0.85640000000000005</c:v>
                </c:pt>
                <c:pt idx="7">
                  <c:v>0.80689999999999995</c:v>
                </c:pt>
                <c:pt idx="8">
                  <c:v>0.80689999999999995</c:v>
                </c:pt>
                <c:pt idx="9">
                  <c:v>0.88470000000000215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FE-0A46-9FBF-F4F96E496D40}"/>
            </c:ext>
          </c:extLst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পাসের হার ২০১৩ সাল</c:v>
                </c:pt>
              </c:strCache>
            </c:strRef>
          </c:tx>
          <c:invertIfNegative val="0"/>
          <c:cat>
            <c:strRef>
              <c:f>Sheet1!$A$3:$A$12</c:f>
              <c:strCache>
                <c:ptCount val="10"/>
                <c:pt idx="0">
                  <c:v>ঢাকা</c:v>
                </c:pt>
                <c:pt idx="1">
                  <c:v>রাজশাহী</c:v>
                </c:pt>
                <c:pt idx="2">
                  <c:v>চট্রগ্রাম</c:v>
                </c:pt>
                <c:pt idx="3">
                  <c:v>বরিশাল</c:v>
                </c:pt>
                <c:pt idx="4">
                  <c:v>সিলেট</c:v>
                </c:pt>
                <c:pt idx="5">
                  <c:v>যশোর</c:v>
                </c:pt>
                <c:pt idx="6">
                  <c:v>কুমিল্লা</c:v>
                </c:pt>
                <c:pt idx="7">
                  <c:v>দিনাজপুর</c:v>
                </c:pt>
                <c:pt idx="8">
                  <c:v>কারিগরি</c:v>
                </c:pt>
                <c:pt idx="9">
                  <c:v>মাদ্রাসা</c:v>
                </c:pt>
              </c:strCache>
            </c:strRef>
          </c:cat>
          <c:val>
            <c:numRef>
              <c:f>Sheet1!$C$3:$C$12</c:f>
              <c:numCache>
                <c:formatCode>[$-5000445]0.00%</c:formatCode>
                <c:ptCount val="10"/>
                <c:pt idx="0">
                  <c:v>0.87380000000000191</c:v>
                </c:pt>
                <c:pt idx="1">
                  <c:v>0.94030000000000002</c:v>
                </c:pt>
                <c:pt idx="2">
                  <c:v>0.88480000000000214</c:v>
                </c:pt>
                <c:pt idx="3">
                  <c:v>0.88630000000000064</c:v>
                </c:pt>
                <c:pt idx="4">
                  <c:v>0.88959999999999995</c:v>
                </c:pt>
                <c:pt idx="5">
                  <c:v>0.92620000000000002</c:v>
                </c:pt>
                <c:pt idx="6">
                  <c:v>0.90410000000000001</c:v>
                </c:pt>
                <c:pt idx="7">
                  <c:v>0.90600000000000003</c:v>
                </c:pt>
                <c:pt idx="8">
                  <c:v>0.81130000000000002</c:v>
                </c:pt>
                <c:pt idx="9">
                  <c:v>0.89310000000000189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FE-0A46-9FBF-F4F96E496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398184144"/>
        <c:axId val="-398181424"/>
      </c:barChart>
      <c:catAx>
        <c:axId val="-398184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rgbClr val="002060"/>
                </a:solidFill>
                <a:latin typeface="NikoshBAN" pitchFamily="2" charset="0"/>
                <a:cs typeface="NikoshBAN" pitchFamily="2" charset="0"/>
              </a:defRPr>
            </a:pPr>
            <a:endParaRPr lang="en-US"/>
          </a:p>
        </c:txPr>
        <c:crossAx val="-398181424"/>
        <c:crosses val="autoZero"/>
        <c:auto val="1"/>
        <c:lblAlgn val="ctr"/>
        <c:lblOffset val="100"/>
        <c:noMultiLvlLbl val="0"/>
      </c:catAx>
      <c:valAx>
        <c:axId val="-398181424"/>
        <c:scaling>
          <c:orientation val="minMax"/>
        </c:scaling>
        <c:delete val="0"/>
        <c:axPos val="l"/>
        <c:majorGridlines/>
        <c:numFmt formatCode="[$-5000445]0.00%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0066"/>
                </a:solidFill>
                <a:latin typeface="NikoshBAN" pitchFamily="2" charset="0"/>
                <a:cs typeface="NikoshBAN" pitchFamily="2" charset="0"/>
              </a:defRPr>
            </a:pPr>
            <a:endParaRPr lang="en-US"/>
          </a:p>
        </c:txPr>
        <c:crossAx val="-39818414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400">
                <a:solidFill>
                  <a:srgbClr val="0070C0"/>
                </a:solidFill>
                <a:latin typeface="NikoshBAN" pitchFamily="2" charset="0"/>
                <a:cs typeface="NikoshBAN" pitchFamily="2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400">
                <a:solidFill>
                  <a:srgbClr val="C00000"/>
                </a:solidFill>
                <a:latin typeface="NikoshBAN" pitchFamily="2" charset="0"/>
                <a:cs typeface="NikoshBAN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32303649543807111"/>
          <c:y val="0.85406824146981664"/>
          <c:w val="0.34583863973525247"/>
          <c:h val="0.11259842519685052"/>
        </c:manualLayout>
      </c:layout>
      <c:overlay val="0"/>
      <c:txPr>
        <a:bodyPr/>
        <a:lstStyle/>
        <a:p>
          <a:pPr>
            <a:defRPr sz="2400">
              <a:latin typeface="NikoshBAN" pitchFamily="2" charset="0"/>
              <a:cs typeface="NikoshBAN" pitchFamily="2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image" Target="../media/image5.jpeg" /><Relationship Id="rId4" Type="http://schemas.openxmlformats.org/officeDocument/2006/relationships/image" Target="../media/image8.jpeg" 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image" Target="../media/image5.jpeg" /><Relationship Id="rId4" Type="http://schemas.openxmlformats.org/officeDocument/2006/relationships/image" Target="../media/image8.jpe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7C2C66-B62B-4485-801D-2764E65C409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19D0AE-6589-49C4-9A59-5814A3FD3120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পরিসংখ্যানের চলক </a:t>
          </a:r>
          <a:endParaRPr lang="en-US" sz="28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7D0802A5-918A-4C08-9544-1568A46AB3A0}" type="parTrans" cxnId="{F59E52FD-A2CC-4404-87F4-CB7DD0CE7C1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302F0BF9-C686-40FF-BA9C-5D368AA8C498}" type="sibTrans" cxnId="{F59E52FD-A2CC-4404-87F4-CB7DD0CE7C1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1DDE87B2-89BC-4B52-81C0-ACE44C85CCD2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বিচ্ছিন্ন চলক</a:t>
          </a:r>
          <a:endParaRPr lang="en-US" sz="28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9D9C57F3-E0C3-4D3C-A206-0910DE3233AF}" type="parTrans" cxnId="{7B6EBDF5-EBC0-4ADC-A66F-91AFD5C2F0A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5674FCC3-B68B-4C38-912A-7EA70908E022}" type="sibTrans" cxnId="{7B6EBDF5-EBC0-4ADC-A66F-91AFD5C2F0A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39A5A90-4245-4A09-8B5E-83D91801EA81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অবিচ্ছিন্ন চলক </a:t>
          </a:r>
          <a:endParaRPr lang="en-US" sz="28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5BC9DB5B-B0A8-4FA7-83AF-985CABEAE95C}" type="parTrans" cxnId="{FD2C178F-A414-402B-9912-5931C1800F03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6FFC2569-35EC-48F4-AE56-7769FE8F067C}" type="sibTrans" cxnId="{FD2C178F-A414-402B-9912-5931C1800F03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C9B1CE90-71C5-4AA9-9DAB-18203D87FD1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bn-BD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শুধুমাত্র পূর্ণসংখ্যা হয়, তা বিচ্ছিন্ন চলক। যেমনঃ- প্রাপ্ত নম্বর, জনসংখ্যা</a:t>
          </a:r>
          <a:endParaRPr lang="en-US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7C7B5956-23AE-4AE6-88FD-8F4DECCDAC73}" type="parTrans" cxnId="{F5C173FB-E239-486C-8CA3-2D539DC6C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F1540F1E-69F8-40D2-A965-04D43153AF7A}" type="sibTrans" cxnId="{F5C173FB-E239-486C-8CA3-2D539DC6C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AE7DD3E-E929-4D09-A105-145DE2654E31}" type="asst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bn-BD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যে কোনো বাস্তব সংখ্যা হয়, তা অবিচ্ছিন্ন চলক। যেমনঃ- তাপমাত্রা, বয়স, উচ্চতা, ওজন</a:t>
          </a:r>
          <a:endParaRPr lang="en-US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45C36528-B796-41AE-9CBE-5CCF2F03E1D1}" type="parTrans" cxnId="{4546AD53-EC80-49E5-BA66-7DA90698123C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93FC333B-0BF7-4DBB-963A-4C3F9ADDF5C6}" type="sibTrans" cxnId="{4546AD53-EC80-49E5-BA66-7DA90698123C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DBFE9C71-1736-49A5-BBE5-C341FBAD3323}">
      <dgm:prSet/>
      <dgm:spPr>
        <a:blipFill rotWithShape="0">
          <a:blip xmlns:r="http://schemas.openxmlformats.org/officeDocument/2006/relationships" r:embed="rId4"/>
          <a:tile tx="0" ty="0" sx="100000" sy="100000" flip="none" algn="tl"/>
        </a:blipFill>
      </dgm:spPr>
      <dgm:t>
        <a:bodyPr/>
        <a:lstStyle/>
        <a:p>
          <a:r>
            <a:rPr lang="bn-IN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উপাত্তে ব্যবহৃত সংখ্যাসমূহকে চলক বলে </a:t>
          </a:r>
          <a:endParaRPr lang="en-US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gm:t>
    </dgm:pt>
    <dgm:pt modelId="{F23F7D82-F896-4DFE-A735-782688E9D207}" type="parTrans" cxnId="{9F8A9356-47CF-47A5-A6F3-5BAFB31A7271}">
      <dgm:prSet/>
      <dgm:spPr/>
      <dgm:t>
        <a:bodyPr/>
        <a:lstStyle/>
        <a:p>
          <a:endParaRPr lang="en-US"/>
        </a:p>
      </dgm:t>
    </dgm:pt>
    <dgm:pt modelId="{30F5161E-895C-4548-A102-D7B600F2E01D}" type="sibTrans" cxnId="{9F8A9356-47CF-47A5-A6F3-5BAFB31A7271}">
      <dgm:prSet/>
      <dgm:spPr/>
      <dgm:t>
        <a:bodyPr/>
        <a:lstStyle/>
        <a:p>
          <a:endParaRPr lang="en-US"/>
        </a:p>
      </dgm:t>
    </dgm:pt>
    <dgm:pt modelId="{3F4F2651-18B0-4A97-BECC-FD9C65CAA9F1}" type="pres">
      <dgm:prSet presAssocID="{F87C2C66-B62B-4485-801D-2764E65C409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2B8ACD8-BFFE-4D8A-AEAA-561E66E1EB19}" type="pres">
      <dgm:prSet presAssocID="{3119D0AE-6589-49C4-9A59-5814A3FD3120}" presName="hierRoot1" presStyleCnt="0">
        <dgm:presLayoutVars>
          <dgm:hierBranch val="init"/>
        </dgm:presLayoutVars>
      </dgm:prSet>
      <dgm:spPr/>
    </dgm:pt>
    <dgm:pt modelId="{A17E61FA-D0BE-423E-9460-8652D8C86E8E}" type="pres">
      <dgm:prSet presAssocID="{3119D0AE-6589-49C4-9A59-5814A3FD3120}" presName="rootComposite1" presStyleCnt="0"/>
      <dgm:spPr/>
    </dgm:pt>
    <dgm:pt modelId="{0D509088-7950-45AD-B6DE-A19C10C2EFE1}" type="pres">
      <dgm:prSet presAssocID="{3119D0AE-6589-49C4-9A59-5814A3FD3120}" presName="rootText1" presStyleLbl="node0" presStyleIdx="0" presStyleCnt="2" custLinFactNeighborX="-13222" custLinFactNeighborY="2746">
        <dgm:presLayoutVars>
          <dgm:chPref val="3"/>
        </dgm:presLayoutVars>
      </dgm:prSet>
      <dgm:spPr/>
    </dgm:pt>
    <dgm:pt modelId="{6F0113E5-1409-4DA8-A1F5-C5323110B06B}" type="pres">
      <dgm:prSet presAssocID="{3119D0AE-6589-49C4-9A59-5814A3FD3120}" presName="rootConnector1" presStyleLbl="node1" presStyleIdx="0" presStyleCnt="0"/>
      <dgm:spPr/>
    </dgm:pt>
    <dgm:pt modelId="{0C33FE25-5376-4D8B-B340-116C44CD6D2B}" type="pres">
      <dgm:prSet presAssocID="{3119D0AE-6589-49C4-9A59-5814A3FD3120}" presName="hierChild2" presStyleCnt="0"/>
      <dgm:spPr/>
    </dgm:pt>
    <dgm:pt modelId="{CD1715AD-BFF9-4E3F-92B2-B741A949CBF0}" type="pres">
      <dgm:prSet presAssocID="{9D9C57F3-E0C3-4D3C-A206-0910DE3233AF}" presName="Name37" presStyleLbl="parChTrans1D2" presStyleIdx="0" presStyleCnt="2"/>
      <dgm:spPr/>
    </dgm:pt>
    <dgm:pt modelId="{B9916575-9592-4838-AE98-5811938E047D}" type="pres">
      <dgm:prSet presAssocID="{1DDE87B2-89BC-4B52-81C0-ACE44C85CCD2}" presName="hierRoot2" presStyleCnt="0">
        <dgm:presLayoutVars>
          <dgm:hierBranch val="init"/>
        </dgm:presLayoutVars>
      </dgm:prSet>
      <dgm:spPr/>
    </dgm:pt>
    <dgm:pt modelId="{2CD1DED9-C9E6-4433-BD6E-24CA128D0AFC}" type="pres">
      <dgm:prSet presAssocID="{1DDE87B2-89BC-4B52-81C0-ACE44C85CCD2}" presName="rootComposite" presStyleCnt="0"/>
      <dgm:spPr/>
    </dgm:pt>
    <dgm:pt modelId="{A4451EE2-45BA-46C1-AD78-17605CE053DF}" type="pres">
      <dgm:prSet presAssocID="{1DDE87B2-89BC-4B52-81C0-ACE44C85CCD2}" presName="rootText" presStyleLbl="node2" presStyleIdx="0" presStyleCnt="2">
        <dgm:presLayoutVars>
          <dgm:chPref val="3"/>
        </dgm:presLayoutVars>
      </dgm:prSet>
      <dgm:spPr/>
    </dgm:pt>
    <dgm:pt modelId="{11DB4BFA-6B0D-408B-8D5B-CDD232853BA2}" type="pres">
      <dgm:prSet presAssocID="{1DDE87B2-89BC-4B52-81C0-ACE44C85CCD2}" presName="rootConnector" presStyleLbl="node2" presStyleIdx="0" presStyleCnt="2"/>
      <dgm:spPr/>
    </dgm:pt>
    <dgm:pt modelId="{59A80B18-4EB2-4DF5-8C21-2FAAD957ACA9}" type="pres">
      <dgm:prSet presAssocID="{1DDE87B2-89BC-4B52-81C0-ACE44C85CCD2}" presName="hierChild4" presStyleCnt="0"/>
      <dgm:spPr/>
    </dgm:pt>
    <dgm:pt modelId="{48CAD2FD-03F3-43E2-AB3E-167358B65556}" type="pres">
      <dgm:prSet presAssocID="{7C7B5956-23AE-4AE6-88FD-8F4DECCDAC73}" presName="Name37" presStyleLbl="parChTrans1D3" presStyleIdx="0" presStyleCnt="2"/>
      <dgm:spPr/>
    </dgm:pt>
    <dgm:pt modelId="{500C0B48-D528-422B-995C-737BEF9C0F4B}" type="pres">
      <dgm:prSet presAssocID="{C9B1CE90-71C5-4AA9-9DAB-18203D87FD17}" presName="hierRoot2" presStyleCnt="0">
        <dgm:presLayoutVars>
          <dgm:hierBranch val="init"/>
        </dgm:presLayoutVars>
      </dgm:prSet>
      <dgm:spPr/>
    </dgm:pt>
    <dgm:pt modelId="{853A059F-375A-48F5-B171-7301C436BF38}" type="pres">
      <dgm:prSet presAssocID="{C9B1CE90-71C5-4AA9-9DAB-18203D87FD17}" presName="rootComposite" presStyleCnt="0"/>
      <dgm:spPr/>
    </dgm:pt>
    <dgm:pt modelId="{A7CCA8DE-4175-40EC-8B2B-D5DF5257AEA7}" type="pres">
      <dgm:prSet presAssocID="{C9B1CE90-71C5-4AA9-9DAB-18203D87FD17}" presName="rootText" presStyleLbl="node3" presStyleIdx="0" presStyleCnt="1" custLinFactNeighborX="-5601" custLinFactNeighborY="210">
        <dgm:presLayoutVars>
          <dgm:chPref val="3"/>
        </dgm:presLayoutVars>
      </dgm:prSet>
      <dgm:spPr/>
    </dgm:pt>
    <dgm:pt modelId="{AAB59452-B853-4A5F-8846-E7BD15C16457}" type="pres">
      <dgm:prSet presAssocID="{C9B1CE90-71C5-4AA9-9DAB-18203D87FD17}" presName="rootConnector" presStyleLbl="node3" presStyleIdx="0" presStyleCnt="1"/>
      <dgm:spPr/>
    </dgm:pt>
    <dgm:pt modelId="{8DCED99D-D639-4757-BB06-42B8EEE3DAB8}" type="pres">
      <dgm:prSet presAssocID="{C9B1CE90-71C5-4AA9-9DAB-18203D87FD17}" presName="hierChild4" presStyleCnt="0"/>
      <dgm:spPr/>
    </dgm:pt>
    <dgm:pt modelId="{2D372EA9-A6BB-4BAE-B73D-1E781391A36E}" type="pres">
      <dgm:prSet presAssocID="{C9B1CE90-71C5-4AA9-9DAB-18203D87FD17}" presName="hierChild5" presStyleCnt="0"/>
      <dgm:spPr/>
    </dgm:pt>
    <dgm:pt modelId="{26EFD7E6-AB3A-484C-9E0F-DF164E32B353}" type="pres">
      <dgm:prSet presAssocID="{1DDE87B2-89BC-4B52-81C0-ACE44C85CCD2}" presName="hierChild5" presStyleCnt="0"/>
      <dgm:spPr/>
    </dgm:pt>
    <dgm:pt modelId="{8149DACC-3602-49F2-A42B-5C599760E72F}" type="pres">
      <dgm:prSet presAssocID="{5BC9DB5B-B0A8-4FA7-83AF-985CABEAE95C}" presName="Name37" presStyleLbl="parChTrans1D2" presStyleIdx="1" presStyleCnt="2"/>
      <dgm:spPr/>
    </dgm:pt>
    <dgm:pt modelId="{56DF1636-6BAF-4649-A601-1B3E67B71754}" type="pres">
      <dgm:prSet presAssocID="{D39A5A90-4245-4A09-8B5E-83D91801EA81}" presName="hierRoot2" presStyleCnt="0">
        <dgm:presLayoutVars>
          <dgm:hierBranch val="init"/>
        </dgm:presLayoutVars>
      </dgm:prSet>
      <dgm:spPr/>
    </dgm:pt>
    <dgm:pt modelId="{03B15A20-0BF3-4F0C-A919-204494FC6EA5}" type="pres">
      <dgm:prSet presAssocID="{D39A5A90-4245-4A09-8B5E-83D91801EA81}" presName="rootComposite" presStyleCnt="0"/>
      <dgm:spPr/>
    </dgm:pt>
    <dgm:pt modelId="{0236CBA8-09DC-4410-B660-F244274CF40F}" type="pres">
      <dgm:prSet presAssocID="{D39A5A90-4245-4A09-8B5E-83D91801EA81}" presName="rootText" presStyleLbl="node2" presStyleIdx="1" presStyleCnt="2">
        <dgm:presLayoutVars>
          <dgm:chPref val="3"/>
        </dgm:presLayoutVars>
      </dgm:prSet>
      <dgm:spPr/>
    </dgm:pt>
    <dgm:pt modelId="{34E9E8D6-BB56-4320-80F7-A639156A59E9}" type="pres">
      <dgm:prSet presAssocID="{D39A5A90-4245-4A09-8B5E-83D91801EA81}" presName="rootConnector" presStyleLbl="node2" presStyleIdx="1" presStyleCnt="2"/>
      <dgm:spPr/>
    </dgm:pt>
    <dgm:pt modelId="{03E6F650-CD35-472B-82BF-F0849C7995FF}" type="pres">
      <dgm:prSet presAssocID="{D39A5A90-4245-4A09-8B5E-83D91801EA81}" presName="hierChild4" presStyleCnt="0"/>
      <dgm:spPr/>
    </dgm:pt>
    <dgm:pt modelId="{84B1ACE4-00EF-48B5-95A6-D3D195420DE1}" type="pres">
      <dgm:prSet presAssocID="{D39A5A90-4245-4A09-8B5E-83D91801EA81}" presName="hierChild5" presStyleCnt="0"/>
      <dgm:spPr/>
    </dgm:pt>
    <dgm:pt modelId="{E6179D66-55B5-4E35-9ADF-91BA6B051AF6}" type="pres">
      <dgm:prSet presAssocID="{45C36528-B796-41AE-9CBE-5CCF2F03E1D1}" presName="Name111" presStyleLbl="parChTrans1D3" presStyleIdx="1" presStyleCnt="2"/>
      <dgm:spPr/>
    </dgm:pt>
    <dgm:pt modelId="{BEC4F215-6B13-43C0-AE05-604AF6AC1ACE}" type="pres">
      <dgm:prSet presAssocID="{DAE7DD3E-E929-4D09-A105-145DE2654E31}" presName="hierRoot3" presStyleCnt="0">
        <dgm:presLayoutVars>
          <dgm:hierBranch val="init"/>
        </dgm:presLayoutVars>
      </dgm:prSet>
      <dgm:spPr/>
    </dgm:pt>
    <dgm:pt modelId="{2EA97A00-77D1-4C72-9ADC-AD4831D16834}" type="pres">
      <dgm:prSet presAssocID="{DAE7DD3E-E929-4D09-A105-145DE2654E31}" presName="rootComposite3" presStyleCnt="0"/>
      <dgm:spPr/>
    </dgm:pt>
    <dgm:pt modelId="{149C8BFA-9EAB-4F76-B7D7-E719EA2849DD}" type="pres">
      <dgm:prSet presAssocID="{DAE7DD3E-E929-4D09-A105-145DE2654E31}" presName="rootText3" presStyleLbl="asst2" presStyleIdx="0" presStyleCnt="1" custLinFactNeighborX="6713">
        <dgm:presLayoutVars>
          <dgm:chPref val="3"/>
        </dgm:presLayoutVars>
      </dgm:prSet>
      <dgm:spPr/>
    </dgm:pt>
    <dgm:pt modelId="{B9396D13-63A4-4C85-A2AA-735DF8342B9D}" type="pres">
      <dgm:prSet presAssocID="{DAE7DD3E-E929-4D09-A105-145DE2654E31}" presName="rootConnector3" presStyleLbl="asst2" presStyleIdx="0" presStyleCnt="1"/>
      <dgm:spPr/>
    </dgm:pt>
    <dgm:pt modelId="{6A846D1B-CF3B-49B0-9A86-F11F123B604B}" type="pres">
      <dgm:prSet presAssocID="{DAE7DD3E-E929-4D09-A105-145DE2654E31}" presName="hierChild6" presStyleCnt="0"/>
      <dgm:spPr/>
    </dgm:pt>
    <dgm:pt modelId="{8F63F920-E28B-4F83-9CE4-A122A673B820}" type="pres">
      <dgm:prSet presAssocID="{DAE7DD3E-E929-4D09-A105-145DE2654E31}" presName="hierChild7" presStyleCnt="0"/>
      <dgm:spPr/>
    </dgm:pt>
    <dgm:pt modelId="{75D3F985-5559-482D-AA08-600A6B2D6BA8}" type="pres">
      <dgm:prSet presAssocID="{3119D0AE-6589-49C4-9A59-5814A3FD3120}" presName="hierChild3" presStyleCnt="0"/>
      <dgm:spPr/>
    </dgm:pt>
    <dgm:pt modelId="{DDB4F284-6A16-431A-BC6F-C4AB6F37285E}" type="pres">
      <dgm:prSet presAssocID="{DBFE9C71-1736-49A5-BBE5-C341FBAD3323}" presName="hierRoot1" presStyleCnt="0">
        <dgm:presLayoutVars>
          <dgm:hierBranch val="init"/>
        </dgm:presLayoutVars>
      </dgm:prSet>
      <dgm:spPr/>
    </dgm:pt>
    <dgm:pt modelId="{E59DC62F-01D4-44F9-B2BC-0792E72F10EF}" type="pres">
      <dgm:prSet presAssocID="{DBFE9C71-1736-49A5-BBE5-C341FBAD3323}" presName="rootComposite1" presStyleCnt="0"/>
      <dgm:spPr/>
    </dgm:pt>
    <dgm:pt modelId="{DD1021BD-395A-44B5-808D-E5C73DFF0078}" type="pres">
      <dgm:prSet presAssocID="{DBFE9C71-1736-49A5-BBE5-C341FBAD3323}" presName="rootText1" presStyleLbl="node0" presStyleIdx="1" presStyleCnt="2" custScaleX="92257" custScaleY="92258" custLinFactNeighborX="-17064" custLinFactNeighborY="2746">
        <dgm:presLayoutVars>
          <dgm:chPref val="3"/>
        </dgm:presLayoutVars>
      </dgm:prSet>
      <dgm:spPr/>
    </dgm:pt>
    <dgm:pt modelId="{9703EF3E-DEAD-4CBA-B5C5-33B9C3384979}" type="pres">
      <dgm:prSet presAssocID="{DBFE9C71-1736-49A5-BBE5-C341FBAD3323}" presName="rootConnector1" presStyleLbl="node1" presStyleIdx="0" presStyleCnt="0"/>
      <dgm:spPr/>
    </dgm:pt>
    <dgm:pt modelId="{AABF4CF2-5051-4856-A736-1E39B92D0350}" type="pres">
      <dgm:prSet presAssocID="{DBFE9C71-1736-49A5-BBE5-C341FBAD3323}" presName="hierChild2" presStyleCnt="0"/>
      <dgm:spPr/>
    </dgm:pt>
    <dgm:pt modelId="{F0DFEBE8-7818-4490-AF5E-003E5CABDFD0}" type="pres">
      <dgm:prSet presAssocID="{DBFE9C71-1736-49A5-BBE5-C341FBAD3323}" presName="hierChild3" presStyleCnt="0"/>
      <dgm:spPr/>
    </dgm:pt>
  </dgm:ptLst>
  <dgm:cxnLst>
    <dgm:cxn modelId="{44E52305-5F57-4C3A-85B1-A511DD654E3F}" type="presOf" srcId="{7C7B5956-23AE-4AE6-88FD-8F4DECCDAC73}" destId="{48CAD2FD-03F3-43E2-AB3E-167358B65556}" srcOrd="0" destOrd="0" presId="urn:microsoft.com/office/officeart/2005/8/layout/orgChart1"/>
    <dgm:cxn modelId="{CBE6F00B-CA0E-4A01-A7D7-4A0352095315}" type="presOf" srcId="{DBFE9C71-1736-49A5-BBE5-C341FBAD3323}" destId="{9703EF3E-DEAD-4CBA-B5C5-33B9C3384979}" srcOrd="1" destOrd="0" presId="urn:microsoft.com/office/officeart/2005/8/layout/orgChart1"/>
    <dgm:cxn modelId="{5A03A718-05B7-4A3D-9A74-EEDA428F2A2B}" type="presOf" srcId="{C9B1CE90-71C5-4AA9-9DAB-18203D87FD17}" destId="{AAB59452-B853-4A5F-8846-E7BD15C16457}" srcOrd="1" destOrd="0" presId="urn:microsoft.com/office/officeart/2005/8/layout/orgChart1"/>
    <dgm:cxn modelId="{D0172020-57EE-4232-811C-B2CD79DFEB90}" type="presOf" srcId="{DAE7DD3E-E929-4D09-A105-145DE2654E31}" destId="{149C8BFA-9EAB-4F76-B7D7-E719EA2849DD}" srcOrd="0" destOrd="0" presId="urn:microsoft.com/office/officeart/2005/8/layout/orgChart1"/>
    <dgm:cxn modelId="{9EE3875B-4D03-45E2-9BE3-F34633718CD6}" type="presOf" srcId="{1DDE87B2-89BC-4B52-81C0-ACE44C85CCD2}" destId="{A4451EE2-45BA-46C1-AD78-17605CE053DF}" srcOrd="0" destOrd="0" presId="urn:microsoft.com/office/officeart/2005/8/layout/orgChart1"/>
    <dgm:cxn modelId="{031D8F61-5BB8-46CA-84D3-5162C23477CA}" type="presOf" srcId="{DAE7DD3E-E929-4D09-A105-145DE2654E31}" destId="{B9396D13-63A4-4C85-A2AA-735DF8342B9D}" srcOrd="1" destOrd="0" presId="urn:microsoft.com/office/officeart/2005/8/layout/orgChart1"/>
    <dgm:cxn modelId="{866C6A50-272C-4E85-A4B3-B6F067C04E50}" type="presOf" srcId="{F87C2C66-B62B-4485-801D-2764E65C4091}" destId="{3F4F2651-18B0-4A97-BECC-FD9C65CAA9F1}" srcOrd="0" destOrd="0" presId="urn:microsoft.com/office/officeart/2005/8/layout/orgChart1"/>
    <dgm:cxn modelId="{4546AD53-EC80-49E5-BA66-7DA90698123C}" srcId="{D39A5A90-4245-4A09-8B5E-83D91801EA81}" destId="{DAE7DD3E-E929-4D09-A105-145DE2654E31}" srcOrd="0" destOrd="0" parTransId="{45C36528-B796-41AE-9CBE-5CCF2F03E1D1}" sibTransId="{93FC333B-0BF7-4DBB-963A-4C3F9ADDF5C6}"/>
    <dgm:cxn modelId="{9F8A9356-47CF-47A5-A6F3-5BAFB31A7271}" srcId="{F87C2C66-B62B-4485-801D-2764E65C4091}" destId="{DBFE9C71-1736-49A5-BBE5-C341FBAD3323}" srcOrd="1" destOrd="0" parTransId="{F23F7D82-F896-4DFE-A735-782688E9D207}" sibTransId="{30F5161E-895C-4548-A102-D7B600F2E01D}"/>
    <dgm:cxn modelId="{FD2C178F-A414-402B-9912-5931C1800F03}" srcId="{3119D0AE-6589-49C4-9A59-5814A3FD3120}" destId="{D39A5A90-4245-4A09-8B5E-83D91801EA81}" srcOrd="1" destOrd="0" parTransId="{5BC9DB5B-B0A8-4FA7-83AF-985CABEAE95C}" sibTransId="{6FFC2569-35EC-48F4-AE56-7769FE8F067C}"/>
    <dgm:cxn modelId="{BB46719C-01CD-4C4C-B5A2-5A6FFFB1F782}" type="presOf" srcId="{9D9C57F3-E0C3-4D3C-A206-0910DE3233AF}" destId="{CD1715AD-BFF9-4E3F-92B2-B741A949CBF0}" srcOrd="0" destOrd="0" presId="urn:microsoft.com/office/officeart/2005/8/layout/orgChart1"/>
    <dgm:cxn modelId="{83E3F6B0-05D8-48E3-8876-09BCB0E74C8A}" type="presOf" srcId="{3119D0AE-6589-49C4-9A59-5814A3FD3120}" destId="{0D509088-7950-45AD-B6DE-A19C10C2EFE1}" srcOrd="0" destOrd="0" presId="urn:microsoft.com/office/officeart/2005/8/layout/orgChart1"/>
    <dgm:cxn modelId="{51F0FFC4-9220-4C49-88F8-8F7C7868D610}" type="presOf" srcId="{C9B1CE90-71C5-4AA9-9DAB-18203D87FD17}" destId="{A7CCA8DE-4175-40EC-8B2B-D5DF5257AEA7}" srcOrd="0" destOrd="0" presId="urn:microsoft.com/office/officeart/2005/8/layout/orgChart1"/>
    <dgm:cxn modelId="{BF04C7D0-4351-4E73-B263-1C4354079AA9}" type="presOf" srcId="{DBFE9C71-1736-49A5-BBE5-C341FBAD3323}" destId="{DD1021BD-395A-44B5-808D-E5C73DFF0078}" srcOrd="0" destOrd="0" presId="urn:microsoft.com/office/officeart/2005/8/layout/orgChart1"/>
    <dgm:cxn modelId="{96553EE3-16E1-4FF0-B849-AAA2F00580FD}" type="presOf" srcId="{45C36528-B796-41AE-9CBE-5CCF2F03E1D1}" destId="{E6179D66-55B5-4E35-9ADF-91BA6B051AF6}" srcOrd="0" destOrd="0" presId="urn:microsoft.com/office/officeart/2005/8/layout/orgChart1"/>
    <dgm:cxn modelId="{E784DFEA-264E-479A-A8E5-D4E0798B303C}" type="presOf" srcId="{1DDE87B2-89BC-4B52-81C0-ACE44C85CCD2}" destId="{11DB4BFA-6B0D-408B-8D5B-CDD232853BA2}" srcOrd="1" destOrd="0" presId="urn:microsoft.com/office/officeart/2005/8/layout/orgChart1"/>
    <dgm:cxn modelId="{90FEBEEF-E23B-407B-A018-B99A26239EFB}" type="presOf" srcId="{D39A5A90-4245-4A09-8B5E-83D91801EA81}" destId="{34E9E8D6-BB56-4320-80F7-A639156A59E9}" srcOrd="1" destOrd="0" presId="urn:microsoft.com/office/officeart/2005/8/layout/orgChart1"/>
    <dgm:cxn modelId="{E38860F2-A78C-4170-8B98-042388797115}" type="presOf" srcId="{3119D0AE-6589-49C4-9A59-5814A3FD3120}" destId="{6F0113E5-1409-4DA8-A1F5-C5323110B06B}" srcOrd="1" destOrd="0" presId="urn:microsoft.com/office/officeart/2005/8/layout/orgChart1"/>
    <dgm:cxn modelId="{7B6EBDF5-EBC0-4ADC-A66F-91AFD5C2F0AA}" srcId="{3119D0AE-6589-49C4-9A59-5814A3FD3120}" destId="{1DDE87B2-89BC-4B52-81C0-ACE44C85CCD2}" srcOrd="0" destOrd="0" parTransId="{9D9C57F3-E0C3-4D3C-A206-0910DE3233AF}" sibTransId="{5674FCC3-B68B-4C38-912A-7EA70908E022}"/>
    <dgm:cxn modelId="{3BAEDBF8-30C3-490B-8A8F-3661C22E9E79}" type="presOf" srcId="{D39A5A90-4245-4A09-8B5E-83D91801EA81}" destId="{0236CBA8-09DC-4410-B660-F244274CF40F}" srcOrd="0" destOrd="0" presId="urn:microsoft.com/office/officeart/2005/8/layout/orgChart1"/>
    <dgm:cxn modelId="{F5C173FB-E239-486C-8CA3-2D539DC6C930}" srcId="{1DDE87B2-89BC-4B52-81C0-ACE44C85CCD2}" destId="{C9B1CE90-71C5-4AA9-9DAB-18203D87FD17}" srcOrd="0" destOrd="0" parTransId="{7C7B5956-23AE-4AE6-88FD-8F4DECCDAC73}" sibTransId="{F1540F1E-69F8-40D2-A965-04D43153AF7A}"/>
    <dgm:cxn modelId="{F59E52FD-A2CC-4404-87F4-CB7DD0CE7C1B}" srcId="{F87C2C66-B62B-4485-801D-2764E65C4091}" destId="{3119D0AE-6589-49C4-9A59-5814A3FD3120}" srcOrd="0" destOrd="0" parTransId="{7D0802A5-918A-4C08-9544-1568A46AB3A0}" sibTransId="{302F0BF9-C686-40FF-BA9C-5D368AA8C498}"/>
    <dgm:cxn modelId="{E1E45BFF-EF75-4847-B6AD-7408DD009B4A}" type="presOf" srcId="{5BC9DB5B-B0A8-4FA7-83AF-985CABEAE95C}" destId="{8149DACC-3602-49F2-A42B-5C599760E72F}" srcOrd="0" destOrd="0" presId="urn:microsoft.com/office/officeart/2005/8/layout/orgChart1"/>
    <dgm:cxn modelId="{535AF1D1-CEF4-44B0-B330-29D7FBF2E1B5}" type="presParOf" srcId="{3F4F2651-18B0-4A97-BECC-FD9C65CAA9F1}" destId="{52B8ACD8-BFFE-4D8A-AEAA-561E66E1EB19}" srcOrd="0" destOrd="0" presId="urn:microsoft.com/office/officeart/2005/8/layout/orgChart1"/>
    <dgm:cxn modelId="{F30CB3F1-64D0-4A38-9C44-2A4D3C77D523}" type="presParOf" srcId="{52B8ACD8-BFFE-4D8A-AEAA-561E66E1EB19}" destId="{A17E61FA-D0BE-423E-9460-8652D8C86E8E}" srcOrd="0" destOrd="0" presId="urn:microsoft.com/office/officeart/2005/8/layout/orgChart1"/>
    <dgm:cxn modelId="{C6C7BBFA-3E6B-49A7-918D-667FF0FE49E9}" type="presParOf" srcId="{A17E61FA-D0BE-423E-9460-8652D8C86E8E}" destId="{0D509088-7950-45AD-B6DE-A19C10C2EFE1}" srcOrd="0" destOrd="0" presId="urn:microsoft.com/office/officeart/2005/8/layout/orgChart1"/>
    <dgm:cxn modelId="{F983B24C-DE86-43AC-8DF3-1F052F6A299A}" type="presParOf" srcId="{A17E61FA-D0BE-423E-9460-8652D8C86E8E}" destId="{6F0113E5-1409-4DA8-A1F5-C5323110B06B}" srcOrd="1" destOrd="0" presId="urn:microsoft.com/office/officeart/2005/8/layout/orgChart1"/>
    <dgm:cxn modelId="{9CA4437D-5A89-47C9-B563-23D4042F9A13}" type="presParOf" srcId="{52B8ACD8-BFFE-4D8A-AEAA-561E66E1EB19}" destId="{0C33FE25-5376-4D8B-B340-116C44CD6D2B}" srcOrd="1" destOrd="0" presId="urn:microsoft.com/office/officeart/2005/8/layout/orgChart1"/>
    <dgm:cxn modelId="{B2EA452A-9C69-4A5D-A960-842C8A69BF87}" type="presParOf" srcId="{0C33FE25-5376-4D8B-B340-116C44CD6D2B}" destId="{CD1715AD-BFF9-4E3F-92B2-B741A949CBF0}" srcOrd="0" destOrd="0" presId="urn:microsoft.com/office/officeart/2005/8/layout/orgChart1"/>
    <dgm:cxn modelId="{AA19970F-0DD5-4E0D-8FC7-B78C6E5127FF}" type="presParOf" srcId="{0C33FE25-5376-4D8B-B340-116C44CD6D2B}" destId="{B9916575-9592-4838-AE98-5811938E047D}" srcOrd="1" destOrd="0" presId="urn:microsoft.com/office/officeart/2005/8/layout/orgChart1"/>
    <dgm:cxn modelId="{C8C0AA16-4269-45EB-ADEE-932AFA98CACC}" type="presParOf" srcId="{B9916575-9592-4838-AE98-5811938E047D}" destId="{2CD1DED9-C9E6-4433-BD6E-24CA128D0AFC}" srcOrd="0" destOrd="0" presId="urn:microsoft.com/office/officeart/2005/8/layout/orgChart1"/>
    <dgm:cxn modelId="{43C61BCE-3F95-4F0A-9565-6F086405CDDE}" type="presParOf" srcId="{2CD1DED9-C9E6-4433-BD6E-24CA128D0AFC}" destId="{A4451EE2-45BA-46C1-AD78-17605CE053DF}" srcOrd="0" destOrd="0" presId="urn:microsoft.com/office/officeart/2005/8/layout/orgChart1"/>
    <dgm:cxn modelId="{52C77808-AD04-4F31-9C18-861B868062CF}" type="presParOf" srcId="{2CD1DED9-C9E6-4433-BD6E-24CA128D0AFC}" destId="{11DB4BFA-6B0D-408B-8D5B-CDD232853BA2}" srcOrd="1" destOrd="0" presId="urn:microsoft.com/office/officeart/2005/8/layout/orgChart1"/>
    <dgm:cxn modelId="{59A920D7-9659-4C0F-B497-2A5201F3DC82}" type="presParOf" srcId="{B9916575-9592-4838-AE98-5811938E047D}" destId="{59A80B18-4EB2-4DF5-8C21-2FAAD957ACA9}" srcOrd="1" destOrd="0" presId="urn:microsoft.com/office/officeart/2005/8/layout/orgChart1"/>
    <dgm:cxn modelId="{3426D51B-9C92-4FA5-BC50-4663ED0774A9}" type="presParOf" srcId="{59A80B18-4EB2-4DF5-8C21-2FAAD957ACA9}" destId="{48CAD2FD-03F3-43E2-AB3E-167358B65556}" srcOrd="0" destOrd="0" presId="urn:microsoft.com/office/officeart/2005/8/layout/orgChart1"/>
    <dgm:cxn modelId="{C97C6AAD-6371-4087-ACBC-A318CCC8E155}" type="presParOf" srcId="{59A80B18-4EB2-4DF5-8C21-2FAAD957ACA9}" destId="{500C0B48-D528-422B-995C-737BEF9C0F4B}" srcOrd="1" destOrd="0" presId="urn:microsoft.com/office/officeart/2005/8/layout/orgChart1"/>
    <dgm:cxn modelId="{90E6EC77-FCF9-484B-B113-ACCCD72CED23}" type="presParOf" srcId="{500C0B48-D528-422B-995C-737BEF9C0F4B}" destId="{853A059F-375A-48F5-B171-7301C436BF38}" srcOrd="0" destOrd="0" presId="urn:microsoft.com/office/officeart/2005/8/layout/orgChart1"/>
    <dgm:cxn modelId="{FFB8D5AA-AEC0-4C7F-B95B-5BFF749EA289}" type="presParOf" srcId="{853A059F-375A-48F5-B171-7301C436BF38}" destId="{A7CCA8DE-4175-40EC-8B2B-D5DF5257AEA7}" srcOrd="0" destOrd="0" presId="urn:microsoft.com/office/officeart/2005/8/layout/orgChart1"/>
    <dgm:cxn modelId="{39E44CE0-399F-4D9A-BD5C-43848466F96D}" type="presParOf" srcId="{853A059F-375A-48F5-B171-7301C436BF38}" destId="{AAB59452-B853-4A5F-8846-E7BD15C16457}" srcOrd="1" destOrd="0" presId="urn:microsoft.com/office/officeart/2005/8/layout/orgChart1"/>
    <dgm:cxn modelId="{6CE5B4D5-2162-4209-99A7-21101E5A3A6D}" type="presParOf" srcId="{500C0B48-D528-422B-995C-737BEF9C0F4B}" destId="{8DCED99D-D639-4757-BB06-42B8EEE3DAB8}" srcOrd="1" destOrd="0" presId="urn:microsoft.com/office/officeart/2005/8/layout/orgChart1"/>
    <dgm:cxn modelId="{40182716-7E33-4C15-BEBE-75C6E3539875}" type="presParOf" srcId="{500C0B48-D528-422B-995C-737BEF9C0F4B}" destId="{2D372EA9-A6BB-4BAE-B73D-1E781391A36E}" srcOrd="2" destOrd="0" presId="urn:microsoft.com/office/officeart/2005/8/layout/orgChart1"/>
    <dgm:cxn modelId="{67823476-C4EF-4B1F-A38A-4267E498E930}" type="presParOf" srcId="{B9916575-9592-4838-AE98-5811938E047D}" destId="{26EFD7E6-AB3A-484C-9E0F-DF164E32B353}" srcOrd="2" destOrd="0" presId="urn:microsoft.com/office/officeart/2005/8/layout/orgChart1"/>
    <dgm:cxn modelId="{F7F1567B-2EFC-4907-885F-2A797E30BE92}" type="presParOf" srcId="{0C33FE25-5376-4D8B-B340-116C44CD6D2B}" destId="{8149DACC-3602-49F2-A42B-5C599760E72F}" srcOrd="2" destOrd="0" presId="urn:microsoft.com/office/officeart/2005/8/layout/orgChart1"/>
    <dgm:cxn modelId="{57AA38C0-2615-4191-B940-F68216CA93DC}" type="presParOf" srcId="{0C33FE25-5376-4D8B-B340-116C44CD6D2B}" destId="{56DF1636-6BAF-4649-A601-1B3E67B71754}" srcOrd="3" destOrd="0" presId="urn:microsoft.com/office/officeart/2005/8/layout/orgChart1"/>
    <dgm:cxn modelId="{AB22D9B1-252F-4F7C-8223-8386EBDBA745}" type="presParOf" srcId="{56DF1636-6BAF-4649-A601-1B3E67B71754}" destId="{03B15A20-0BF3-4F0C-A919-204494FC6EA5}" srcOrd="0" destOrd="0" presId="urn:microsoft.com/office/officeart/2005/8/layout/orgChart1"/>
    <dgm:cxn modelId="{05F2408E-5041-42F7-A39C-7FB08BE2917D}" type="presParOf" srcId="{03B15A20-0BF3-4F0C-A919-204494FC6EA5}" destId="{0236CBA8-09DC-4410-B660-F244274CF40F}" srcOrd="0" destOrd="0" presId="urn:microsoft.com/office/officeart/2005/8/layout/orgChart1"/>
    <dgm:cxn modelId="{AF98109C-AED0-4C93-B76F-DF471C8D91E9}" type="presParOf" srcId="{03B15A20-0BF3-4F0C-A919-204494FC6EA5}" destId="{34E9E8D6-BB56-4320-80F7-A639156A59E9}" srcOrd="1" destOrd="0" presId="urn:microsoft.com/office/officeart/2005/8/layout/orgChart1"/>
    <dgm:cxn modelId="{556EA614-168B-473B-BAB0-24D63AB79C50}" type="presParOf" srcId="{56DF1636-6BAF-4649-A601-1B3E67B71754}" destId="{03E6F650-CD35-472B-82BF-F0849C7995FF}" srcOrd="1" destOrd="0" presId="urn:microsoft.com/office/officeart/2005/8/layout/orgChart1"/>
    <dgm:cxn modelId="{F933A227-AA5B-4580-9801-F52713E33F5D}" type="presParOf" srcId="{56DF1636-6BAF-4649-A601-1B3E67B71754}" destId="{84B1ACE4-00EF-48B5-95A6-D3D195420DE1}" srcOrd="2" destOrd="0" presId="urn:microsoft.com/office/officeart/2005/8/layout/orgChart1"/>
    <dgm:cxn modelId="{857609BF-E5E8-471C-865E-9AA99694264B}" type="presParOf" srcId="{84B1ACE4-00EF-48B5-95A6-D3D195420DE1}" destId="{E6179D66-55B5-4E35-9ADF-91BA6B051AF6}" srcOrd="0" destOrd="0" presId="urn:microsoft.com/office/officeart/2005/8/layout/orgChart1"/>
    <dgm:cxn modelId="{F0055617-0EE0-4916-8CDE-0068185DD958}" type="presParOf" srcId="{84B1ACE4-00EF-48B5-95A6-D3D195420DE1}" destId="{BEC4F215-6B13-43C0-AE05-604AF6AC1ACE}" srcOrd="1" destOrd="0" presId="urn:microsoft.com/office/officeart/2005/8/layout/orgChart1"/>
    <dgm:cxn modelId="{D980C1C2-EC94-4ACF-911B-5B0BA9E94968}" type="presParOf" srcId="{BEC4F215-6B13-43C0-AE05-604AF6AC1ACE}" destId="{2EA97A00-77D1-4C72-9ADC-AD4831D16834}" srcOrd="0" destOrd="0" presId="urn:microsoft.com/office/officeart/2005/8/layout/orgChart1"/>
    <dgm:cxn modelId="{FABBA38C-E44C-4792-A4E8-525897300F89}" type="presParOf" srcId="{2EA97A00-77D1-4C72-9ADC-AD4831D16834}" destId="{149C8BFA-9EAB-4F76-B7D7-E719EA2849DD}" srcOrd="0" destOrd="0" presId="urn:microsoft.com/office/officeart/2005/8/layout/orgChart1"/>
    <dgm:cxn modelId="{4B5E1BE3-1CB7-4EE7-ADC0-8A307E8AFF63}" type="presParOf" srcId="{2EA97A00-77D1-4C72-9ADC-AD4831D16834}" destId="{B9396D13-63A4-4C85-A2AA-735DF8342B9D}" srcOrd="1" destOrd="0" presId="urn:microsoft.com/office/officeart/2005/8/layout/orgChart1"/>
    <dgm:cxn modelId="{1913E96C-9F13-4677-8333-A4D42F2AFA09}" type="presParOf" srcId="{BEC4F215-6B13-43C0-AE05-604AF6AC1ACE}" destId="{6A846D1B-CF3B-49B0-9A86-F11F123B604B}" srcOrd="1" destOrd="0" presId="urn:microsoft.com/office/officeart/2005/8/layout/orgChart1"/>
    <dgm:cxn modelId="{19E9BF3C-5433-4A2D-BCBB-3505727CDCBD}" type="presParOf" srcId="{BEC4F215-6B13-43C0-AE05-604AF6AC1ACE}" destId="{8F63F920-E28B-4F83-9CE4-A122A673B820}" srcOrd="2" destOrd="0" presId="urn:microsoft.com/office/officeart/2005/8/layout/orgChart1"/>
    <dgm:cxn modelId="{1AC08811-3EB5-4077-BC30-F9578372E261}" type="presParOf" srcId="{52B8ACD8-BFFE-4D8A-AEAA-561E66E1EB19}" destId="{75D3F985-5559-482D-AA08-600A6B2D6BA8}" srcOrd="2" destOrd="0" presId="urn:microsoft.com/office/officeart/2005/8/layout/orgChart1"/>
    <dgm:cxn modelId="{0AD48641-FF15-493B-97D5-C61EC8168D25}" type="presParOf" srcId="{3F4F2651-18B0-4A97-BECC-FD9C65CAA9F1}" destId="{DDB4F284-6A16-431A-BC6F-C4AB6F37285E}" srcOrd="1" destOrd="0" presId="urn:microsoft.com/office/officeart/2005/8/layout/orgChart1"/>
    <dgm:cxn modelId="{4A4CE8D6-AF66-4651-8D21-AE566157D547}" type="presParOf" srcId="{DDB4F284-6A16-431A-BC6F-C4AB6F37285E}" destId="{E59DC62F-01D4-44F9-B2BC-0792E72F10EF}" srcOrd="0" destOrd="0" presId="urn:microsoft.com/office/officeart/2005/8/layout/orgChart1"/>
    <dgm:cxn modelId="{551DBA48-3709-4146-8B80-6DAF8FEEACCF}" type="presParOf" srcId="{E59DC62F-01D4-44F9-B2BC-0792E72F10EF}" destId="{DD1021BD-395A-44B5-808D-E5C73DFF0078}" srcOrd="0" destOrd="0" presId="urn:microsoft.com/office/officeart/2005/8/layout/orgChart1"/>
    <dgm:cxn modelId="{116065BF-EDDC-451A-8C0C-BEE3F7172DD1}" type="presParOf" srcId="{E59DC62F-01D4-44F9-B2BC-0792E72F10EF}" destId="{9703EF3E-DEAD-4CBA-B5C5-33B9C3384979}" srcOrd="1" destOrd="0" presId="urn:microsoft.com/office/officeart/2005/8/layout/orgChart1"/>
    <dgm:cxn modelId="{8BF9D51F-64F8-4D55-8227-597584292FE9}" type="presParOf" srcId="{DDB4F284-6A16-431A-BC6F-C4AB6F37285E}" destId="{AABF4CF2-5051-4856-A736-1E39B92D0350}" srcOrd="1" destOrd="0" presId="urn:microsoft.com/office/officeart/2005/8/layout/orgChart1"/>
    <dgm:cxn modelId="{503BBDC3-5C07-4348-8428-E8FA47B48721}" type="presParOf" srcId="{DDB4F284-6A16-431A-BC6F-C4AB6F37285E}" destId="{F0DFEBE8-7818-4490-AF5E-003E5CABDF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79D66-55B5-4E35-9ADF-91BA6B051AF6}">
      <dsp:nvSpPr>
        <dsp:cNvPr id="0" name=""/>
        <dsp:cNvSpPr/>
      </dsp:nvSpPr>
      <dsp:spPr>
        <a:xfrm>
          <a:off x="6567785" y="3811516"/>
          <a:ext cx="98343" cy="1194557"/>
        </a:xfrm>
        <a:custGeom>
          <a:avLst/>
          <a:gdLst/>
          <a:ahLst/>
          <a:cxnLst/>
          <a:rect l="0" t="0" r="0" b="0"/>
          <a:pathLst>
            <a:path>
              <a:moveTo>
                <a:pt x="98343" y="0"/>
              </a:moveTo>
              <a:lnTo>
                <a:pt x="98343" y="1194557"/>
              </a:lnTo>
              <a:lnTo>
                <a:pt x="0" y="119455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49DACC-3602-49F2-A42B-5C599760E72F}">
      <dsp:nvSpPr>
        <dsp:cNvPr id="0" name=""/>
        <dsp:cNvSpPr/>
      </dsp:nvSpPr>
      <dsp:spPr>
        <a:xfrm>
          <a:off x="3641508" y="2003397"/>
          <a:ext cx="3024620" cy="509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15"/>
              </a:lnTo>
              <a:lnTo>
                <a:pt x="3024620" y="237015"/>
              </a:lnTo>
              <a:lnTo>
                <a:pt x="3024620" y="5096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AD2FD-03F3-43E2-AB3E-167358B65556}">
      <dsp:nvSpPr>
        <dsp:cNvPr id="0" name=""/>
        <dsp:cNvSpPr/>
      </dsp:nvSpPr>
      <dsp:spPr>
        <a:xfrm>
          <a:off x="264857" y="3811516"/>
          <a:ext cx="244079" cy="1197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7284"/>
              </a:lnTo>
              <a:lnTo>
                <a:pt x="244079" y="119728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715AD-BFF9-4E3F-92B2-B741A949CBF0}">
      <dsp:nvSpPr>
        <dsp:cNvPr id="0" name=""/>
        <dsp:cNvSpPr/>
      </dsp:nvSpPr>
      <dsp:spPr>
        <a:xfrm>
          <a:off x="1303603" y="2003397"/>
          <a:ext cx="2337905" cy="509686"/>
        </a:xfrm>
        <a:custGeom>
          <a:avLst/>
          <a:gdLst/>
          <a:ahLst/>
          <a:cxnLst/>
          <a:rect l="0" t="0" r="0" b="0"/>
          <a:pathLst>
            <a:path>
              <a:moveTo>
                <a:pt x="2337905" y="0"/>
              </a:moveTo>
              <a:lnTo>
                <a:pt x="2337905" y="237015"/>
              </a:lnTo>
              <a:lnTo>
                <a:pt x="0" y="237015"/>
              </a:lnTo>
              <a:lnTo>
                <a:pt x="0" y="5096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509088-7950-45AD-B6DE-A19C10C2EFE1}">
      <dsp:nvSpPr>
        <dsp:cNvPr id="0" name=""/>
        <dsp:cNvSpPr/>
      </dsp:nvSpPr>
      <dsp:spPr>
        <a:xfrm>
          <a:off x="2343076" y="704964"/>
          <a:ext cx="2596864" cy="1298432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পরিসংখ্যানের চলক </a:t>
          </a:r>
          <a:endParaRPr lang="en-US" sz="28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2343076" y="704964"/>
        <a:ext cx="2596864" cy="1298432"/>
      </dsp:txXfrm>
    </dsp:sp>
    <dsp:sp modelId="{A4451EE2-45BA-46C1-AD78-17605CE053DF}">
      <dsp:nvSpPr>
        <dsp:cNvPr id="0" name=""/>
        <dsp:cNvSpPr/>
      </dsp:nvSpPr>
      <dsp:spPr>
        <a:xfrm>
          <a:off x="5170" y="2513083"/>
          <a:ext cx="2596864" cy="1298432"/>
        </a:xfrm>
        <a:prstGeom prst="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বিচ্ছিন্ন চলক</a:t>
          </a:r>
          <a:endParaRPr lang="en-US" sz="28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170" y="2513083"/>
        <a:ext cx="2596864" cy="1298432"/>
      </dsp:txXfrm>
    </dsp:sp>
    <dsp:sp modelId="{A7CCA8DE-4175-40EC-8B2B-D5DF5257AEA7}">
      <dsp:nvSpPr>
        <dsp:cNvPr id="0" name=""/>
        <dsp:cNvSpPr/>
      </dsp:nvSpPr>
      <dsp:spPr>
        <a:xfrm>
          <a:off x="508936" y="4359584"/>
          <a:ext cx="2596864" cy="129843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1600" kern="12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শুধুমাত্র পূর্ণসংখ্যা হয়, তা বিচ্ছিন্ন চলক। যেমনঃ- প্রাপ্ত নম্বর, জনসংখ্যা</a:t>
          </a:r>
          <a:endParaRPr lang="en-US" sz="16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08936" y="4359584"/>
        <a:ext cx="2596864" cy="1298432"/>
      </dsp:txXfrm>
    </dsp:sp>
    <dsp:sp modelId="{0236CBA8-09DC-4410-B660-F244274CF40F}">
      <dsp:nvSpPr>
        <dsp:cNvPr id="0" name=""/>
        <dsp:cNvSpPr/>
      </dsp:nvSpPr>
      <dsp:spPr>
        <a:xfrm>
          <a:off x="5367696" y="2513083"/>
          <a:ext cx="2596864" cy="1298432"/>
        </a:xfrm>
        <a:prstGeom prst="rect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অবিচ্ছিন্ন চলক </a:t>
          </a:r>
          <a:endParaRPr lang="en-US" sz="28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367696" y="2513083"/>
        <a:ext cx="2596864" cy="1298432"/>
      </dsp:txXfrm>
    </dsp:sp>
    <dsp:sp modelId="{149C8BFA-9EAB-4F76-B7D7-E719EA2849DD}">
      <dsp:nvSpPr>
        <dsp:cNvPr id="0" name=""/>
        <dsp:cNvSpPr/>
      </dsp:nvSpPr>
      <dsp:spPr>
        <a:xfrm>
          <a:off x="3970920" y="4356857"/>
          <a:ext cx="2596864" cy="129843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1600" kern="12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যে চলকের মান যে কোনো বাস্তব সংখ্যা হয়, তা অবিচ্ছিন্ন চলক। যেমনঃ- তাপমাত্রা, বয়স, উচ্চতা, ওজন</a:t>
          </a:r>
          <a:endParaRPr lang="en-US" sz="16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3970920" y="4356857"/>
        <a:ext cx="2596864" cy="1298432"/>
      </dsp:txXfrm>
    </dsp:sp>
    <dsp:sp modelId="{DD1021BD-395A-44B5-808D-E5C73DFF0078}">
      <dsp:nvSpPr>
        <dsp:cNvPr id="0" name=""/>
        <dsp:cNvSpPr/>
      </dsp:nvSpPr>
      <dsp:spPr>
        <a:xfrm>
          <a:off x="5385510" y="704964"/>
          <a:ext cx="2395789" cy="1197907"/>
        </a:xfrm>
        <a:prstGeom prst="rect">
          <a:avLst/>
        </a:prstGeom>
        <a:blipFill rotWithShape="0">
          <a:blip xmlns:r="http://schemas.openxmlformats.org/officeDocument/2006/relationships" r:embed="rId4"/>
          <a:tile tx="0" ty="0" sx="100000" sy="100000" flip="none" algn="tl"/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1600" kern="1200" dirty="0">
              <a:solidFill>
                <a:srgbClr val="002060"/>
              </a:solidFill>
              <a:latin typeface="NikoshBAN" pitchFamily="2" charset="0"/>
              <a:cs typeface="NikoshBAN" pitchFamily="2" charset="0"/>
            </a:rPr>
            <a:t>উপাত্তে ব্যবহৃত সংখ্যাসমূহকে চলক বলে </a:t>
          </a:r>
          <a:endParaRPr lang="en-US" sz="1600" kern="1200" dirty="0">
            <a:solidFill>
              <a:srgbClr val="002060"/>
            </a:solidFill>
            <a:latin typeface="NikoshBAN" pitchFamily="2" charset="0"/>
            <a:cs typeface="NikoshBAN" pitchFamily="2" charset="0"/>
          </a:endParaRPr>
        </a:p>
      </dsp:txBody>
      <dsp:txXfrm>
        <a:off x="5385510" y="704964"/>
        <a:ext cx="2395789" cy="1197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8E868-937F-411E-A490-616E54A7FB2C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C052D-579C-4679-8EE4-4A695D351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66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375D7-C1BF-4A47-B840-4F626895C3B7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hamidurrahman57@gmail.com</a:t>
            </a:r>
          </a:p>
        </p:txBody>
      </p:sp>
    </p:spTree>
    <p:extLst>
      <p:ext uri="{BB962C8B-B14F-4D97-AF65-F5344CB8AC3E}">
        <p14:creationId xmlns:p14="http://schemas.microsoft.com/office/powerpoint/2010/main" val="308394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70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84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4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9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95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7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13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7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809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5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1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3AD4476-6D3A-4E71-8A18-6578729A832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22E11EE-BC4C-48CA-BF9A-055C5F624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4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7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2.jpeg" /><Relationship Id="rId4" Type="http://schemas.openxmlformats.org/officeDocument/2006/relationships/image" Target="../media/image11.jp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4.png" /><Relationship Id="rId4" Type="http://schemas.openxmlformats.org/officeDocument/2006/relationships/image" Target="../media/image13.jpeg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6.jpeg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20.png" /><Relationship Id="rId5" Type="http://schemas.openxmlformats.org/officeDocument/2006/relationships/image" Target="../media/image19.jpeg" /><Relationship Id="rId4" Type="http://schemas.openxmlformats.org/officeDocument/2006/relationships/image" Target="../media/image5.jpeg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255001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স্বাগতম</a:t>
            </a:r>
            <a:endParaRPr lang="en-US" sz="16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876" y="2550017"/>
            <a:ext cx="3466295" cy="404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21754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42900344"/>
              </p:ext>
            </p:extLst>
          </p:nvPr>
        </p:nvGraphicFramePr>
        <p:xfrm>
          <a:off x="1981200" y="2286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43201" y="533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6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2744875" y="2532585"/>
            <a:ext cx="7509468" cy="201328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bn-BD" sz="5400" dirty="0">
                <a:solidFill>
                  <a:srgbClr val="0070C0"/>
                </a:solidFill>
                <a:latin typeface="NikoshBAN"/>
                <a:cs typeface="NikoshBAN" pitchFamily="2" charset="0"/>
              </a:rPr>
              <a:t>গনসংখ্যা বহুভুজ ও অজিভ রেখা</a:t>
            </a:r>
            <a:r>
              <a:rPr lang="en-US" sz="5400" dirty="0">
                <a:solidFill>
                  <a:srgbClr val="0070C0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NikoshBAN"/>
                <a:cs typeface="NikoshBAN" pitchFamily="2" charset="0"/>
              </a:rPr>
              <a:t>অঙ্কন</a:t>
            </a:r>
            <a:endParaRPr lang="bn-BD" sz="5400" dirty="0">
              <a:solidFill>
                <a:srgbClr val="0070C0"/>
              </a:solidFill>
              <a:latin typeface="NikoshBAN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9583" y="903267"/>
            <a:ext cx="9144000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u="sng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u="sng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endParaRPr lang="en-US" sz="4800" u="sng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1608406" y="2480334"/>
            <a:ext cx="8458200" cy="282760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u="sng" dirty="0">
                <a:solidFill>
                  <a:srgbClr val="00B0F0"/>
                </a:solidFill>
                <a:latin typeface="NikoshBAN"/>
                <a:cs typeface="NikoshBAN" pitchFamily="2" charset="0"/>
              </a:rPr>
              <a:t>এ </a:t>
            </a:r>
            <a:r>
              <a:rPr lang="en-US" sz="2800" u="sng" dirty="0" err="1">
                <a:solidFill>
                  <a:srgbClr val="00B0F0"/>
                </a:solidFill>
                <a:latin typeface="NikoshBAN"/>
                <a:cs typeface="NikoshBAN" pitchFamily="2" charset="0"/>
              </a:rPr>
              <a:t>পাঠ</a:t>
            </a:r>
            <a:r>
              <a:rPr lang="en-US" sz="2800" u="sng" dirty="0">
                <a:solidFill>
                  <a:srgbClr val="00B0F0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2800" u="sng" dirty="0" err="1">
                <a:solidFill>
                  <a:srgbClr val="00B0F0"/>
                </a:solidFill>
                <a:latin typeface="NikoshBAN"/>
                <a:cs typeface="NikoshBAN" pitchFamily="2" charset="0"/>
              </a:rPr>
              <a:t>শেষে</a:t>
            </a:r>
            <a:r>
              <a:rPr lang="en-US" sz="2800" u="sng" dirty="0">
                <a:solidFill>
                  <a:srgbClr val="00B0F0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2800" u="sng" dirty="0" err="1">
                <a:solidFill>
                  <a:srgbClr val="00B0F0"/>
                </a:solidFill>
                <a:latin typeface="NikoshBAN"/>
                <a:cs typeface="NikoshBAN" pitchFamily="2" charset="0"/>
              </a:rPr>
              <a:t>শিক্ষা</a:t>
            </a:r>
            <a:r>
              <a:rPr lang="bn-BD" sz="2800" u="sng" dirty="0">
                <a:solidFill>
                  <a:srgbClr val="00B0F0"/>
                </a:solidFill>
                <a:latin typeface="NikoshBAN"/>
                <a:cs typeface="NikoshBAN" pitchFamily="2" charset="0"/>
              </a:rPr>
              <a:t>র্থীরা –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bn-BD" sz="2800" dirty="0">
                <a:solidFill>
                  <a:schemeClr val="accent6">
                    <a:lumMod val="75000"/>
                  </a:schemeClr>
                </a:solidFill>
                <a:latin typeface="NikoshBAN"/>
                <a:cs typeface="NikoshBAN" pitchFamily="2" charset="0"/>
              </a:rPr>
              <a:t>১।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NikoshBAN"/>
                <a:cs typeface="NikoshBAN" pitchFamily="2" charset="0"/>
              </a:rPr>
              <a:t> </a:t>
            </a:r>
            <a:r>
              <a:rPr lang="bn-BD" sz="2800" dirty="0">
                <a:solidFill>
                  <a:srgbClr val="0070C0"/>
                </a:solidFill>
                <a:latin typeface="NikoshBAN"/>
                <a:cs typeface="NikoshBAN" pitchFamily="2" charset="0"/>
              </a:rPr>
              <a:t>গনসংখ্যা বহুভুজ ও অজিভ রেখা</a:t>
            </a:r>
            <a:r>
              <a:rPr lang="en-US" sz="2800" dirty="0">
                <a:solidFill>
                  <a:srgbClr val="0070C0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/>
                <a:cs typeface="NikoshBAN" pitchFamily="2" charset="0"/>
              </a:rPr>
              <a:t>অঙ্কন</a:t>
            </a:r>
            <a:r>
              <a:rPr lang="en-US" sz="2800" dirty="0">
                <a:solidFill>
                  <a:srgbClr val="0070C0"/>
                </a:solidFill>
                <a:latin typeface="NikoshBAN"/>
                <a:cs typeface="NikoshBAN" pitchFamily="2" charset="0"/>
              </a:rPr>
              <a:t> ও</a:t>
            </a:r>
            <a:r>
              <a:rPr lang="bn-BD" sz="2800" dirty="0">
                <a:solidFill>
                  <a:srgbClr val="0070C0"/>
                </a:solidFill>
                <a:latin typeface="NikoshBAN"/>
                <a:cs typeface="NikoshBAN" pitchFamily="2" charset="0"/>
              </a:rPr>
              <a:t> ব্যাখ্যা করতে পারবে ।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/>
                <a:cs typeface="NikoshBAN" pitchFamily="2" charset="0"/>
              </a:rPr>
              <a:t>২</a:t>
            </a:r>
            <a:r>
              <a:rPr lang="bn-BD" sz="2800" dirty="0">
                <a:solidFill>
                  <a:schemeClr val="tx2">
                    <a:lumMod val="75000"/>
                  </a:schemeClr>
                </a:solidFill>
                <a:latin typeface="NikoshBAN"/>
                <a:cs typeface="NikoshBAN" pitchFamily="2" charset="0"/>
              </a:rPr>
              <a:t>। গনসংখ্যা বহুভুজ ও অজিভ রেখার সাহায্যে উপাত্ত ব্যাখ্যা করতে পারবে   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bn-BD" sz="2800" u="sng" dirty="0">
              <a:latin typeface="NikoshBAN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8406" y="733450"/>
            <a:ext cx="9144000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u="sng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শিখন ফল  </a:t>
            </a:r>
            <a:endParaRPr lang="en-US" sz="4800" u="sng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24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>
            <a:extLst>
              <a:ext uri="{FF2B5EF4-FFF2-40B4-BE49-F238E27FC236}">
                <a16:creationId xmlns:a16="http://schemas.microsoft.com/office/drawing/2014/main" id="{0FDD18DC-803E-4211-A0DF-8D3E91964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322" y="950843"/>
            <a:ext cx="4265200" cy="27067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85045F-7646-487F-8E93-521216C14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128" y="778565"/>
            <a:ext cx="4158698" cy="2879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848F05-1A5C-4E15-99F8-3B186163B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96" y="3771898"/>
            <a:ext cx="4378530" cy="2706757"/>
          </a:xfrm>
          <a:prstGeom prst="rect">
            <a:avLst/>
          </a:prstGeom>
        </p:spPr>
      </p:pic>
      <p:pic>
        <p:nvPicPr>
          <p:cNvPr id="9" name="Picture 8" descr="H:\merajul statistics.jpg">
            <a:extLst>
              <a:ext uri="{FF2B5EF4-FFF2-40B4-BE49-F238E27FC236}">
                <a16:creationId xmlns:a16="http://schemas.microsoft.com/office/drawing/2014/main" id="{3494D9D8-FE32-427B-9C73-DAB935AB1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322" y="4038599"/>
            <a:ext cx="4265200" cy="2173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3078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3429000"/>
            <a:ext cx="3962400" cy="3124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97156" name="Picture 3" descr="H:\merajul statistic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28600"/>
            <a:ext cx="4495800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97157" name="Picture 2" descr="H:\merajul statistics.jpg-1.jpg"/>
          <p:cNvPicPr>
            <a:picLocks noChangeAspect="1" noChangeArrowheads="1"/>
          </p:cNvPicPr>
          <p:nvPr/>
        </p:nvPicPr>
        <p:blipFill>
          <a:blip r:embed="rId4" cstate="print"/>
          <a:srcRect l="11290" r="11290" b="2439"/>
          <a:stretch>
            <a:fillRect/>
          </a:stretch>
        </p:blipFill>
        <p:spPr bwMode="auto">
          <a:xfrm>
            <a:off x="6553200" y="208086"/>
            <a:ext cx="3886200" cy="28399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97158" name="Picture 6" descr="লক্ষ্য_এবার_লক্ষ_পরিসংখ্যান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0" y="3581401"/>
            <a:ext cx="3829050" cy="2905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38403" y="457200"/>
          <a:ext cx="7086599" cy="5425440"/>
        </p:xfrm>
        <a:graphic>
          <a:graphicData uri="http://schemas.openxmlformats.org/drawingml/2006/table">
            <a:tbl>
              <a:tblPr/>
              <a:tblGrid>
                <a:gridCol w="2396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0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9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895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as-IN" sz="2800" b="1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বোর্ডের নাম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as-IN" sz="2800" b="1" i="0" u="none" strike="noStrike" dirty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পাসের হার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800" b="1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২০১২ সাল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800" b="1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২০১৩ সাল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ঢাকা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৮৫.৯৫%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৮৭.৩৮%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রাজশাহী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৮৮.৩৩%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৯৪.০৩%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চট্রগ্রাম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৭৮.৯৬%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৮৮.৪৮%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বরিশাল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৮৬.৯৬%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৮৮.৬৩%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সিলেট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৯১.৭৮%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৮৮.৯৬%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যশোর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৮৭.১৬%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৯২.৬২%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কুমিল্লা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৮৫.৬৪%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৯০.৪১%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দিনাজপুর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৮০.৬৯%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৯০.৬০%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কারিগরি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৮০.৬৯%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৮১.১৩%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0754"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FF0066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মাদ্রাসা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৮৮.৪৭%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s-IN" sz="2400" b="0" i="0" u="none" strike="noStrike" dirty="0">
                          <a:solidFill>
                            <a:srgbClr val="0070C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৮৯.৩১%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676400" y="228600"/>
          <a:ext cx="87630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CDD70-4689-4933-960D-5C7E3C2A977A}"/>
              </a:ext>
            </a:extLst>
          </p:cNvPr>
          <p:cNvSpPr/>
          <p:nvPr/>
        </p:nvSpPr>
        <p:spPr>
          <a:xfrm>
            <a:off x="4607597" y="593899"/>
            <a:ext cx="2340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আয়ত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লেখ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68E0C9-6272-4F0F-9C3C-D3A343941FB0}"/>
              </a:ext>
            </a:extLst>
          </p:cNvPr>
          <p:cNvSpPr/>
          <p:nvPr/>
        </p:nvSpPr>
        <p:spPr>
          <a:xfrm>
            <a:off x="1524000" y="1462565"/>
            <a:ext cx="97270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উপাত্তকে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খুব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বোঝার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ছক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কাগজে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উপাত্তকে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আয়তক্ষেত্রের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আয়তলেখ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।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C1B17-8727-4829-80DD-8768BD8C3135}"/>
              </a:ext>
            </a:extLst>
          </p:cNvPr>
          <p:cNvSpPr txBox="1"/>
          <p:nvPr/>
        </p:nvSpPr>
        <p:spPr>
          <a:xfrm>
            <a:off x="1702904" y="2790364"/>
            <a:ext cx="7868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আয়তক্ষেত্র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অঙ্কনের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-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36DB0-58BC-403D-B225-5EE3211B486D}"/>
              </a:ext>
            </a:extLst>
          </p:cNvPr>
          <p:cNvSpPr txBox="1"/>
          <p:nvPr/>
        </p:nvSpPr>
        <p:spPr>
          <a:xfrm>
            <a:off x="611187" y="3768911"/>
            <a:ext cx="109860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cs typeface="NikoshBAN" pitchFamily="2" charset="0"/>
              </a:rPr>
              <a:t>X</a:t>
            </a:r>
            <a:r>
              <a:rPr lang="en-US" sz="3600" dirty="0">
                <a:cs typeface="NikoshBAN" pitchFamily="2" charset="0"/>
              </a:rPr>
              <a:t> 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/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আনুভূমিক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অবিচ্ছিন্ন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সীমা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ও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Y 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উলম্ব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গণসংখ্যা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 </a:t>
            </a:r>
          </a:p>
        </p:txBody>
      </p:sp>
    </p:spTree>
    <p:extLst>
      <p:ext uri="{BB962C8B-B14F-4D97-AF65-F5344CB8AC3E}">
        <p14:creationId xmlns:p14="http://schemas.microsoft.com/office/powerpoint/2010/main" val="2383699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CDD70-4689-4933-960D-5C7E3C2A977A}"/>
              </a:ext>
            </a:extLst>
          </p:cNvPr>
          <p:cNvSpPr/>
          <p:nvPr/>
        </p:nvSpPr>
        <p:spPr>
          <a:xfrm>
            <a:off x="4048150" y="593899"/>
            <a:ext cx="3459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sz="3600" dirty="0">
                <a:latin typeface="NikoshBAN" pitchFamily="2" charset="0"/>
                <a:cs typeface="NikoshBAN" pitchFamily="2" charset="0"/>
              </a:rPr>
              <a:t>গণসংখ্যা বহুভুজ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68E0C9-6272-4F0F-9C3C-D3A343941FB0}"/>
              </a:ext>
            </a:extLst>
          </p:cNvPr>
          <p:cNvSpPr/>
          <p:nvPr/>
        </p:nvSpPr>
        <p:spPr>
          <a:xfrm>
            <a:off x="1524000" y="1485876"/>
            <a:ext cx="9727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sz="2400" b="1" i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গণসংখ্যা বহুভুজ(Frequency polygon):</a:t>
            </a:r>
            <a:r>
              <a:rPr lang="" sz="2400" b="0" i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 অবিচ্ছিন্ন উপাত্তের শ্রেণী ব্যবধানের বিপরীতে গণসংখ্যা নির্দেশক বিন্দুসমূহ পর্যায়ক্রমে রেখাংশ দ্বারা যুক্ত করলে যে লেখচিত্র পাওয়া যায় তাকে গণসংখ্যা বহুভুজ বলে।</a:t>
            </a:r>
            <a:endParaRPr lang="en-US" sz="2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C1B17-8727-4829-80DD-8768BD8C3135}"/>
              </a:ext>
            </a:extLst>
          </p:cNvPr>
          <p:cNvSpPr txBox="1"/>
          <p:nvPr/>
        </p:nvSpPr>
        <p:spPr>
          <a:xfrm>
            <a:off x="1702904" y="2790364"/>
            <a:ext cx="7868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গণসংখ্যা বহুভুজ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অঙ্কনের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-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36DB0-58BC-403D-B225-5EE3211B486D}"/>
              </a:ext>
            </a:extLst>
          </p:cNvPr>
          <p:cNvSpPr txBox="1"/>
          <p:nvPr/>
        </p:nvSpPr>
        <p:spPr>
          <a:xfrm>
            <a:off x="611187" y="3768911"/>
            <a:ext cx="109860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cs typeface="NikoshBAN" pitchFamily="2" charset="0"/>
              </a:rPr>
              <a:t>X</a:t>
            </a:r>
            <a:r>
              <a:rPr lang="en-US" sz="3600" dirty="0">
                <a:cs typeface="NikoshBAN" pitchFamily="2" charset="0"/>
              </a:rPr>
              <a:t> 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/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আনুভূমিক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" sz="3200" b="1" dirty="0">
                <a:latin typeface="NikoshBAN" pitchFamily="2" charset="0"/>
                <a:cs typeface="NikoshBAN" pitchFamily="2" charset="0"/>
              </a:rPr>
              <a:t>র মধ্যবিন্দু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ও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Y 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উলম্ব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গণসংখ্যা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 </a:t>
            </a:r>
          </a:p>
        </p:txBody>
      </p:sp>
    </p:spTree>
    <p:extLst>
      <p:ext uri="{BB962C8B-B14F-4D97-AF65-F5344CB8AC3E}">
        <p14:creationId xmlns:p14="http://schemas.microsoft.com/office/powerpoint/2010/main" val="760897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877451" y="287787"/>
            <a:ext cx="5377533" cy="6717165"/>
          </a:xfrm>
          <a:prstGeom prst="rect">
            <a:avLst/>
          </a:prstGeom>
        </p:spPr>
      </p:pic>
      <p:sp>
        <p:nvSpPr>
          <p:cNvPr id="53" name="Freeform 52"/>
          <p:cNvSpPr/>
          <p:nvPr/>
        </p:nvSpPr>
        <p:spPr>
          <a:xfrm>
            <a:off x="1360035" y="5678373"/>
            <a:ext cx="402689" cy="184606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00268"/>
              </p:ext>
            </p:extLst>
          </p:nvPr>
        </p:nvGraphicFramePr>
        <p:xfrm>
          <a:off x="8236522" y="1247767"/>
          <a:ext cx="3544661" cy="4600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465">
                <a:tc>
                  <a:txBody>
                    <a:bodyPr/>
                    <a:lstStyle/>
                    <a:p>
                      <a:pPr algn="ctr"/>
                      <a:r>
                        <a:rPr lang="bn-BD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শ্রেণিব্যাপ্তি</a:t>
                      </a:r>
                      <a:r>
                        <a:rPr lang="bn-BD" sz="1800" b="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8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b="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শ্রেণির</a:t>
                      </a:r>
                      <a:r>
                        <a:rPr lang="bn-BD" sz="1800" b="0" baseline="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মধ্য</a:t>
                      </a:r>
                      <a:r>
                        <a:rPr lang="en-US" sz="1800" b="0" baseline="0" dirty="0" err="1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বিন্দু</a:t>
                      </a:r>
                      <a:endParaRPr lang="en-US" sz="1800" b="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8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</a:t>
                      </a:r>
                      <a:r>
                        <a:rPr kumimoji="0" lang="bn-BD" sz="1800" b="1" i="0" u="none" strike="noStrike" kern="1200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 </a:t>
                      </a:r>
                      <a:endParaRPr lang="en-US" sz="18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algn="ctr"/>
                      <a:r>
                        <a:rPr kumimoji="0" lang="bn-BD" sz="18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৩</a:t>
                      </a:r>
                      <a:r>
                        <a:rPr kumimoji="0" lang="en-US" sz="18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০</a:t>
                      </a:r>
                      <a:r>
                        <a:rPr kumimoji="0" lang="bn-BD" sz="18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-৩৯</a:t>
                      </a:r>
                      <a:endParaRPr lang="en-US" sz="18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৩৪.৫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algn="ctr"/>
                      <a:r>
                        <a:rPr lang="bn-BD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-৪৯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৪৪.৫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৫০-৫৯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৫৪.৫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sz="18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৬০-৬৯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৬৪.৫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৭০-৭৯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৭৪.৫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18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৮০-৮৯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18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52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৯০-৮৯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8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৯৪.৫</a:t>
                      </a:r>
                      <a:endParaRPr lang="en-US" sz="18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18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220200" y="5986246"/>
            <a:ext cx="489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/>
              </a:rPr>
              <a:t>X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47850" y="741098"/>
            <a:ext cx="489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/>
              </a:rPr>
              <a:t>Y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30979" y="5811917"/>
            <a:ext cx="489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/>
              </a:rPr>
              <a:t>O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401079" y="323651"/>
            <a:ext cx="7408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rgbClr val="00B050"/>
                </a:solidFill>
                <a:latin typeface="NikoshBAN"/>
                <a:cs typeface="NikoshBAN" pitchFamily="2" charset="0"/>
              </a:rPr>
              <a:t>আয়তলেখ ব্যবহার না করে গনসংখ্যা বহুভুজ</a:t>
            </a:r>
            <a:endParaRPr lang="en-US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yam Rupali" pitchFamily="2" charset="0"/>
              <a:cs typeface="Siyam Rupali" pitchFamily="2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1893435" y="1764879"/>
            <a:ext cx="5476708" cy="4170382"/>
            <a:chOff x="1295400" y="1447800"/>
            <a:chExt cx="5962722" cy="4540470"/>
          </a:xfrm>
        </p:grpSpPr>
        <p:sp>
          <p:nvSpPr>
            <p:cNvPr id="52" name="Oval 51"/>
            <p:cNvSpPr/>
            <p:nvPr/>
          </p:nvSpPr>
          <p:spPr>
            <a:xfrm>
              <a:off x="1295400" y="58674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7162800" y="58674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2057400" y="44196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6400800" y="49530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4267200" y="14478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4953000" y="28956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715000" y="38100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2743200" y="35052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3505200" y="2362200"/>
              <a:ext cx="95322" cy="12087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741036" y="5726522"/>
            <a:ext cx="5658394" cy="957075"/>
            <a:chOff x="1143001" y="4780198"/>
            <a:chExt cx="6160532" cy="1042007"/>
          </a:xfrm>
        </p:grpSpPr>
        <p:sp>
          <p:nvSpPr>
            <p:cNvPr id="84" name="TextBox 83"/>
            <p:cNvSpPr txBox="1"/>
            <p:nvPr/>
          </p:nvSpPr>
          <p:spPr>
            <a:xfrm rot="16200000">
              <a:off x="1719213" y="5172508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৩৪.৫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6200000">
              <a:off x="2494838" y="5150067"/>
              <a:ext cx="713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৪৪.৫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 rot="16200000">
              <a:off x="3094820" y="5156478"/>
              <a:ext cx="7328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৫৪.৫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 rot="16200000">
              <a:off x="3845389" y="5033222"/>
              <a:ext cx="908156" cy="40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৬৪.৫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 rot="16200000">
              <a:off x="4628438" y="5147662"/>
              <a:ext cx="713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৭৪.৫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 rot="16200000">
              <a:off x="5376011" y="5180523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৮৪.৫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 rot="16200000">
              <a:off x="6070627" y="5163692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৯৪.৫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 rot="16200000">
              <a:off x="6699521" y="5218194"/>
              <a:ext cx="8386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১০৪.৫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 rot="16200000">
              <a:off x="967632" y="5166898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২৪.৫</a:t>
              </a: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750435" y="1677877"/>
            <a:ext cx="629901" cy="4048645"/>
            <a:chOff x="0" y="1219200"/>
            <a:chExt cx="685800" cy="4407932"/>
          </a:xfrm>
        </p:grpSpPr>
        <p:grpSp>
          <p:nvGrpSpPr>
            <p:cNvPr id="130" name="Group 97"/>
            <p:cNvGrpSpPr/>
            <p:nvPr/>
          </p:nvGrpSpPr>
          <p:grpSpPr>
            <a:xfrm>
              <a:off x="0" y="2133600"/>
              <a:ext cx="685800" cy="3493532"/>
              <a:chOff x="0" y="2133600"/>
              <a:chExt cx="685800" cy="3493532"/>
            </a:xfrm>
          </p:grpSpPr>
          <p:grpSp>
            <p:nvGrpSpPr>
              <p:cNvPr id="136" name="Group 68"/>
              <p:cNvGrpSpPr/>
              <p:nvPr/>
            </p:nvGrpSpPr>
            <p:grpSpPr>
              <a:xfrm>
                <a:off x="0" y="2743200"/>
                <a:ext cx="685800" cy="2883932"/>
                <a:chOff x="59960" y="1981200"/>
                <a:chExt cx="685800" cy="2883932"/>
              </a:xfrm>
            </p:grpSpPr>
            <p:sp>
              <p:nvSpPr>
                <p:cNvPr id="138" name="TextBox 137"/>
                <p:cNvSpPr txBox="1"/>
                <p:nvPr/>
              </p:nvSpPr>
              <p:spPr>
                <a:xfrm>
                  <a:off x="59960" y="1981200"/>
                  <a:ext cx="685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১০</a:t>
                  </a:r>
                  <a:endParaRPr lang="en-US" dirty="0"/>
                </a:p>
              </p:txBody>
            </p:sp>
            <p:sp>
              <p:nvSpPr>
                <p:cNvPr id="139" name="TextBox 138"/>
                <p:cNvSpPr txBox="1"/>
                <p:nvPr/>
              </p:nvSpPr>
              <p:spPr>
                <a:xfrm>
                  <a:off x="108680" y="224103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৯</a:t>
                  </a:r>
                  <a:endParaRPr lang="en-US" dirty="0"/>
                </a:p>
              </p:txBody>
            </p:sp>
            <p:sp>
              <p:nvSpPr>
                <p:cNvPr id="140" name="TextBox 139"/>
                <p:cNvSpPr txBox="1"/>
                <p:nvPr/>
              </p:nvSpPr>
              <p:spPr>
                <a:xfrm>
                  <a:off x="122420" y="254458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৮</a:t>
                  </a:r>
                  <a:endParaRPr lang="en-US" dirty="0"/>
                </a:p>
              </p:txBody>
            </p:sp>
            <p:sp>
              <p:nvSpPr>
                <p:cNvPr id="141" name="TextBox 140"/>
                <p:cNvSpPr txBox="1"/>
                <p:nvPr/>
              </p:nvSpPr>
              <p:spPr>
                <a:xfrm>
                  <a:off x="168640" y="283439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৭</a:t>
                  </a:r>
                  <a:endParaRPr lang="en-US" dirty="0"/>
                </a:p>
              </p:txBody>
            </p:sp>
            <p:sp>
              <p:nvSpPr>
                <p:cNvPr id="142" name="TextBox 141"/>
                <p:cNvSpPr txBox="1"/>
                <p:nvPr/>
              </p:nvSpPr>
              <p:spPr>
                <a:xfrm>
                  <a:off x="106180" y="31242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৬</a:t>
                  </a:r>
                  <a:endParaRPr lang="en-US" dirty="0"/>
                </a:p>
              </p:txBody>
            </p:sp>
            <p:sp>
              <p:nvSpPr>
                <p:cNvPr id="143" name="TextBox 142"/>
                <p:cNvSpPr txBox="1"/>
                <p:nvPr/>
              </p:nvSpPr>
              <p:spPr>
                <a:xfrm>
                  <a:off x="138660" y="34290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৫</a:t>
                  </a:r>
                  <a:endParaRPr lang="en-US" dirty="0"/>
                </a:p>
              </p:txBody>
            </p:sp>
            <p:sp>
              <p:nvSpPr>
                <p:cNvPr id="144" name="TextBox 143"/>
                <p:cNvSpPr txBox="1"/>
                <p:nvPr/>
              </p:nvSpPr>
              <p:spPr>
                <a:xfrm>
                  <a:off x="123670" y="40386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৩</a:t>
                  </a:r>
                  <a:endParaRPr lang="en-US" dirty="0"/>
                </a:p>
              </p:txBody>
            </p:sp>
            <p:sp>
              <p:nvSpPr>
                <p:cNvPr id="145" name="TextBox 144"/>
                <p:cNvSpPr txBox="1"/>
                <p:nvPr/>
              </p:nvSpPr>
              <p:spPr>
                <a:xfrm>
                  <a:off x="136160" y="4495800"/>
                  <a:ext cx="28731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১</a:t>
                  </a:r>
                  <a:endParaRPr lang="en-US" dirty="0"/>
                </a:p>
              </p:txBody>
            </p:sp>
            <p:sp>
              <p:nvSpPr>
                <p:cNvPr id="146" name="TextBox 145"/>
                <p:cNvSpPr txBox="1"/>
                <p:nvPr/>
              </p:nvSpPr>
              <p:spPr>
                <a:xfrm>
                  <a:off x="122420" y="429843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২</a:t>
                  </a:r>
                  <a:endParaRPr lang="en-US" dirty="0"/>
                </a:p>
              </p:txBody>
            </p:sp>
            <p:sp>
              <p:nvSpPr>
                <p:cNvPr id="147" name="TextBox 146"/>
                <p:cNvSpPr txBox="1"/>
                <p:nvPr/>
              </p:nvSpPr>
              <p:spPr>
                <a:xfrm>
                  <a:off x="122420" y="37288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৪</a:t>
                  </a:r>
                  <a:endParaRPr lang="en-US" dirty="0"/>
                </a:p>
              </p:txBody>
            </p:sp>
          </p:grpSp>
          <p:sp>
            <p:nvSpPr>
              <p:cNvPr id="137" name="TextBox 136"/>
              <p:cNvSpPr txBox="1"/>
              <p:nvPr/>
            </p:nvSpPr>
            <p:spPr>
              <a:xfrm>
                <a:off x="0" y="2133600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১২</a:t>
                </a:r>
                <a:endParaRPr lang="en-US" dirty="0"/>
              </a:p>
            </p:txBody>
          </p:sp>
        </p:grpSp>
        <p:grpSp>
          <p:nvGrpSpPr>
            <p:cNvPr id="131" name="Group 98"/>
            <p:cNvGrpSpPr/>
            <p:nvPr/>
          </p:nvGrpSpPr>
          <p:grpSpPr>
            <a:xfrm>
              <a:off x="0" y="1219200"/>
              <a:ext cx="476412" cy="1588532"/>
              <a:chOff x="0" y="1219200"/>
              <a:chExt cx="476412" cy="1588532"/>
            </a:xfrm>
          </p:grpSpPr>
          <p:sp>
            <p:nvSpPr>
              <p:cNvPr id="132" name="TextBox 131"/>
              <p:cNvSpPr txBox="1"/>
              <p:nvPr/>
            </p:nvSpPr>
            <p:spPr>
              <a:xfrm>
                <a:off x="0" y="2438400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১১</a:t>
                </a:r>
                <a:endParaRPr lang="en-US" dirty="0"/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0" y="1828800"/>
                <a:ext cx="4716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১৩</a:t>
                </a:r>
                <a:endParaRPr lang="en-US" dirty="0"/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0" y="1524000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১৪</a:t>
                </a:r>
                <a:endParaRPr lang="en-US" dirty="0"/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0" y="1219200"/>
                <a:ext cx="4764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১৫</a:t>
                </a:r>
                <a:endParaRPr lang="en-US" dirty="0"/>
              </a:p>
            </p:txBody>
          </p:sp>
        </p:grpSp>
      </p:grpSp>
      <p:cxnSp>
        <p:nvCxnSpPr>
          <p:cNvPr id="51" name="Straight Connector 50"/>
          <p:cNvCxnSpPr>
            <a:stCxn id="126" idx="3"/>
            <a:endCxn id="76" idx="3"/>
          </p:cNvCxnSpPr>
          <p:nvPr/>
        </p:nvCxnSpPr>
        <p:spPr>
          <a:xfrm flipV="1">
            <a:off x="1910650" y="4589211"/>
            <a:ext cx="695497" cy="13314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76" idx="2"/>
            <a:endCxn id="91" idx="3"/>
          </p:cNvCxnSpPr>
          <p:nvPr/>
        </p:nvCxnSpPr>
        <p:spPr>
          <a:xfrm flipV="1">
            <a:off x="2593325" y="3749343"/>
            <a:ext cx="642724" cy="8006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91" idx="6"/>
            <a:endCxn id="93" idx="6"/>
          </p:cNvCxnSpPr>
          <p:nvPr/>
        </p:nvCxnSpPr>
        <p:spPr>
          <a:xfrm flipV="1">
            <a:off x="3310779" y="2660256"/>
            <a:ext cx="699890" cy="10498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93" idx="6"/>
            <a:endCxn id="88" idx="3"/>
          </p:cNvCxnSpPr>
          <p:nvPr/>
        </p:nvCxnSpPr>
        <p:spPr>
          <a:xfrm flipV="1">
            <a:off x="4010669" y="1859639"/>
            <a:ext cx="625160" cy="8006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88" idx="3"/>
            <a:endCxn id="89" idx="4"/>
          </p:cNvCxnSpPr>
          <p:nvPr/>
        </p:nvCxnSpPr>
        <p:spPr>
          <a:xfrm>
            <a:off x="4635829" y="1859639"/>
            <a:ext cx="660856" cy="13460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89" idx="5"/>
            <a:endCxn id="90" idx="3"/>
          </p:cNvCxnSpPr>
          <p:nvPr/>
        </p:nvCxnSpPr>
        <p:spPr>
          <a:xfrm>
            <a:off x="5327639" y="3189431"/>
            <a:ext cx="637982" cy="8398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90" idx="2"/>
            <a:endCxn id="77" idx="5"/>
          </p:cNvCxnSpPr>
          <p:nvPr/>
        </p:nvCxnSpPr>
        <p:spPr>
          <a:xfrm>
            <a:off x="5952799" y="3990048"/>
            <a:ext cx="704631" cy="10890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77" idx="2"/>
            <a:endCxn id="54" idx="7"/>
          </p:cNvCxnSpPr>
          <p:nvPr/>
        </p:nvCxnSpPr>
        <p:spPr>
          <a:xfrm>
            <a:off x="6582700" y="5039884"/>
            <a:ext cx="774621" cy="8006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3" name="Group 97"/>
          <p:cNvGrpSpPr/>
          <p:nvPr/>
        </p:nvGrpSpPr>
        <p:grpSpPr>
          <a:xfrm>
            <a:off x="350325" y="1645123"/>
            <a:ext cx="553998" cy="2449355"/>
            <a:chOff x="-1126319" y="1539608"/>
            <a:chExt cx="613567" cy="1661105"/>
          </a:xfrm>
        </p:grpSpPr>
        <p:sp>
          <p:nvSpPr>
            <p:cNvPr id="66" name="TextBox 65"/>
            <p:cNvSpPr txBox="1"/>
            <p:nvPr/>
          </p:nvSpPr>
          <p:spPr>
            <a:xfrm>
              <a:off x="-1126319" y="2282109"/>
              <a:ext cx="613567" cy="9186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bn-BD" sz="24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গণসংখ্যা</a:t>
              </a:r>
              <a:endParaRPr lang="en-US" sz="24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8" name="Up Arrow 67"/>
            <p:cNvSpPr/>
            <p:nvPr/>
          </p:nvSpPr>
          <p:spPr>
            <a:xfrm>
              <a:off x="-1026038" y="1539608"/>
              <a:ext cx="152400" cy="533400"/>
            </a:xfrm>
            <a:prstGeom prst="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593325" y="5432513"/>
            <a:ext cx="3335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bn-BD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শ্রেণির মধ্য</a:t>
            </a:r>
            <a:r>
              <a:rPr lang="en-US" b="1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বিন্দু</a:t>
            </a:r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807804" y="1099364"/>
            <a:ext cx="7162800" cy="5518386"/>
            <a:chOff x="304800" y="443352"/>
            <a:chExt cx="7932994" cy="6019800"/>
          </a:xfrm>
        </p:grpSpPr>
        <p:cxnSp>
          <p:nvCxnSpPr>
            <p:cNvPr id="73" name="Straight Arrow Connector 72"/>
            <p:cNvCxnSpPr/>
            <p:nvPr/>
          </p:nvCxnSpPr>
          <p:spPr>
            <a:xfrm flipV="1">
              <a:off x="304800" y="5597023"/>
              <a:ext cx="7932994" cy="3485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>
              <a:off x="726768" y="443352"/>
              <a:ext cx="0" cy="60198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093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5310757" y="1480268"/>
            <a:ext cx="1297184" cy="1308675"/>
          </a:xfrm>
          <a:prstGeom prst="downArrow">
            <a:avLst/>
          </a:prstGeom>
          <a:gradFill flip="none" rotWithShape="1">
            <a:gsLst>
              <a:gs pos="27000">
                <a:srgbClr val="0070C0"/>
              </a:gs>
              <a:gs pos="77000">
                <a:srgbClr val="7030A0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954215" y="300323"/>
            <a:ext cx="5848695" cy="135172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পরিচিতি</a:t>
            </a:r>
            <a:endParaRPr lang="en-US" sz="8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417037" y="2868127"/>
            <a:ext cx="4414746" cy="289962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পাঠ</a:t>
            </a:r>
            <a:r>
              <a:rPr lang="en-US" sz="36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পরিচিতি</a:t>
            </a:r>
            <a:endParaRPr lang="en-US" sz="3600" b="1" dirty="0">
              <a:solidFill>
                <a:srgbClr val="FF00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endParaRPr lang="en-US" sz="16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৯ম-১০ম </a:t>
            </a:r>
            <a:r>
              <a:rPr lang="en-US" sz="40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শ্রেণী</a:t>
            </a:r>
            <a:endParaRPr lang="en-US" sz="40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বিষয়</a:t>
            </a:r>
            <a:r>
              <a:rPr lang="en-US" sz="36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: </a:t>
            </a:r>
            <a:r>
              <a:rPr lang="en-US" sz="36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গণিত</a:t>
            </a:r>
            <a:endParaRPr lang="en-US" sz="36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অধ্যায়</a:t>
            </a:r>
            <a:r>
              <a:rPr lang="en-US" sz="36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: ১৭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0946" y="2868127"/>
            <a:ext cx="4266135" cy="289962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শিক্ষকের</a:t>
            </a:r>
            <a:r>
              <a:rPr lang="en-US" sz="3600" b="1" dirty="0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পরিচিতি</a:t>
            </a:r>
            <a:endParaRPr lang="en-US" sz="3600" b="1" dirty="0">
              <a:solidFill>
                <a:srgbClr val="FF00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endParaRPr lang="en-US" sz="20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মো</a:t>
            </a:r>
            <a:r>
              <a:rPr lang="en-US" sz="32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: </a:t>
            </a:r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আকতারুল</a:t>
            </a:r>
            <a:r>
              <a:rPr lang="en-US" sz="32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ইসলাম</a:t>
            </a:r>
            <a:endParaRPr lang="en-US" sz="32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r>
              <a:rPr lang="en-US" sz="28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সহকারী</a:t>
            </a:r>
            <a:r>
              <a:rPr lang="en-US" sz="28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শিক্ষক</a:t>
            </a:r>
            <a:r>
              <a:rPr lang="en-US" sz="28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(</a:t>
            </a:r>
            <a:r>
              <a:rPr lang="en-US" sz="28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গণিত</a:t>
            </a:r>
            <a:r>
              <a:rPr lang="en-US" sz="28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)</a:t>
            </a:r>
          </a:p>
          <a:p>
            <a:pPr algn="ctr"/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নুরুন</a:t>
            </a:r>
            <a:r>
              <a:rPr lang="en-US" sz="32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নেওয়াজ</a:t>
            </a:r>
            <a:r>
              <a:rPr lang="en-US" sz="32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হাই</a:t>
            </a:r>
            <a:r>
              <a:rPr lang="en-US" sz="3200" b="1" dirty="0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স্কুল</a:t>
            </a:r>
            <a:endParaRPr lang="en-US" sz="32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pPr algn="ctr"/>
            <a:endParaRPr lang="en-US" sz="14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79801" y="2868127"/>
            <a:ext cx="2559096" cy="2899627"/>
          </a:xfrm>
          <a:prstGeom prst="roundRect">
            <a:avLst/>
          </a:prstGeom>
          <a:blipFill dpi="0" rotWithShape="1">
            <a:blip r:embed="rId3"/>
            <a:srcRect/>
            <a:stretch>
              <a:fillRect t="-13000" b="-1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343774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826561" y="-10465"/>
            <a:ext cx="5854746" cy="7313260"/>
          </a:xfrm>
          <a:prstGeom prst="rect">
            <a:avLst/>
          </a:prstGeom>
        </p:spPr>
      </p:pic>
      <p:cxnSp>
        <p:nvCxnSpPr>
          <p:cNvPr id="79" name="Straight Arrow Connector 78"/>
          <p:cNvCxnSpPr/>
          <p:nvPr/>
        </p:nvCxnSpPr>
        <p:spPr>
          <a:xfrm>
            <a:off x="563904" y="5820012"/>
            <a:ext cx="7772400" cy="158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1128967" y="493927"/>
            <a:ext cx="2" cy="608334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52"/>
          <p:cNvSpPr/>
          <p:nvPr/>
        </p:nvSpPr>
        <p:spPr>
          <a:xfrm>
            <a:off x="1249704" y="5516800"/>
            <a:ext cx="438424" cy="200988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55304" y="5897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/>
              </a:rPr>
              <a:t>X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63904" y="640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/>
              </a:rPr>
              <a:t>Y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63904" y="5897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/>
              </a:rPr>
              <a:t>O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388360" y="184389"/>
            <a:ext cx="7623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/>
                <a:cs typeface="NikoshBAN" pitchFamily="2" charset="0"/>
              </a:rPr>
              <a:t>আয়তলেখ ব্যবহার করে গনসংখ্যা বহুভুজ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yam Rupali" pitchFamily="2" charset="0"/>
              <a:cs typeface="Siyam Rupali" pitchFamily="2" charset="0"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1859304" y="1554400"/>
            <a:ext cx="5105400" cy="4267201"/>
            <a:chOff x="1295400" y="1524000"/>
            <a:chExt cx="5105400" cy="4267201"/>
          </a:xfrm>
        </p:grpSpPr>
        <p:sp>
          <p:nvSpPr>
            <p:cNvPr id="6" name="Rectangle 5"/>
            <p:cNvSpPr/>
            <p:nvPr/>
          </p:nvSpPr>
          <p:spPr>
            <a:xfrm>
              <a:off x="1295400" y="4419600"/>
              <a:ext cx="666392" cy="1371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1981200" y="3505200"/>
              <a:ext cx="762000" cy="2286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43200" y="2362200"/>
              <a:ext cx="685800" cy="341771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429000" y="1524000"/>
              <a:ext cx="762000" cy="426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191000" y="2971801"/>
              <a:ext cx="762000" cy="2819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953000" y="3810000"/>
              <a:ext cx="685800" cy="1981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638800" y="4953000"/>
              <a:ext cx="762000" cy="838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95" name="Table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79098"/>
              </p:ext>
            </p:extLst>
          </p:nvPr>
        </p:nvGraphicFramePr>
        <p:xfrm>
          <a:off x="8485453" y="783809"/>
          <a:ext cx="3401746" cy="3344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9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245">
                <a:tc>
                  <a:txBody>
                    <a:bodyPr/>
                    <a:lstStyle/>
                    <a:p>
                      <a:pPr algn="ctr"/>
                      <a:r>
                        <a:rPr lang="bn-BD" sz="1200" b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শ্রেণিব্যাপ্তি</a:t>
                      </a:r>
                      <a:r>
                        <a:rPr lang="bn-BD" sz="1200" b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200" b="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অবিচ্ছিন্ন</a:t>
                      </a:r>
                      <a:r>
                        <a:rPr lang="bn-BD" sz="1200" b="0" baseline="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শ্রেণি ব্যাপ্তি</a:t>
                      </a:r>
                      <a:endParaRPr lang="en-US" sz="1200" b="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200" b="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শ্রেণির</a:t>
                      </a:r>
                      <a:r>
                        <a:rPr lang="bn-BD" sz="1200" b="0" baseline="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 মধ্যব্দন্দু</a:t>
                      </a:r>
                      <a:endParaRPr lang="en-US" sz="1200" b="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200" b="0" i="0" u="none" strike="noStrike" kern="1200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 </a:t>
                      </a:r>
                      <a:endParaRPr lang="en-US" sz="1200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245">
                <a:tc>
                  <a:txBody>
                    <a:bodyPr/>
                    <a:lstStyle/>
                    <a:p>
                      <a:pPr algn="ctr"/>
                      <a:r>
                        <a:rPr kumimoji="0" lang="bn-BD" sz="12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৩</a:t>
                      </a:r>
                      <a:r>
                        <a:rPr kumimoji="0" lang="en-US" sz="12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0</a:t>
                      </a:r>
                      <a:r>
                        <a:rPr kumimoji="0" lang="bn-BD" sz="12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-৩৯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29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.৫-৩৯.৫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৩৪.৫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245">
                <a:tc>
                  <a:txBody>
                    <a:bodyPr/>
                    <a:lstStyle/>
                    <a:p>
                      <a:pPr algn="ctr"/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-49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৩৯.৫-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49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৪৪.৫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8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883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50-5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.৫-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৫৪.৫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24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-69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5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৯.৫-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৬৪.৫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r>
                        <a:rPr lang="bn-IN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24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70-7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69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.৫-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7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৭৪.৫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24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8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-89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7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৯.৫-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89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24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90-9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89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.৫-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9</a:t>
                      </a:r>
                      <a:r>
                        <a:rPr lang="bn-BD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৯.৫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bn-IN" sz="12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৯৪.৫</a:t>
                      </a:r>
                      <a:endParaRPr lang="en-US" sz="1200" dirty="0">
                        <a:solidFill>
                          <a:srgbClr val="00206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2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115" name="Straight Connector 114"/>
          <p:cNvCxnSpPr>
            <a:endCxn id="170" idx="5"/>
          </p:cNvCxnSpPr>
          <p:nvPr/>
        </p:nvCxnSpPr>
        <p:spPr>
          <a:xfrm flipH="1" flipV="1">
            <a:off x="5179709" y="3057969"/>
            <a:ext cx="685802" cy="76200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16200000" flipH="1">
            <a:off x="5596811" y="3989095"/>
            <a:ext cx="1179393" cy="72960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rot="5400000" flipH="1" flipV="1">
            <a:off x="3628273" y="1652869"/>
            <a:ext cx="799563" cy="67989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rot="5400000" flipH="1" flipV="1">
            <a:off x="1192062" y="4812443"/>
            <a:ext cx="1295400" cy="72291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68" idx="3"/>
          </p:cNvCxnSpPr>
          <p:nvPr/>
        </p:nvCxnSpPr>
        <p:spPr>
          <a:xfrm flipH="1">
            <a:off x="2926104" y="2448369"/>
            <a:ext cx="706390" cy="111080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endCxn id="173" idx="5"/>
          </p:cNvCxnSpPr>
          <p:nvPr/>
        </p:nvCxnSpPr>
        <p:spPr>
          <a:xfrm>
            <a:off x="6583705" y="4996280"/>
            <a:ext cx="805805" cy="88108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69" idx="5"/>
          </p:cNvCxnSpPr>
          <p:nvPr/>
        </p:nvCxnSpPr>
        <p:spPr>
          <a:xfrm>
            <a:off x="4417709" y="1610168"/>
            <a:ext cx="694980" cy="138245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Group 136"/>
          <p:cNvGrpSpPr/>
          <p:nvPr/>
        </p:nvGrpSpPr>
        <p:grpSpPr>
          <a:xfrm>
            <a:off x="563904" y="1173400"/>
            <a:ext cx="685800" cy="4407932"/>
            <a:chOff x="0" y="1219200"/>
            <a:chExt cx="685800" cy="4407932"/>
          </a:xfrm>
        </p:grpSpPr>
        <p:grpSp>
          <p:nvGrpSpPr>
            <p:cNvPr id="138" name="Group 97"/>
            <p:cNvGrpSpPr/>
            <p:nvPr/>
          </p:nvGrpSpPr>
          <p:grpSpPr>
            <a:xfrm>
              <a:off x="0" y="2133600"/>
              <a:ext cx="685800" cy="3493532"/>
              <a:chOff x="0" y="2133600"/>
              <a:chExt cx="685800" cy="3493532"/>
            </a:xfrm>
          </p:grpSpPr>
          <p:grpSp>
            <p:nvGrpSpPr>
              <p:cNvPr id="144" name="Group 68"/>
              <p:cNvGrpSpPr/>
              <p:nvPr/>
            </p:nvGrpSpPr>
            <p:grpSpPr>
              <a:xfrm>
                <a:off x="0" y="2743200"/>
                <a:ext cx="685800" cy="2883932"/>
                <a:chOff x="59960" y="1981200"/>
                <a:chExt cx="685800" cy="2883932"/>
              </a:xfrm>
            </p:grpSpPr>
            <p:sp>
              <p:nvSpPr>
                <p:cNvPr id="146" name="TextBox 145"/>
                <p:cNvSpPr txBox="1"/>
                <p:nvPr/>
              </p:nvSpPr>
              <p:spPr>
                <a:xfrm>
                  <a:off x="59960" y="1981200"/>
                  <a:ext cx="6858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১০</a:t>
                  </a:r>
                  <a:endParaRPr lang="en-US" dirty="0"/>
                </a:p>
              </p:txBody>
            </p:sp>
            <p:sp>
              <p:nvSpPr>
                <p:cNvPr id="147" name="TextBox 146"/>
                <p:cNvSpPr txBox="1"/>
                <p:nvPr/>
              </p:nvSpPr>
              <p:spPr>
                <a:xfrm>
                  <a:off x="108680" y="224103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৯</a:t>
                  </a:r>
                  <a:endParaRPr lang="en-US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122420" y="254458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৮</a:t>
                  </a:r>
                  <a:endParaRPr lang="en-US" dirty="0"/>
                </a:p>
              </p:txBody>
            </p:sp>
            <p:sp>
              <p:nvSpPr>
                <p:cNvPr id="149" name="TextBox 148"/>
                <p:cNvSpPr txBox="1"/>
                <p:nvPr/>
              </p:nvSpPr>
              <p:spPr>
                <a:xfrm>
                  <a:off x="168640" y="283439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৭</a:t>
                  </a:r>
                  <a:endParaRPr lang="en-US" dirty="0"/>
                </a:p>
              </p:txBody>
            </p:sp>
            <p:sp>
              <p:nvSpPr>
                <p:cNvPr id="150" name="TextBox 149"/>
                <p:cNvSpPr txBox="1"/>
                <p:nvPr/>
              </p:nvSpPr>
              <p:spPr>
                <a:xfrm>
                  <a:off x="106180" y="31242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৬</a:t>
                  </a:r>
                  <a:endParaRPr lang="en-US" dirty="0"/>
                </a:p>
              </p:txBody>
            </p:sp>
            <p:sp>
              <p:nvSpPr>
                <p:cNvPr id="151" name="TextBox 150"/>
                <p:cNvSpPr txBox="1"/>
                <p:nvPr/>
              </p:nvSpPr>
              <p:spPr>
                <a:xfrm>
                  <a:off x="138660" y="34290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৫</a:t>
                  </a:r>
                  <a:endParaRPr lang="en-US" dirty="0"/>
                </a:p>
              </p:txBody>
            </p:sp>
            <p:sp>
              <p:nvSpPr>
                <p:cNvPr id="152" name="TextBox 151"/>
                <p:cNvSpPr txBox="1"/>
                <p:nvPr/>
              </p:nvSpPr>
              <p:spPr>
                <a:xfrm>
                  <a:off x="123670" y="40386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৩</a:t>
                  </a:r>
                  <a:endParaRPr lang="en-US" dirty="0"/>
                </a:p>
              </p:txBody>
            </p:sp>
            <p:sp>
              <p:nvSpPr>
                <p:cNvPr id="153" name="TextBox 152"/>
                <p:cNvSpPr txBox="1"/>
                <p:nvPr/>
              </p:nvSpPr>
              <p:spPr>
                <a:xfrm>
                  <a:off x="136160" y="4495800"/>
                  <a:ext cx="28731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১</a:t>
                  </a:r>
                  <a:endParaRPr lang="en-US" dirty="0"/>
                </a:p>
              </p:txBody>
            </p:sp>
            <p:sp>
              <p:nvSpPr>
                <p:cNvPr id="154" name="TextBox 153"/>
                <p:cNvSpPr txBox="1"/>
                <p:nvPr/>
              </p:nvSpPr>
              <p:spPr>
                <a:xfrm>
                  <a:off x="122420" y="429843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২</a:t>
                  </a:r>
                  <a:endParaRPr lang="en-US" dirty="0"/>
                </a:p>
              </p:txBody>
            </p:sp>
            <p:sp>
              <p:nvSpPr>
                <p:cNvPr id="155" name="TextBox 154"/>
                <p:cNvSpPr txBox="1"/>
                <p:nvPr/>
              </p:nvSpPr>
              <p:spPr>
                <a:xfrm>
                  <a:off x="122420" y="3728800"/>
                  <a:ext cx="2286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dirty="0"/>
                    <a:t>৪</a:t>
                  </a:r>
                  <a:endParaRPr lang="en-US" dirty="0"/>
                </a:p>
              </p:txBody>
            </p:sp>
          </p:grpSp>
          <p:sp>
            <p:nvSpPr>
              <p:cNvPr id="145" name="TextBox 144"/>
              <p:cNvSpPr txBox="1"/>
              <p:nvPr/>
            </p:nvSpPr>
            <p:spPr>
              <a:xfrm>
                <a:off x="0" y="2133600"/>
                <a:ext cx="4571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১২</a:t>
                </a:r>
                <a:endParaRPr lang="en-US" dirty="0"/>
              </a:p>
            </p:txBody>
          </p:sp>
        </p:grpSp>
        <p:grpSp>
          <p:nvGrpSpPr>
            <p:cNvPr id="139" name="Group 98"/>
            <p:cNvGrpSpPr/>
            <p:nvPr/>
          </p:nvGrpSpPr>
          <p:grpSpPr>
            <a:xfrm>
              <a:off x="0" y="1219200"/>
              <a:ext cx="476412" cy="1588532"/>
              <a:chOff x="0" y="1219200"/>
              <a:chExt cx="476412" cy="1588532"/>
            </a:xfrm>
          </p:grpSpPr>
          <p:sp>
            <p:nvSpPr>
              <p:cNvPr id="140" name="TextBox 139"/>
              <p:cNvSpPr txBox="1"/>
              <p:nvPr/>
            </p:nvSpPr>
            <p:spPr>
              <a:xfrm>
                <a:off x="0" y="2438400"/>
                <a:ext cx="431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১১</a:t>
                </a:r>
                <a:endParaRPr lang="en-US" dirty="0"/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0" y="1828800"/>
                <a:ext cx="4716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১৩</a:t>
                </a:r>
                <a:endParaRPr lang="en-US" dirty="0"/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0" y="1524000"/>
                <a:ext cx="450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১৪</a:t>
                </a:r>
                <a:endParaRPr lang="en-US" dirty="0"/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0" y="1219200"/>
                <a:ext cx="4764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dirty="0"/>
                  <a:t>১৫</a:t>
                </a:r>
                <a:endParaRPr lang="en-US" dirty="0"/>
              </a:p>
            </p:txBody>
          </p:sp>
        </p:grpSp>
      </p:grpSp>
      <p:grpSp>
        <p:nvGrpSpPr>
          <p:cNvPr id="156" name="Group 155"/>
          <p:cNvGrpSpPr/>
          <p:nvPr/>
        </p:nvGrpSpPr>
        <p:grpSpPr>
          <a:xfrm>
            <a:off x="1630705" y="5291339"/>
            <a:ext cx="5398533" cy="1285940"/>
            <a:chOff x="702733" y="4482677"/>
            <a:chExt cx="5398533" cy="1285940"/>
          </a:xfrm>
        </p:grpSpPr>
        <p:sp>
          <p:nvSpPr>
            <p:cNvPr id="157" name="TextBox 156"/>
            <p:cNvSpPr txBox="1"/>
            <p:nvPr/>
          </p:nvSpPr>
          <p:spPr>
            <a:xfrm rot="16200000">
              <a:off x="1175634" y="5149638"/>
              <a:ext cx="795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>
                  <a:latin typeface="NikoshBAN" pitchFamily="2" charset="0"/>
                  <a:cs typeface="NikoshBAN" pitchFamily="2" charset="0"/>
                </a:rPr>
                <a:t>৩৯.৫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 rot="16200000">
              <a:off x="5483192" y="5033080"/>
              <a:ext cx="866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৯৯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 rot="16200000">
              <a:off x="2490761" y="4977511"/>
              <a:ext cx="1060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৫৯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 rot="16200000">
              <a:off x="3991660" y="5015610"/>
              <a:ext cx="9842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৭৯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 rot="16200000">
              <a:off x="353999" y="4980672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২৯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 rot="16200000">
              <a:off x="1739564" y="4902881"/>
              <a:ext cx="12097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৪৯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 rot="16200000">
              <a:off x="4705842" y="4977510"/>
              <a:ext cx="10604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৮৯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 rot="16200000">
              <a:off x="3188093" y="5053711"/>
              <a:ext cx="10604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>
                  <a:latin typeface="NikoshBAN" pitchFamily="2" charset="0"/>
                  <a:cs typeface="NikoshBAN" pitchFamily="2" charset="0"/>
                </a:rPr>
                <a:t>৬৯</a:t>
              </a:r>
              <a:r>
                <a:rPr lang="bn-BD" dirty="0">
                  <a:latin typeface="NikoshBAN" pitchFamily="2" charset="0"/>
                  <a:cs typeface="NikoshBAN" pitchFamily="2" charset="0"/>
                </a:rPr>
                <a:t>.৫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413909" y="1491080"/>
            <a:ext cx="5996190" cy="4406721"/>
            <a:chOff x="850005" y="1536879"/>
            <a:chExt cx="5996190" cy="4406721"/>
          </a:xfrm>
        </p:grpSpPr>
        <p:sp>
          <p:nvSpPr>
            <p:cNvPr id="2" name="Oval 1"/>
            <p:cNvSpPr/>
            <p:nvPr/>
          </p:nvSpPr>
          <p:spPr>
            <a:xfrm>
              <a:off x="1600200" y="4402208"/>
              <a:ext cx="152400" cy="16979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850005" y="58040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>
              <a:off x="2286000" y="3518079"/>
              <a:ext cx="152400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>
              <a:off x="3048000" y="23750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>
              <a:off x="3733800" y="15368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4495800" y="29846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>
              <a:off x="5257800" y="38228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>
              <a:off x="5943600" y="49658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6705600" y="5804079"/>
              <a:ext cx="140595" cy="139521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8" name="Straight Connector 67"/>
          <p:cNvCxnSpPr>
            <a:stCxn id="167" idx="3"/>
          </p:cNvCxnSpPr>
          <p:nvPr/>
        </p:nvCxnSpPr>
        <p:spPr>
          <a:xfrm flipH="1">
            <a:off x="2240304" y="3591369"/>
            <a:ext cx="631918" cy="88220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Slide Number Placeholder 7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E3EBE1-20AC-7F9A-9489-50D147EA4176}"/>
              </a:ext>
            </a:extLst>
          </p:cNvPr>
          <p:cNvSpPr/>
          <p:nvPr/>
        </p:nvSpPr>
        <p:spPr>
          <a:xfrm>
            <a:off x="2593325" y="5432513"/>
            <a:ext cx="3335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সীমা</a:t>
            </a:r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97">
            <a:extLst>
              <a:ext uri="{FF2B5EF4-FFF2-40B4-BE49-F238E27FC236}">
                <a16:creationId xmlns:a16="http://schemas.microsoft.com/office/drawing/2014/main" id="{EC38A0FA-97BC-9CCE-BC73-8C434C1FC9B4}"/>
              </a:ext>
            </a:extLst>
          </p:cNvPr>
          <p:cNvGrpSpPr/>
          <p:nvPr/>
        </p:nvGrpSpPr>
        <p:grpSpPr>
          <a:xfrm>
            <a:off x="350325" y="1645122"/>
            <a:ext cx="553998" cy="2449354"/>
            <a:chOff x="-1126319" y="1539608"/>
            <a:chExt cx="613567" cy="16611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C47DFB-23C2-A15F-10AE-58203D630B17}"/>
                </a:ext>
              </a:extLst>
            </p:cNvPr>
            <p:cNvSpPr txBox="1"/>
            <p:nvPr/>
          </p:nvSpPr>
          <p:spPr>
            <a:xfrm>
              <a:off x="-1126319" y="2282109"/>
              <a:ext cx="613567" cy="9186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bn-BD" sz="24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গণসংখ্যা</a:t>
              </a:r>
              <a:endParaRPr lang="en-US" sz="24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Up Arrow 67">
              <a:extLst>
                <a:ext uri="{FF2B5EF4-FFF2-40B4-BE49-F238E27FC236}">
                  <a16:creationId xmlns:a16="http://schemas.microsoft.com/office/drawing/2014/main" id="{10E0EA97-72E4-A6F4-75EE-BA13EDACE180}"/>
                </a:ext>
              </a:extLst>
            </p:cNvPr>
            <p:cNvSpPr/>
            <p:nvPr/>
          </p:nvSpPr>
          <p:spPr>
            <a:xfrm>
              <a:off x="-1026038" y="1539608"/>
              <a:ext cx="152400" cy="533400"/>
            </a:xfrm>
            <a:prstGeom prst="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9693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CDD70-4689-4933-960D-5C7E3C2A977A}"/>
              </a:ext>
            </a:extLst>
          </p:cNvPr>
          <p:cNvSpPr/>
          <p:nvPr/>
        </p:nvSpPr>
        <p:spPr>
          <a:xfrm>
            <a:off x="4491379" y="593899"/>
            <a:ext cx="2573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sz="3600" dirty="0">
                <a:latin typeface="NikoshBAN" pitchFamily="2" charset="0"/>
                <a:cs typeface="NikoshBAN" pitchFamily="2" charset="0"/>
              </a:rPr>
              <a:t>অজিভ রেখা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68E0C9-6272-4F0F-9C3C-D3A343941FB0}"/>
              </a:ext>
            </a:extLst>
          </p:cNvPr>
          <p:cNvSpPr/>
          <p:nvPr/>
        </p:nvSpPr>
        <p:spPr>
          <a:xfrm>
            <a:off x="1524000" y="1492077"/>
            <a:ext cx="972709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" sz="1800" b="1" i="0">
                <a:solidFill>
                  <a:srgbClr val="FF0000"/>
                </a:solidFill>
                <a:effectLst/>
                <a:latin typeface="Ubuntu" panose="020B0504030602030204" pitchFamily="34" charset="0"/>
              </a:rPr>
              <a:t>কোনো উপাত্তের শ্রেণিবিন্যাসের পর শ্রেণি ব্যবধানের উচ্চসীমা x-অক্ষ বরাবর এবং শ্রেণির ক্রমযোজিত গণসংখ্যা y-অক্ষ বরাবর স্থাপন করে ক্রমযোজিত গণসংখ্যার লেখচিত্র(Cummulative Frequency Graph) বা অজিভ রেখা পাওয়া যায়।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C1B17-8727-4829-80DD-8768BD8C3135}"/>
              </a:ext>
            </a:extLst>
          </p:cNvPr>
          <p:cNvSpPr txBox="1"/>
          <p:nvPr/>
        </p:nvSpPr>
        <p:spPr>
          <a:xfrm>
            <a:off x="1702904" y="2790364"/>
            <a:ext cx="7868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অজিভ রেখা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অঙ্কনের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-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36DB0-58BC-403D-B225-5EE3211B486D}"/>
              </a:ext>
            </a:extLst>
          </p:cNvPr>
          <p:cNvSpPr txBox="1"/>
          <p:nvPr/>
        </p:nvSpPr>
        <p:spPr>
          <a:xfrm>
            <a:off x="611187" y="3768911"/>
            <a:ext cx="109860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cs typeface="NikoshBAN" pitchFamily="2" charset="0"/>
              </a:rPr>
              <a:t>X</a:t>
            </a:r>
            <a:r>
              <a:rPr lang="en-US" sz="3600" dirty="0">
                <a:cs typeface="NikoshBAN" pitchFamily="2" charset="0"/>
              </a:rPr>
              <a:t> 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/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আনুভূমিক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" sz="3200" b="1" dirty="0">
                <a:latin typeface="NikoshBAN" pitchFamily="2" charset="0"/>
                <a:cs typeface="NikoshBAN" pitchFamily="2" charset="0"/>
              </a:rPr>
              <a:t> ব্যবধানের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" sz="3200" b="1" dirty="0">
                <a:latin typeface="NikoshBAN" pitchFamily="2" charset="0"/>
                <a:cs typeface="NikoshBAN" pitchFamily="2" charset="0"/>
              </a:rPr>
              <a:t>উচ্চসীমা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ও</a:t>
            </a:r>
          </a:p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Y -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উলম্ব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" sz="3200" b="1" dirty="0">
                <a:latin typeface="NikoshBAN" pitchFamily="2" charset="0"/>
                <a:cs typeface="NikoshBAN" pitchFamily="2" charset="0"/>
              </a:rPr>
              <a:t>ক্রমযোজিত গণসংখ্যা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 </a:t>
            </a:r>
          </a:p>
        </p:txBody>
      </p:sp>
    </p:spTree>
    <p:extLst>
      <p:ext uri="{BB962C8B-B14F-4D97-AF65-F5344CB8AC3E}">
        <p14:creationId xmlns:p14="http://schemas.microsoft.com/office/powerpoint/2010/main" val="3743921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engineering-graph-paper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1865743" y="219081"/>
            <a:ext cx="5425290" cy="6776820"/>
          </a:xfrm>
          <a:prstGeom prst="rect">
            <a:avLst/>
          </a:prstGeom>
        </p:spPr>
      </p:pic>
      <p:grpSp>
        <p:nvGrpSpPr>
          <p:cNvPr id="156" name="Group 155"/>
          <p:cNvGrpSpPr/>
          <p:nvPr/>
        </p:nvGrpSpPr>
        <p:grpSpPr>
          <a:xfrm>
            <a:off x="822630" y="864518"/>
            <a:ext cx="7162800" cy="5518386"/>
            <a:chOff x="304800" y="443352"/>
            <a:chExt cx="7932994" cy="6019800"/>
          </a:xfrm>
        </p:grpSpPr>
        <p:cxnSp>
          <p:nvCxnSpPr>
            <p:cNvPr id="79" name="Straight Arrow Connector 78"/>
            <p:cNvCxnSpPr/>
            <p:nvPr/>
          </p:nvCxnSpPr>
          <p:spPr>
            <a:xfrm flipV="1">
              <a:off x="304800" y="5597023"/>
              <a:ext cx="7932994" cy="3485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Arrow Connector 2"/>
            <p:cNvCxnSpPr/>
            <p:nvPr/>
          </p:nvCxnSpPr>
          <p:spPr>
            <a:xfrm>
              <a:off x="726768" y="443352"/>
              <a:ext cx="0" cy="60198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reeform 52"/>
          <p:cNvSpPr/>
          <p:nvPr/>
        </p:nvSpPr>
        <p:spPr>
          <a:xfrm>
            <a:off x="1356030" y="5436519"/>
            <a:ext cx="395858" cy="184247"/>
          </a:xfrm>
          <a:custGeom>
            <a:avLst/>
            <a:gdLst>
              <a:gd name="connsiteX0" fmla="*/ 0 w 438424"/>
              <a:gd name="connsiteY0" fmla="*/ 116121 h 150741"/>
              <a:gd name="connsiteX1" fmla="*/ 66908 w 438424"/>
              <a:gd name="connsiteY1" fmla="*/ 26911 h 150741"/>
              <a:gd name="connsiteX2" fmla="*/ 100361 w 438424"/>
              <a:gd name="connsiteY2" fmla="*/ 15760 h 150741"/>
              <a:gd name="connsiteX3" fmla="*/ 122664 w 438424"/>
              <a:gd name="connsiteY3" fmla="*/ 38062 h 150741"/>
              <a:gd name="connsiteX4" fmla="*/ 167269 w 438424"/>
              <a:gd name="connsiteY4" fmla="*/ 93818 h 150741"/>
              <a:gd name="connsiteX5" fmla="*/ 178420 w 438424"/>
              <a:gd name="connsiteY5" fmla="*/ 60365 h 150741"/>
              <a:gd name="connsiteX6" fmla="*/ 223025 w 438424"/>
              <a:gd name="connsiteY6" fmla="*/ 15760 h 150741"/>
              <a:gd name="connsiteX7" fmla="*/ 278781 w 438424"/>
              <a:gd name="connsiteY7" fmla="*/ 138423 h 150741"/>
              <a:gd name="connsiteX8" fmla="*/ 301083 w 438424"/>
              <a:gd name="connsiteY8" fmla="*/ 104970 h 150741"/>
              <a:gd name="connsiteX9" fmla="*/ 356839 w 438424"/>
              <a:gd name="connsiteY9" fmla="*/ 49213 h 150741"/>
              <a:gd name="connsiteX10" fmla="*/ 379142 w 438424"/>
              <a:gd name="connsiteY10" fmla="*/ 26911 h 150741"/>
              <a:gd name="connsiteX11" fmla="*/ 390293 w 438424"/>
              <a:gd name="connsiteY11" fmla="*/ 60365 h 150741"/>
              <a:gd name="connsiteX12" fmla="*/ 401444 w 438424"/>
              <a:gd name="connsiteY12" fmla="*/ 104970 h 150741"/>
              <a:gd name="connsiteX13" fmla="*/ 434898 w 438424"/>
              <a:gd name="connsiteY13" fmla="*/ 82667 h 15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424" h="150741">
                <a:moveTo>
                  <a:pt x="0" y="116121"/>
                </a:moveTo>
                <a:cubicBezTo>
                  <a:pt x="3693" y="110582"/>
                  <a:pt x="43985" y="40664"/>
                  <a:pt x="66908" y="26911"/>
                </a:cubicBezTo>
                <a:cubicBezTo>
                  <a:pt x="76987" y="20864"/>
                  <a:pt x="89210" y="19477"/>
                  <a:pt x="100361" y="15760"/>
                </a:cubicBezTo>
                <a:cubicBezTo>
                  <a:pt x="107795" y="23194"/>
                  <a:pt x="118972" y="28218"/>
                  <a:pt x="122664" y="38062"/>
                </a:cubicBezTo>
                <a:cubicBezTo>
                  <a:pt x="150285" y="111718"/>
                  <a:pt x="104807" y="114640"/>
                  <a:pt x="167269" y="93818"/>
                </a:cubicBezTo>
                <a:cubicBezTo>
                  <a:pt x="170986" y="82667"/>
                  <a:pt x="171588" y="69930"/>
                  <a:pt x="178420" y="60365"/>
                </a:cubicBezTo>
                <a:cubicBezTo>
                  <a:pt x="190642" y="43255"/>
                  <a:pt x="223025" y="15760"/>
                  <a:pt x="223025" y="15760"/>
                </a:cubicBezTo>
                <a:cubicBezTo>
                  <a:pt x="323008" y="40755"/>
                  <a:pt x="219458" y="0"/>
                  <a:pt x="278781" y="138423"/>
                </a:cubicBezTo>
                <a:cubicBezTo>
                  <a:pt x="284060" y="150741"/>
                  <a:pt x="292258" y="115056"/>
                  <a:pt x="301083" y="104970"/>
                </a:cubicBezTo>
                <a:cubicBezTo>
                  <a:pt x="318391" y="85189"/>
                  <a:pt x="338253" y="67799"/>
                  <a:pt x="356839" y="49213"/>
                </a:cubicBezTo>
                <a:lnTo>
                  <a:pt x="379142" y="26911"/>
                </a:lnTo>
                <a:cubicBezTo>
                  <a:pt x="382859" y="38062"/>
                  <a:pt x="387064" y="49063"/>
                  <a:pt x="390293" y="60365"/>
                </a:cubicBezTo>
                <a:cubicBezTo>
                  <a:pt x="394503" y="75101"/>
                  <a:pt x="389183" y="95775"/>
                  <a:pt x="401444" y="104970"/>
                </a:cubicBezTo>
                <a:cubicBezTo>
                  <a:pt x="438424" y="132705"/>
                  <a:pt x="434898" y="92904"/>
                  <a:pt x="434898" y="8266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192014"/>
              </p:ext>
            </p:extLst>
          </p:nvPr>
        </p:nvGraphicFramePr>
        <p:xfrm>
          <a:off x="8147568" y="1072162"/>
          <a:ext cx="3250967" cy="4151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3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4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826"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</a:p>
                    <a:p>
                      <a:pPr algn="ctr"/>
                      <a:r>
                        <a:rPr lang="bn-BD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ব্যাপ্তি</a:t>
                      </a:r>
                      <a:r>
                        <a:rPr lang="bn-BD" sz="1600" b="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bn-BD" sz="16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</a:t>
                      </a:r>
                    </a:p>
                    <a:p>
                      <a:pPr algn="ctr"/>
                      <a:r>
                        <a:rPr kumimoji="0" lang="bn-BD" sz="16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সংখ্যা 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ক্রমযোজিত</a:t>
                      </a:r>
                      <a:r>
                        <a:rPr lang="bn-BD" sz="1600" b="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kumimoji="0" lang="bn-BD" sz="16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গণসংখ্যা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341">
                <a:tc>
                  <a:txBody>
                    <a:bodyPr/>
                    <a:lstStyle/>
                    <a:p>
                      <a:pPr algn="ctr"/>
                      <a:r>
                        <a:rPr kumimoji="0" lang="bn-BD" sz="16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৩</a:t>
                      </a:r>
                      <a:r>
                        <a:rPr kumimoji="0" lang="en-US" sz="16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০</a:t>
                      </a:r>
                      <a:r>
                        <a:rPr kumimoji="0" lang="bn-BD" sz="1600" b="0" i="0" u="none" strike="noStrike" kern="1200" baseline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ea typeface="+mn-ea"/>
                          <a:cs typeface="NikoshBAN" pitchFamily="2" charset="0"/>
                        </a:rPr>
                        <a:t>-৩৯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341">
                <a:tc>
                  <a:txBody>
                    <a:bodyPr/>
                    <a:lstStyle/>
                    <a:p>
                      <a:pPr algn="ctr"/>
                      <a:r>
                        <a:rPr lang="bn-BD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-৪৯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১৩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34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৫০-৫৯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২৫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34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৬০-৬৯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১৫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৪০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34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৭০-৭</a:t>
                      </a:r>
                      <a:r>
                        <a:rPr lang="bn-BD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৫০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134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৮০-৮৯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৫৭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11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৯০-৯</a:t>
                      </a:r>
                      <a:r>
                        <a:rPr lang="bn-BD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600" b="0" dirty="0">
                          <a:solidFill>
                            <a:srgbClr val="002060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sz="1600" b="0" dirty="0">
                        <a:solidFill>
                          <a:srgbClr val="002060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2060"/>
                          </a:solidFill>
                          <a:latin typeface="NikoshBAN" pitchFamily="2" charset="0"/>
                          <a:cs typeface="NikoshBAN" pitchFamily="2" charset="0"/>
                        </a:rPr>
                        <a:t>৬০</a:t>
                      </a:r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" name="Group 7"/>
          <p:cNvGrpSpPr/>
          <p:nvPr/>
        </p:nvGrpSpPr>
        <p:grpSpPr>
          <a:xfrm>
            <a:off x="746430" y="864517"/>
            <a:ext cx="7086600" cy="5273223"/>
            <a:chOff x="-50185" y="533400"/>
            <a:chExt cx="7848600" cy="5752361"/>
          </a:xfrm>
        </p:grpSpPr>
        <p:sp>
          <p:nvSpPr>
            <p:cNvPr id="7" name="TextBox 6"/>
            <p:cNvSpPr txBox="1"/>
            <p:nvPr/>
          </p:nvSpPr>
          <p:spPr>
            <a:xfrm>
              <a:off x="7265015" y="5715000"/>
              <a:ext cx="533400" cy="570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/>
                </a:rPr>
                <a:t>X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-50185" y="533400"/>
              <a:ext cx="533400" cy="570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/>
                </a:rPr>
                <a:t>Y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339" y="5607003"/>
              <a:ext cx="533400" cy="570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/>
                </a:rPr>
                <a:t>O</a:t>
              </a:r>
            </a:p>
          </p:txBody>
        </p:sp>
      </p:grpSp>
      <p:grpSp>
        <p:nvGrpSpPr>
          <p:cNvPr id="6" name="Group 95"/>
          <p:cNvGrpSpPr/>
          <p:nvPr/>
        </p:nvGrpSpPr>
        <p:grpSpPr>
          <a:xfrm>
            <a:off x="1856264" y="6228235"/>
            <a:ext cx="4396366" cy="461665"/>
            <a:chOff x="637064" y="5939567"/>
            <a:chExt cx="4396366" cy="461665"/>
          </a:xfrm>
        </p:grpSpPr>
        <p:sp>
          <p:nvSpPr>
            <p:cNvPr id="94" name="TextBox 93"/>
            <p:cNvSpPr txBox="1"/>
            <p:nvPr/>
          </p:nvSpPr>
          <p:spPr>
            <a:xfrm>
              <a:off x="637064" y="5939567"/>
              <a:ext cx="3048000" cy="46166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bn-BD" sz="24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rPr>
                <a:t>শ্রেণিব্যাপ্তির উচ্চসীমা </a:t>
              </a:r>
              <a:endParaRPr lang="en-US" sz="2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5" name="Right Arrow 94"/>
            <p:cNvSpPr/>
            <p:nvPr/>
          </p:nvSpPr>
          <p:spPr>
            <a:xfrm>
              <a:off x="3685063" y="6098483"/>
              <a:ext cx="1348367" cy="2031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97"/>
          <p:cNvGrpSpPr/>
          <p:nvPr/>
        </p:nvGrpSpPr>
        <p:grpSpPr>
          <a:xfrm>
            <a:off x="258699" y="1645123"/>
            <a:ext cx="923330" cy="3906870"/>
            <a:chOff x="-1227797" y="1539608"/>
            <a:chExt cx="1022612" cy="2649563"/>
          </a:xfrm>
        </p:grpSpPr>
        <p:sp>
          <p:nvSpPr>
            <p:cNvPr id="93" name="TextBox 92"/>
            <p:cNvSpPr txBox="1"/>
            <p:nvPr/>
          </p:nvSpPr>
          <p:spPr>
            <a:xfrm>
              <a:off x="-1227797" y="2055571"/>
              <a:ext cx="1022612" cy="21336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bn-BD" sz="2400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ক্রমযোজিত গণসংখ্যা</a:t>
              </a:r>
              <a:endParaRPr lang="en-US" sz="24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7" name="Up Arrow 96"/>
            <p:cNvSpPr/>
            <p:nvPr/>
          </p:nvSpPr>
          <p:spPr>
            <a:xfrm>
              <a:off x="-1026038" y="1539608"/>
              <a:ext cx="152400" cy="533400"/>
            </a:xfrm>
            <a:prstGeom prst="up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813231" y="1550318"/>
            <a:ext cx="4810467" cy="4149402"/>
            <a:chOff x="1295400" y="1600200"/>
            <a:chExt cx="4810467" cy="4149402"/>
          </a:xfrm>
        </p:grpSpPr>
        <p:sp>
          <p:nvSpPr>
            <p:cNvPr id="104" name="Oval 103"/>
            <p:cNvSpPr/>
            <p:nvPr/>
          </p:nvSpPr>
          <p:spPr>
            <a:xfrm>
              <a:off x="4714533" y="22098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1295400" y="56388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983419" y="52578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6019800" y="16002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5400333" y="17526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2657133" y="47244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3342933" y="38862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4028733" y="2895600"/>
              <a:ext cx="86067" cy="110802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1642901" y="5696358"/>
            <a:ext cx="4979062" cy="539934"/>
            <a:chOff x="1275543" y="5742160"/>
            <a:chExt cx="5514445" cy="588994"/>
          </a:xfrm>
        </p:grpSpPr>
        <p:sp>
          <p:nvSpPr>
            <p:cNvPr id="84" name="TextBox 83"/>
            <p:cNvSpPr txBox="1"/>
            <p:nvPr/>
          </p:nvSpPr>
          <p:spPr>
            <a:xfrm rot="16200000">
              <a:off x="1208849" y="5808854"/>
              <a:ext cx="542433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</a:rPr>
                <a:t>২৯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6200000">
              <a:off x="1959484" y="5833702"/>
              <a:ext cx="565166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</a:rPr>
                <a:t>৩৯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 rot="16200000">
              <a:off x="2736347" y="5811261"/>
              <a:ext cx="535439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</a:rPr>
                <a:t>৪৯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 rot="16200000">
              <a:off x="3411655" y="5817673"/>
              <a:ext cx="556423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</a:rPr>
                <a:t>৫৯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 rot="16200000">
              <a:off x="4160540" y="5835305"/>
              <a:ext cx="582653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</a:rPr>
                <a:t>৬৯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 rot="16200000">
              <a:off x="4869947" y="5808854"/>
              <a:ext cx="535439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</a:rPr>
                <a:t>৭৯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 rot="16200000">
              <a:off x="5617957" y="5841718"/>
              <a:ext cx="563418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  <a:latin typeface="NikoshBAN" pitchFamily="2" charset="0"/>
                  <a:cs typeface="NikoshBAN" pitchFamily="2" charset="0"/>
                </a:rPr>
                <a:t>৮৯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6311626" y="5824886"/>
              <a:ext cx="547680" cy="4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66"/>
                  </a:solidFill>
                  <a:latin typeface="NikoshBAN" pitchFamily="2" charset="0"/>
                  <a:cs typeface="NikoshBAN" pitchFamily="2" charset="0"/>
                </a:rPr>
                <a:t>৯৯</a:t>
              </a: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731445" y="1380744"/>
            <a:ext cx="526106" cy="3722275"/>
            <a:chOff x="304800" y="1143000"/>
            <a:chExt cx="582677" cy="4060490"/>
          </a:xfrm>
        </p:grpSpPr>
        <p:sp>
          <p:nvSpPr>
            <p:cNvPr id="116" name="TextBox 115"/>
            <p:cNvSpPr txBox="1"/>
            <p:nvPr/>
          </p:nvSpPr>
          <p:spPr>
            <a:xfrm>
              <a:off x="304800" y="4800600"/>
              <a:ext cx="513437" cy="4028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১০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304800" y="4038601"/>
              <a:ext cx="541842" cy="4028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২০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304800" y="3364468"/>
              <a:ext cx="580902" cy="4028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৩০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304800" y="2590800"/>
              <a:ext cx="538291" cy="4028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৪০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04800" y="1905000"/>
              <a:ext cx="556046" cy="4028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৫০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04800" y="1143000"/>
              <a:ext cx="582677" cy="4028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৬০</a:t>
              </a:r>
            </a:p>
          </p:txBody>
        </p:sp>
      </p:grpSp>
      <p:cxnSp>
        <p:nvCxnSpPr>
          <p:cNvPr id="133" name="Straight Connector 132"/>
          <p:cNvCxnSpPr/>
          <p:nvPr/>
        </p:nvCxnSpPr>
        <p:spPr>
          <a:xfrm flipV="1">
            <a:off x="1813230" y="5224146"/>
            <a:ext cx="761482" cy="424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2499031" y="4754198"/>
            <a:ext cx="705285" cy="5299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V="1">
            <a:off x="3182094" y="3934780"/>
            <a:ext cx="688537" cy="8159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3946830" y="2921919"/>
            <a:ext cx="609894" cy="9405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endCxn id="104" idx="0"/>
          </p:cNvCxnSpPr>
          <p:nvPr/>
        </p:nvCxnSpPr>
        <p:spPr>
          <a:xfrm rot="5400000" flipH="1" flipV="1">
            <a:off x="4604368" y="2190919"/>
            <a:ext cx="702028" cy="6400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>
            <a:endCxn id="110" idx="1"/>
          </p:cNvCxnSpPr>
          <p:nvPr/>
        </p:nvCxnSpPr>
        <p:spPr>
          <a:xfrm flipV="1">
            <a:off x="5318431" y="1718946"/>
            <a:ext cx="612337" cy="4335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V="1">
            <a:off x="6004231" y="1566546"/>
            <a:ext cx="606863" cy="136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469296" y="254715"/>
            <a:ext cx="3612202" cy="58477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solidFill>
                  <a:srgbClr val="C00000"/>
                </a:solidFill>
                <a:latin typeface="NikoshBAN"/>
                <a:cs typeface="NikoshBAN" pitchFamily="2" charset="0"/>
              </a:rPr>
              <a:t>অজিভ রেখা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yam Rupali" pitchFamily="2" charset="0"/>
              <a:cs typeface="Siyam Rupa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176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1907178"/>
            <a:ext cx="9144000" cy="224676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82361E"/>
                </a:solidFill>
                <a:latin typeface="NikoshBAN" pitchFamily="2" charset="0"/>
                <a:cs typeface="NikoshBAN" pitchFamily="2" charset="0"/>
              </a:rPr>
              <a:t>কোন স্কুলের ১০ম শ্রেণির ৬০ জন শিক্ষার্থীর ওজনের (কিলোগ্রাম) গণসংখ্যা নিবেশণ হুলো নিম্নরুপঃ</a:t>
            </a:r>
            <a:endParaRPr lang="bn-BD" sz="2800" dirty="0">
              <a:solidFill>
                <a:srgbClr val="82361E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solidFill>
                  <a:srgbClr val="82361E"/>
                </a:solidFill>
                <a:latin typeface="NikoshBAN" pitchFamily="2" charset="0"/>
                <a:cs typeface="NikoshBAN" pitchFamily="2" charset="0"/>
              </a:rPr>
              <a:t>ওজন (কেজি)      ৪৬-৫০      ৫১-৫৫    ৫৬-৬০    ৬১-৬৫    ৬৬-৭০</a:t>
            </a:r>
          </a:p>
          <a:p>
            <a:r>
              <a:rPr lang="bn-IN" sz="2800" dirty="0">
                <a:solidFill>
                  <a:srgbClr val="82361E"/>
                </a:solidFill>
                <a:latin typeface="NikoshBAN" pitchFamily="2" charset="0"/>
                <a:cs typeface="NikoshBAN" pitchFamily="2" charset="0"/>
              </a:rPr>
              <a:t>গণসংখ্যা                ৫            ১০          ২০          ১৫         ১০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4582887"/>
            <a:ext cx="9144000" cy="138499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১)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গণসংখ্যা নিবেশ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ণের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অজিভ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আকঁ। </a:t>
            </a:r>
          </a:p>
          <a:p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২)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আয়তলে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খের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গণসংখ্যা 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বহুভুজ</a:t>
            </a:r>
            <a:r>
              <a:rPr lang="bn-BD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আকঁ। </a:t>
            </a:r>
          </a:p>
          <a:p>
            <a:pPr marL="457200" indent="-457200">
              <a:buAutoNum type="arabicParenR"/>
            </a:pPr>
            <a:endParaRPr lang="bn-BD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72070" y="529004"/>
            <a:ext cx="4894217" cy="949234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IN" sz="6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8224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2730" y="271166"/>
            <a:ext cx="4214949" cy="91440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bn-IN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4495801"/>
            <a:ext cx="9144000" cy="46166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৩। অজিভ রেখা আঁকার জন্য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X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অক্ষ বরাবর নিচের কোনটি হবে ?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4970491"/>
            <a:ext cx="9144000" cy="83099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ক) শ্রেণির নিম্নসীমা  খ) শ্রেণির উচ্চসীমা গ) শ্রেণিসীমা ঘ)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শ্রেণিসীমা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905001"/>
            <a:ext cx="914400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bn-IN" sz="2400" dirty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বিচ্ছিন্ন </a:t>
            </a:r>
            <a:r>
              <a:rPr lang="bn-BD" sz="2400" dirty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শ্রেণিসীমা   খ) </a:t>
            </a:r>
            <a:r>
              <a:rPr lang="bn-IN" sz="2400" dirty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sz="2400" dirty="0">
                <a:solidFill>
                  <a:srgbClr val="A50021"/>
                </a:solidFill>
                <a:latin typeface="NikoshBAN" pitchFamily="2" charset="0"/>
                <a:cs typeface="NikoshBAN" pitchFamily="2" charset="0"/>
              </a:rPr>
              <a:t>শ্রেণিসীমা </a:t>
            </a:r>
            <a:endParaRPr lang="en-US" sz="2400" dirty="0">
              <a:solidFill>
                <a:srgbClr val="A5002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1447801"/>
            <a:ext cx="914400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en-US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আয়তলেখ অংকনের জন্য শ্রেণি কিরুপ হওয়া প্রয়োজন ? 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2891136"/>
            <a:ext cx="9144000" cy="83099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2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। আয়তলেখ ব্যবহার না করে গনসংখ্যা বহুভুজ আঁকার জন্য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X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অক্ষ বরাবর নিচের কোনটি হবে? 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3348336"/>
            <a:ext cx="9144000" cy="830997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ক) শ্রেণির মধ্যবিন্দু খ) শ্রেণির উচ্চসীমা গ) শ্রেণিসীমা ঘ)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অবিচ্ছিন্ন 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শ্রেণিসীমা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check-mark-h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51410" y="1905001"/>
            <a:ext cx="320591" cy="297615"/>
          </a:xfrm>
          <a:prstGeom prst="rect">
            <a:avLst/>
          </a:prstGeom>
        </p:spPr>
      </p:pic>
      <p:pic>
        <p:nvPicPr>
          <p:cNvPr id="11" name="Picture 10" descr="check-mark-h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9801" y="3429001"/>
            <a:ext cx="320591" cy="297615"/>
          </a:xfrm>
          <a:prstGeom prst="rect">
            <a:avLst/>
          </a:prstGeom>
        </p:spPr>
      </p:pic>
      <p:pic>
        <p:nvPicPr>
          <p:cNvPr id="12" name="Picture 11" descr="check-mark-h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38601" y="5036386"/>
            <a:ext cx="320591" cy="29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46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018" y="1143629"/>
            <a:ext cx="9144000" cy="1296144"/>
          </a:xfrm>
          <a:noFill/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৯</a:t>
            </a: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 শ্রেণির ৫০ জন শিক্ষার্থীর গণিত বিষয়ের প্রাপ্ত নম্বরের গ</a:t>
            </a:r>
            <a:r>
              <a:rPr lang="bn-IN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ণসংখ্যা</a:t>
            </a: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নিবেশণ </a:t>
            </a: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সারণি দেওয়া হলো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005488"/>
              </p:ext>
            </p:extLst>
          </p:nvPr>
        </p:nvGraphicFramePr>
        <p:xfrm>
          <a:off x="627018" y="2593545"/>
          <a:ext cx="10855234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78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0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30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283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r>
                        <a:rPr lang="bn-BD" sz="24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ব্যাপ্তি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৩১-৪০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৪১-৫০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৫১-৬০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৬১-৭০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৭১-৮০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৮১-৯০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৯১-১০০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b="0" baseline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গণ সংখ্যা 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dirty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7017" y="4057151"/>
            <a:ext cx="10123713" cy="1964825"/>
          </a:xfrm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ক) প্রদত্ত উপাত্তের ক্রমযোজিত গণসংখ্যা রেখা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অজিভ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রেখা</a:t>
            </a: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অ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ঙ্ক</a:t>
            </a: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 কর। 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খ) আয়তলেখ ব্যবহার না করে গনসংখ্যা বহুভুজ আঁক ।</a:t>
            </a:r>
            <a:endParaRPr lang="bn-BD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গ) আয়তলেখ ব্যবহার করে গনসংখ্যা বহুভুজ</a:t>
            </a:r>
            <a:r>
              <a:rPr lang="bn-BD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আঁক ।</a:t>
            </a:r>
            <a:endParaRPr 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66308" y="312632"/>
            <a:ext cx="4236721" cy="8309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04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3642F9-907B-47A4-8346-6677A2B77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86" y="2619317"/>
            <a:ext cx="6241773" cy="3645140"/>
          </a:xfrm>
          <a:prstGeom prst="rect">
            <a:avLst/>
          </a:prstGeom>
        </p:spPr>
      </p:pic>
      <p:sp>
        <p:nvSpPr>
          <p:cNvPr id="5" name="Rectangle 5"/>
          <p:cNvSpPr/>
          <p:nvPr/>
        </p:nvSpPr>
        <p:spPr>
          <a:xfrm>
            <a:off x="2715332" y="1092613"/>
            <a:ext cx="6241773" cy="133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ধন্যবাদ</a:t>
            </a:r>
            <a:endParaRPr lang="en-US" sz="13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94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214351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881304" y="1442364"/>
            <a:ext cx="1014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১</a:t>
            </a:r>
            <a:r>
              <a:rPr lang="as-IN" sz="3600" b="1" dirty="0"/>
              <a:t>. </a:t>
            </a:r>
            <a:r>
              <a:rPr lang="as-IN" sz="4000" b="1" dirty="0"/>
              <a:t>সকল মূলদ ও অমূলদ সংখ্যাকে কি বলে?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004132" y="2538927"/>
            <a:ext cx="465704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4400" dirty="0"/>
              <a:t>ক. </a:t>
            </a:r>
            <a:r>
              <a:rPr lang="en-US" sz="4400" dirty="0" err="1"/>
              <a:t>স্বাভাবিক</a:t>
            </a:r>
            <a:r>
              <a:rPr lang="en-US" sz="4400" dirty="0"/>
              <a:t> </a:t>
            </a:r>
            <a:r>
              <a:rPr lang="en-US" sz="4400" dirty="0" err="1"/>
              <a:t>সংখ্যা</a:t>
            </a:r>
            <a:br>
              <a:rPr lang="as-IN" sz="4400" dirty="0"/>
            </a:br>
            <a:r>
              <a:rPr lang="as-IN" sz="4400" dirty="0"/>
              <a:t>খ. মৌলিক সংখ্যা</a:t>
            </a:r>
            <a:br>
              <a:rPr lang="as-IN" sz="4400" dirty="0"/>
            </a:br>
            <a:r>
              <a:rPr lang="en-US" sz="4400" dirty="0"/>
              <a:t>গ.</a:t>
            </a:r>
            <a:r>
              <a:rPr lang="as-IN" sz="4400" dirty="0"/>
              <a:t> পূর্ণসংখ্যা </a:t>
            </a:r>
            <a:endParaRPr lang="en-US" sz="4400" dirty="0"/>
          </a:p>
          <a:p>
            <a:r>
              <a:rPr lang="as-IN" sz="4400" dirty="0"/>
              <a:t>ঘ. বাস্তব সংখ্যা </a:t>
            </a:r>
            <a:endParaRPr lang="en-US" sz="4400" dirty="0"/>
          </a:p>
        </p:txBody>
      </p:sp>
      <p:sp>
        <p:nvSpPr>
          <p:cNvPr id="11" name="Rounded Rectangle 10"/>
          <p:cNvSpPr/>
          <p:nvPr/>
        </p:nvSpPr>
        <p:spPr>
          <a:xfrm>
            <a:off x="2004132" y="5436834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as-IN" sz="2400" dirty="0">
                <a:solidFill>
                  <a:srgbClr val="FF0000"/>
                </a:solidFill>
              </a:rPr>
              <a:t>ঘ. বাস্তব সংখ্যা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806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172787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881304" y="1442364"/>
            <a:ext cx="1014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/>
              <a:t>২</a:t>
            </a:r>
            <a:r>
              <a:rPr lang="as-IN" sz="3600" b="1" dirty="0"/>
              <a:t>. </a:t>
            </a:r>
            <a:r>
              <a:rPr lang="as-IN" sz="4000" b="1" dirty="0"/>
              <a:t>নিচের কোন সংখ্যাটি মৌলিক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4132" y="2538927"/>
            <a:ext cx="194316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4400" dirty="0"/>
              <a:t>ক. </a:t>
            </a:r>
            <a:r>
              <a:rPr lang="en-US" sz="4400" dirty="0"/>
              <a:t>৪৯</a:t>
            </a:r>
          </a:p>
          <a:p>
            <a:r>
              <a:rPr lang="as-IN" sz="4400" dirty="0"/>
              <a:t>খ. </a:t>
            </a:r>
            <a:r>
              <a:rPr lang="en-US" sz="4400" dirty="0"/>
              <a:t>৫৫</a:t>
            </a:r>
            <a:br>
              <a:rPr lang="as-IN" sz="4400" dirty="0"/>
            </a:br>
            <a:r>
              <a:rPr lang="en-US" sz="4400" dirty="0"/>
              <a:t>গ.</a:t>
            </a:r>
            <a:r>
              <a:rPr lang="as-IN" sz="4400" dirty="0"/>
              <a:t> </a:t>
            </a:r>
            <a:r>
              <a:rPr lang="en-US" sz="4400" dirty="0"/>
              <a:t>৫৩</a:t>
            </a:r>
            <a:r>
              <a:rPr lang="as-IN" sz="4400" dirty="0"/>
              <a:t> </a:t>
            </a:r>
            <a:endParaRPr lang="en-US" sz="4400" dirty="0"/>
          </a:p>
          <a:p>
            <a:r>
              <a:rPr lang="as-IN" sz="4400" dirty="0"/>
              <a:t>ঘ. </a:t>
            </a:r>
            <a:r>
              <a:rPr lang="en-US" sz="4400" dirty="0"/>
              <a:t>৫১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04132" y="5616943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en-US" sz="2400" dirty="0"/>
              <a:t>গ.</a:t>
            </a:r>
            <a:r>
              <a:rPr lang="as-IN" sz="2400" dirty="0"/>
              <a:t> </a:t>
            </a:r>
            <a:r>
              <a:rPr lang="en-US" sz="2400" dirty="0"/>
              <a:t>৫৩</a:t>
            </a:r>
          </a:p>
        </p:txBody>
      </p:sp>
    </p:spTree>
    <p:extLst>
      <p:ext uri="{BB962C8B-B14F-4D97-AF65-F5344CB8AC3E}">
        <p14:creationId xmlns:p14="http://schemas.microsoft.com/office/powerpoint/2010/main" val="3481567135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131223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881304" y="1442364"/>
            <a:ext cx="10146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200" b="1" dirty="0"/>
              <a:t>৩</a:t>
            </a:r>
            <a:r>
              <a:rPr lang="as-IN" sz="3200" b="1" dirty="0"/>
              <a:t>. </a:t>
            </a:r>
            <a:r>
              <a:rPr lang="as-IN" sz="3600" b="1" dirty="0"/>
              <a:t>৩০ থেকে ৯০ এর মধ্যবর্তী বৃহত্তম ও ক্ষুদ্রতম মৌলিক সংখ্যার অন্তর কত ?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4132" y="2790989"/>
            <a:ext cx="173957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4000" dirty="0"/>
              <a:t>ক. </a:t>
            </a:r>
            <a:r>
              <a:rPr lang="en-US" sz="4000" dirty="0"/>
              <a:t>৪৬</a:t>
            </a:r>
          </a:p>
          <a:p>
            <a:r>
              <a:rPr lang="as-IN" sz="4000" dirty="0"/>
              <a:t>খ. </a:t>
            </a:r>
            <a:r>
              <a:rPr lang="en-US" sz="4000" dirty="0"/>
              <a:t>৪৮</a:t>
            </a:r>
            <a:br>
              <a:rPr lang="as-IN" sz="4000" dirty="0"/>
            </a:br>
            <a:r>
              <a:rPr lang="en-US" sz="4000" dirty="0"/>
              <a:t>গ.</a:t>
            </a:r>
            <a:r>
              <a:rPr lang="as-IN" sz="4000" dirty="0"/>
              <a:t> </a:t>
            </a:r>
            <a:r>
              <a:rPr lang="en-US" sz="4000" dirty="0"/>
              <a:t>৫২</a:t>
            </a:r>
            <a:r>
              <a:rPr lang="as-IN" sz="4000" dirty="0"/>
              <a:t> </a:t>
            </a:r>
            <a:endParaRPr lang="en-US" sz="4000" dirty="0"/>
          </a:p>
          <a:p>
            <a:r>
              <a:rPr lang="as-IN" sz="4000" dirty="0"/>
              <a:t>ঘ. </a:t>
            </a:r>
            <a:r>
              <a:rPr lang="en-US" sz="4000" dirty="0"/>
              <a:t>৫৮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04132" y="5616943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as-IN" sz="2400" dirty="0"/>
              <a:t>ঘ. </a:t>
            </a:r>
            <a:r>
              <a:rPr lang="en-US" sz="2400" dirty="0"/>
              <a:t>৫৮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62742" y="5757306"/>
            <a:ext cx="6184706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as-IN" b="1" dirty="0">
                <a:solidFill>
                  <a:srgbClr val="FF0000"/>
                </a:solidFill>
              </a:rPr>
              <a:t>ব্যাখ্যা:</a:t>
            </a:r>
            <a:r>
              <a:rPr lang="as-IN" dirty="0">
                <a:solidFill>
                  <a:srgbClr val="FF0000"/>
                </a:solidFill>
              </a:rPr>
              <a:t> ৩০ থেকে ৯০ এর মধ্যবর্তী বৃহত্তম ও ক্ষুদ্রতম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as-IN" dirty="0">
                <a:solidFill>
                  <a:srgbClr val="FF0000"/>
                </a:solidFill>
              </a:rPr>
              <a:t>মৌলিক সংখ্যা হচ্ছে ৮৯ ও ৩১। এদের অন্তর = ৮৯– ৩১ = ৫৮।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20158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172787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881304" y="1442364"/>
            <a:ext cx="1014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/>
              <a:t>৪</a:t>
            </a:r>
            <a:r>
              <a:rPr lang="as-IN" sz="3600" b="1" dirty="0"/>
              <a:t>. </a:t>
            </a:r>
            <a:r>
              <a:rPr lang="as-IN" sz="4000" b="1" dirty="0"/>
              <a:t>নিচের কোন সংখ্যাটি মৌলিক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4132" y="2538927"/>
            <a:ext cx="194316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s-IN" sz="4400" dirty="0"/>
              <a:t>ক. </a:t>
            </a:r>
            <a:r>
              <a:rPr lang="en-US" sz="4400" dirty="0"/>
              <a:t>৪৯</a:t>
            </a:r>
          </a:p>
          <a:p>
            <a:r>
              <a:rPr lang="as-IN" sz="4400" dirty="0"/>
              <a:t>খ. </a:t>
            </a:r>
            <a:r>
              <a:rPr lang="en-US" sz="4400" dirty="0"/>
              <a:t>৫৫</a:t>
            </a:r>
            <a:br>
              <a:rPr lang="as-IN" sz="4400" dirty="0"/>
            </a:br>
            <a:r>
              <a:rPr lang="en-US" sz="4400" dirty="0"/>
              <a:t>গ.</a:t>
            </a:r>
            <a:r>
              <a:rPr lang="as-IN" sz="4400" dirty="0"/>
              <a:t> </a:t>
            </a:r>
            <a:r>
              <a:rPr lang="en-US" sz="4400" dirty="0"/>
              <a:t>৫৩</a:t>
            </a:r>
            <a:r>
              <a:rPr lang="as-IN" sz="4400" dirty="0"/>
              <a:t> </a:t>
            </a:r>
            <a:endParaRPr lang="en-US" sz="4400" dirty="0"/>
          </a:p>
          <a:p>
            <a:r>
              <a:rPr lang="as-IN" sz="4400" dirty="0"/>
              <a:t>ঘ. </a:t>
            </a:r>
            <a:r>
              <a:rPr lang="en-US" sz="4400" dirty="0"/>
              <a:t>৫১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04132" y="5616943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en-US" sz="2400" dirty="0"/>
              <a:t>গ.</a:t>
            </a:r>
            <a:r>
              <a:rPr lang="as-IN" sz="2400" dirty="0"/>
              <a:t> </a:t>
            </a:r>
            <a:r>
              <a:rPr lang="en-US" sz="2400" dirty="0"/>
              <a:t>৫৩</a:t>
            </a:r>
          </a:p>
        </p:txBody>
      </p:sp>
    </p:spTree>
    <p:extLst>
      <p:ext uri="{BB962C8B-B14F-4D97-AF65-F5344CB8AC3E}">
        <p14:creationId xmlns:p14="http://schemas.microsoft.com/office/powerpoint/2010/main" val="336319638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172787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842668" y="1693168"/>
            <a:ext cx="101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/>
              <a:t>৫</a:t>
            </a:r>
            <a:r>
              <a:rPr lang="as-IN" sz="3600" b="1" dirty="0"/>
              <a:t>. কোনটি অবিচ্ছিন্ন চলক</a:t>
            </a:r>
            <a:endParaRPr lang="as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04133" y="2538927"/>
            <a:ext cx="72300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600" dirty="0"/>
              <a:t>ক) শ্রেণীতে ছাত্র সংখ্যা</a:t>
            </a:r>
            <a:br>
              <a:rPr lang="as-IN" sz="3600" dirty="0"/>
            </a:br>
            <a:r>
              <a:rPr lang="as-IN" sz="3600" dirty="0"/>
              <a:t>খ) কোন পরিবারে শিশুর সংখ্যা</a:t>
            </a:r>
            <a:br>
              <a:rPr lang="as-IN" sz="3600" dirty="0"/>
            </a:br>
            <a:r>
              <a:rPr lang="as-IN" sz="3600" dirty="0"/>
              <a:t>গ) বাজারের চালের মূল্য</a:t>
            </a:r>
            <a:br>
              <a:rPr lang="as-IN" sz="3600" dirty="0"/>
            </a:br>
            <a:r>
              <a:rPr lang="as-IN" sz="3600" dirty="0"/>
              <a:t>ঘ) কোন পুকুরের মাছের সংখ্যা</a:t>
            </a:r>
            <a:br>
              <a:rPr lang="as-IN" sz="3600" dirty="0"/>
            </a:br>
            <a:endParaRPr lang="en-US" sz="3600" dirty="0"/>
          </a:p>
        </p:txBody>
      </p:sp>
      <p:sp>
        <p:nvSpPr>
          <p:cNvPr id="11" name="Rounded Rectangle 10"/>
          <p:cNvSpPr/>
          <p:nvPr/>
        </p:nvSpPr>
        <p:spPr>
          <a:xfrm>
            <a:off x="2004133" y="5539670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en-US" sz="2400" dirty="0"/>
              <a:t>গ.</a:t>
            </a:r>
            <a:r>
              <a:rPr lang="as-IN" sz="2400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27465849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172787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160088" y="1442364"/>
            <a:ext cx="10146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/>
              <a:t>৬</a:t>
            </a:r>
            <a:r>
              <a:rPr lang="as-IN" sz="3600" b="1" dirty="0"/>
              <a:t>. সারণিভূক্ত করণ এর ক্ষেত্রে প্রথমে কোনটি নির্ণয় করা হয়?</a:t>
            </a:r>
            <a:endParaRPr lang="as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04133" y="2835141"/>
            <a:ext cx="42163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600" dirty="0"/>
              <a:t>ক) শ্রেণি সংখ্যা</a:t>
            </a:r>
            <a:br>
              <a:rPr lang="as-IN" sz="3600" dirty="0"/>
            </a:br>
            <a:r>
              <a:rPr lang="as-IN" sz="3600" dirty="0"/>
              <a:t>খ) শ্রেণি ব্যবধান</a:t>
            </a:r>
            <a:br>
              <a:rPr lang="as-IN" sz="3600" dirty="0"/>
            </a:br>
            <a:r>
              <a:rPr lang="as-IN" sz="3600" dirty="0"/>
              <a:t>গ) পরিসর</a:t>
            </a:r>
            <a:br>
              <a:rPr lang="as-IN" sz="3600" dirty="0"/>
            </a:br>
            <a:r>
              <a:rPr lang="as-IN" sz="3600" dirty="0"/>
              <a:t>ঘ) গণসংখ্য</a:t>
            </a:r>
            <a:r>
              <a:rPr lang="en-US" sz="3600" dirty="0"/>
              <a:t>া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04133" y="5539670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en-US" sz="2400" dirty="0"/>
              <a:t>গ.</a:t>
            </a:r>
            <a:r>
              <a:rPr lang="as-IN" sz="2400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931388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3172787" y="276174"/>
            <a:ext cx="5777947" cy="1166190"/>
          </a:xfrm>
          <a:prstGeom prst="round2Diag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পূর্বজ্ঞান</a:t>
            </a:r>
            <a:r>
              <a:rPr lang="en-US" sz="6000" dirty="0"/>
              <a:t> </a:t>
            </a:r>
            <a:r>
              <a:rPr lang="en-US" sz="6000" dirty="0" err="1"/>
              <a:t>যাচাই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1160088" y="1564276"/>
            <a:ext cx="10146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600" b="1" dirty="0"/>
              <a:t>৭</a:t>
            </a:r>
            <a:r>
              <a:rPr lang="as-IN" sz="3600" b="1" dirty="0"/>
              <a:t>. অজিভ রেখা অংকন করতে </a:t>
            </a:r>
            <a:r>
              <a:rPr lang="en-US" sz="3600" b="1" dirty="0"/>
              <a:t>X </a:t>
            </a:r>
            <a:r>
              <a:rPr lang="as-IN" sz="3600" b="1" dirty="0"/>
              <a:t>অক্ষ বরাবর কোনটি নেওয়া হয়?</a:t>
            </a:r>
            <a:endParaRPr lang="as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04133" y="2835141"/>
            <a:ext cx="64057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600" dirty="0"/>
              <a:t>ক) যোজিত গণসংখ্যা</a:t>
            </a:r>
            <a:br>
              <a:rPr lang="as-IN" sz="3600" dirty="0"/>
            </a:br>
            <a:r>
              <a:rPr lang="as-IN" sz="3600" dirty="0"/>
              <a:t>খ) গণসংখ্যা </a:t>
            </a:r>
            <a:br>
              <a:rPr lang="as-IN" sz="3600" dirty="0"/>
            </a:br>
            <a:r>
              <a:rPr lang="as-IN" sz="3600" dirty="0"/>
              <a:t>গ) শ্রেণি উর্ধ্বসীমা</a:t>
            </a:r>
            <a:br>
              <a:rPr lang="as-IN" sz="3600" dirty="0"/>
            </a:br>
            <a:r>
              <a:rPr lang="as-IN" sz="3600" dirty="0"/>
              <a:t>ঘ) শ্রেণি ব্যবধান</a:t>
            </a:r>
            <a:endParaRPr lang="en-US" sz="3600" dirty="0"/>
          </a:p>
        </p:txBody>
      </p:sp>
      <p:sp>
        <p:nvSpPr>
          <p:cNvPr id="11" name="Rounded Rectangle 10"/>
          <p:cNvSpPr/>
          <p:nvPr/>
        </p:nvSpPr>
        <p:spPr>
          <a:xfrm>
            <a:off x="2004133" y="5539670"/>
            <a:ext cx="2786231" cy="92705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/>
              <a:t>সঠিক</a:t>
            </a:r>
            <a:r>
              <a:rPr lang="en-US" sz="2400" dirty="0"/>
              <a:t> </a:t>
            </a:r>
            <a:r>
              <a:rPr lang="en-US" sz="2400" dirty="0" err="1"/>
              <a:t>উত্তর</a:t>
            </a:r>
            <a:r>
              <a:rPr lang="en-US" sz="2400" dirty="0"/>
              <a:t>: </a:t>
            </a:r>
          </a:p>
          <a:p>
            <a:r>
              <a:rPr lang="en-US" sz="2400" dirty="0"/>
              <a:t>গ.</a:t>
            </a:r>
            <a:r>
              <a:rPr lang="as-IN" sz="2400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106327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339</TotalTime>
  <Words>1065</Words>
  <Application>Microsoft Office PowerPoint</Application>
  <PresentationFormat>Widescreen</PresentationFormat>
  <Paragraphs>394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মূল্যায়ন</vt:lpstr>
      <vt:lpstr>৯ম শ্রেণির ৫০ জন শিক্ষার্থীর গণিত বিষয়ের প্রাপ্ত নম্বরের গণসংখ্যা নিবেশণ সারণি দেওয়া হলো: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</dc:creator>
  <cp:lastModifiedBy>Aktarul Islam Abir</cp:lastModifiedBy>
  <cp:revision>68</cp:revision>
  <dcterms:created xsi:type="dcterms:W3CDTF">2025-06-04T05:29:48Z</dcterms:created>
  <dcterms:modified xsi:type="dcterms:W3CDTF">2026-07-16T03:08:48Z</dcterms:modified>
</cp:coreProperties>
</file>