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57" r:id="rId11"/>
    <p:sldId id="266" r:id="rId12"/>
    <p:sldId id="267" r:id="rId13"/>
    <p:sldId id="269" r:id="rId14"/>
    <p:sldId id="270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E6AAA76-A8EB-4DD2-9113-5F418C74A3D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AC194C4-9EC1-43CA-9E01-33184D6F0321}" type="datetimeFigureOut">
              <a:rPr lang="en-US" smtClean="0"/>
              <a:t>17/Jul/2026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fif"/><Relationship Id="rId2" Type="http://schemas.openxmlformats.org/officeDocument/2006/relationships/image" Target="../media/image23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Ribbon 4"/>
          <p:cNvSpPr/>
          <p:nvPr/>
        </p:nvSpPr>
        <p:spPr>
          <a:xfrm>
            <a:off x="381000" y="207818"/>
            <a:ext cx="8305800" cy="990600"/>
          </a:xfrm>
          <a:prstGeom prst="ribbon2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আব্দুল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মালিক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ইবনে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মারওয়ান</a:t>
            </a:r>
            <a:r>
              <a:rPr 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Hexagon 5"/>
          <p:cNvSpPr/>
          <p:nvPr/>
        </p:nvSpPr>
        <p:spPr>
          <a:xfrm>
            <a:off x="-114303" y="1524000"/>
            <a:ext cx="9105903" cy="5029200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ইসলামের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ইতিহাসে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উমাইয়া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বংশের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অন্যতম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শ্রেষ্ঠ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দূরদর্শী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খলিফা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মালিক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ইবনে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মারওয়ান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(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শাসনকাল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: ৬৮৫–৭০৫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খ্রিষ্টাব্দ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)।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তাকে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উমাইয়া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খেলাফতের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"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দ্বিতীয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়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প্রতিষ্ঠাতা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"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বা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"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প্রকৃত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প্রতিষ্ঠাতা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"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বলা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হয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়।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মুয়াবিয়া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(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রা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.)-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মৃত্যুর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উমাইয়া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সাম্রাজ্য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যে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চরম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বিশৃঙ্খলা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গৃহযুদ্ধ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পতনের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মুখোমুখি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হয়েছিল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মালিকের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একক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নেতৃত্ব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প্রশাসনিক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সংস্কার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কঠোরতা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সেই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সাম্রাজ্যকে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রক্ষা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করে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একটি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শক্তিশালী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ভিত্তির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ওপর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দাঁড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়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করিয়েছিল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।</a:t>
            </a:r>
          </a:p>
          <a:p>
            <a:pPr algn="just"/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নিচে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খলিফা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মালিকের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জীবন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শাসনকাল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অবদান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সম্পর্কে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একটি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বিস্তারিত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কনটেন্ট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উপস্থাপন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করা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হলো</a:t>
            </a:r>
            <a:r>
              <a:rPr lang="en-US" sz="2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907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que 3"/>
          <p:cNvSpPr/>
          <p:nvPr/>
        </p:nvSpPr>
        <p:spPr>
          <a:xfrm>
            <a:off x="990600" y="228600"/>
            <a:ext cx="7162800" cy="1066800"/>
          </a:xfrm>
          <a:prstGeom prst="plaqu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উপসংহার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</a:t>
            </a:r>
          </a:p>
        </p:txBody>
      </p:sp>
      <p:sp>
        <p:nvSpPr>
          <p:cNvPr id="5" name="Bevel 4"/>
          <p:cNvSpPr/>
          <p:nvPr/>
        </p:nvSpPr>
        <p:spPr>
          <a:xfrm>
            <a:off x="152400" y="1524000"/>
            <a:ext cx="8763000" cy="5105400"/>
          </a:xfrm>
          <a:prstGeom prst="bevel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খলিফা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আব্দুল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মালিক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ইবনে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মারওয়ান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যদি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সিংহাসনে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না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বসতেন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তবে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গৃহযুদ্ধে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উমাইয়া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খেলাফত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হয়তো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ধূলিসা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ৎ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হয়ে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যেত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সামরিক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বিজয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়,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আরবি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ভাষার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প্রসার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ইসলামি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মুদ্রা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প্রবর্তন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এবং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প্রশাসনিক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কেন্দ্রীকরণের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মাধ্যমে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তিনি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ইসলামি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খেলাফতকে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মধ্যযুগের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অন্যতম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শক্তিশালী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পরাশক্তিতে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রূপান্তরিত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করেছিলেন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এজন্য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ঐতিহাসিকরা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তাকে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উমাইয়া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সাম্রাজ্যের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শ্রেষ্ঠ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সংগঠক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হিসেবে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গণ্য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করেন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838200" y="228600"/>
            <a:ext cx="7315200" cy="914400"/>
          </a:xfrm>
          <a:prstGeom prst="ca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১.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জ্ঞানমূলক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ও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অনুধাবনমূলক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প্রশ্ন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(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সংক্ষিপ্ত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উত্তরধর্মী</a:t>
            </a:r>
            <a:r>
              <a:rPr lang="en-US" b="1" dirty="0"/>
              <a:t>)</a:t>
            </a:r>
            <a:endParaRPr lang="en-US" dirty="0"/>
          </a:p>
        </p:txBody>
      </p:sp>
      <p:sp>
        <p:nvSpPr>
          <p:cNvPr id="6" name="Plaque 5"/>
          <p:cNvSpPr/>
          <p:nvPr/>
        </p:nvSpPr>
        <p:spPr>
          <a:xfrm>
            <a:off x="304800" y="1371600"/>
            <a:ext cx="8610600" cy="5257800"/>
          </a:xfrm>
          <a:prstGeom prst="plaqu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219200" y="1800285"/>
            <a:ext cx="6476999" cy="45243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algn="just"/>
            <a:r>
              <a:rPr lang="en-US" sz="2400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খলিফা</a:t>
            </a:r>
            <a:r>
              <a:rPr lang="en-US" sz="24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মালিককে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উমাইয়া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বংশের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"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প্রকৃত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প্রতিষ্ঠাতা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বলা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হয়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কেন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  <a:p>
            <a:pPr lvl="0" algn="just"/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মালিক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কর্তৃক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আরবি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ভাষাকে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রাষ্ট্রভাষা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করার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প্রধান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কারণ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কী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ছিল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  <a:p>
            <a:pPr lvl="0" algn="just"/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খলিফা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আব্দুল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মালিক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প্রবর্তিত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নতুন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মুদ্রার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বৈশিষ্ট্য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কী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ছিল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এবং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কেন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এটি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গুরুত্বপূর্ণ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  <a:p>
            <a:pPr lvl="0" algn="just"/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দিওয়ান-আল-বারিদ্ব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ডাক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ব্যবস্থার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সংস্কার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করে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তিনি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কীভাবে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সাম্রাজ্যের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নিয়ন্ত্রণ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প্রতিষ্ঠা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করেছিলেন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  <a:p>
            <a:pPr lvl="0" algn="just"/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জেরুজালেমে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"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কুব্বাত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আস-সাখরা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 (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ডোম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অব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দ্য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রক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)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নির্মাণের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রাজনৈতিক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ধর্মীয়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উদ্দেশ্য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কী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ছিল</a:t>
            </a:r>
            <a:r>
              <a:rPr lang="en-US" sz="24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ard 3"/>
          <p:cNvSpPr/>
          <p:nvPr/>
        </p:nvSpPr>
        <p:spPr>
          <a:xfrm>
            <a:off x="228600" y="1371600"/>
            <a:ext cx="8763000" cy="5410200"/>
          </a:xfrm>
          <a:prstGeom prst="flowChartPunchedCard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শাসনকাল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ছিল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বিদ্রোহ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দমন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অভ্যন্তরীণ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শান্তি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পুনরুদ্ধারের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উজ্জ্বল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অধ্যায়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"—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উক্তিটি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আব্দুল্লাহ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ইবনে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জুবায়ের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মুখতার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আল-সাকাফির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বিদ্রোহ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দমনের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আলোকে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বিশ্লেষণ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করো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উমাইয়া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সাম্রাজ্যের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"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আরবীকরণ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" (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Arabization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নীতি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পরিচালনায়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অবদান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মূল্যায়ন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করো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মুদ্রা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প্রশাসনিক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সংস্কারের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মাধ্যমে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কীভাবে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বাইজেন্টাইন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সাম্রাজ্যের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ওপর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মুসলিম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আমলাতন্ত্রের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অর্থনৈতিক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রাজনৈতিক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নির্ভরতা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দূর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করেছিলেন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  <a:p>
            <a:pPr lvl="0"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এবং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তাঁর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সেনাপতি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হাজ্জাজ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ইউসুফের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সম্পর্ক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ভূমিকা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উমাইয়া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সাম্রাজ্য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সুসংহতকরণে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কতটুকু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প্রভাব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ফেলেছিল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Flowchart: Multidocument 4"/>
          <p:cNvSpPr/>
          <p:nvPr/>
        </p:nvSpPr>
        <p:spPr>
          <a:xfrm>
            <a:off x="990600" y="76200"/>
            <a:ext cx="7010400" cy="1143000"/>
          </a:xfrm>
          <a:prstGeom prst="flowChartMultidocumen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২. </a:t>
            </a:r>
            <a:r>
              <a:rPr lang="en-US" sz="2400" b="1" dirty="0" err="1"/>
              <a:t>উচ্চতর</a:t>
            </a:r>
            <a:r>
              <a:rPr lang="en-US" sz="2400" b="1" dirty="0"/>
              <a:t> </a:t>
            </a:r>
            <a:r>
              <a:rPr lang="en-US" sz="2400" b="1" dirty="0" err="1"/>
              <a:t>চিন্তন</a:t>
            </a:r>
            <a:r>
              <a:rPr lang="en-US" sz="2400" b="1" dirty="0"/>
              <a:t> ও </a:t>
            </a:r>
            <a:r>
              <a:rPr lang="en-US" sz="2400" b="1" dirty="0" err="1"/>
              <a:t>বিশ্লেষণমূলক</a:t>
            </a:r>
            <a:r>
              <a:rPr lang="en-US" sz="2400" b="1" dirty="0"/>
              <a:t> </a:t>
            </a:r>
            <a:r>
              <a:rPr lang="en-US" sz="2400" b="1" dirty="0" err="1"/>
              <a:t>প্রশ্ন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838200" y="228600"/>
            <a:ext cx="7315200" cy="914400"/>
          </a:xfrm>
          <a:prstGeom prst="ca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৩. </a:t>
            </a:r>
            <a:r>
              <a:rPr lang="en-US" sz="20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উদ্দীপক-ভিত্তিক</a:t>
            </a:r>
            <a:r>
              <a:rPr lang="en-US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সৃজনশীল</a:t>
            </a:r>
            <a:r>
              <a:rPr lang="en-US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প্রশ্ন</a:t>
            </a:r>
            <a:r>
              <a:rPr lang="en-US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 (CQ Format)</a:t>
            </a:r>
            <a:endParaRPr lang="en-US" sz="2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sz="20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উদ্দীপক</a:t>
            </a:r>
            <a:r>
              <a:rPr lang="en-US" sz="2000" b="1" dirty="0"/>
              <a:t>:</a:t>
            </a:r>
            <a:endParaRPr lang="en-US" sz="2000" dirty="0"/>
          </a:p>
        </p:txBody>
      </p:sp>
      <p:sp>
        <p:nvSpPr>
          <p:cNvPr id="6" name="Plaque 5"/>
          <p:cNvSpPr/>
          <p:nvPr/>
        </p:nvSpPr>
        <p:spPr>
          <a:xfrm>
            <a:off x="304800" y="1371600"/>
            <a:ext cx="8610600" cy="5257800"/>
          </a:xfrm>
          <a:prstGeom prst="plaqu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জনাব</a:t>
            </a:r>
            <a:r>
              <a:rPr lang="en-US" sz="2800" dirty="0" smtClean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আসাদ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একটি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স্বাধীন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রাষ্ট্রের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দায়িত্ব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নেওয়ার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পর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দেখলেন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দেশের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অফিস-আদালতে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এখনো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ঔপনিবেশিক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আমলের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ভাষা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ও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মুদ্রা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প্রচলিত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রয়েছে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।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তিনি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দ্রুত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প্রশাসনিক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শৃঙ্খলা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ফিরিয়ে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আনতে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নিজস্ব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মুদ্রা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চালু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করেন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এবং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মাতৃভাষাকে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দাপ্তরিক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ভাষা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হিসেবে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ঘোষণা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করেন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।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এর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ফলে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রাষ্ট্রের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সার্বভৌমত্ব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ও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অর্থনীতি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শক্তিশালী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হয়</a:t>
            </a:r>
            <a:r>
              <a:rPr lang="en-US" sz="28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2849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n 3"/>
          <p:cNvSpPr/>
          <p:nvPr/>
        </p:nvSpPr>
        <p:spPr>
          <a:xfrm>
            <a:off x="838200" y="76200"/>
            <a:ext cx="7315200" cy="914400"/>
          </a:xfrm>
          <a:prstGeom prst="ca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প্রশ্নসমূহ</a:t>
            </a:r>
            <a:r>
              <a:rPr lang="en-US" sz="3200" b="1" dirty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endParaRPr lang="en-US" sz="3200" b="1" dirty="0">
              <a:ln w="12700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Plaque 5"/>
          <p:cNvSpPr/>
          <p:nvPr/>
        </p:nvSpPr>
        <p:spPr>
          <a:xfrm>
            <a:off x="152400" y="1219200"/>
            <a:ext cx="8915400" cy="5562600"/>
          </a:xfrm>
          <a:prstGeom prst="plaqu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24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ক)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খলিফা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আব্দুল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মালিক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কত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খ্রিস্টাব্দে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সিংহাসনে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আরোহণ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করেন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lvl="0" algn="just"/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(খ)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আব্দুল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মালিকের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'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আরবি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ভাষা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প্রচলন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'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নীতিটি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ব্যাখ্যা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করো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।</a:t>
            </a:r>
          </a:p>
          <a:p>
            <a:pPr lvl="0" algn="just"/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(গ)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উদ্দীপকের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জনাব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আসাদের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সংস্কারের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সাথে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খলিফা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আব্দুল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মালিকের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কোন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কোন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সংস্কারের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সাদৃশ্য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রয়েছে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?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আলোচনা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করো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।</a:t>
            </a:r>
          </a:p>
          <a:p>
            <a:pPr lvl="0" algn="just"/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(ঘ)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"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উক্ত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সংস্কারসমূহের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মাধ্যমেই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খলিফা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আব্দুল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মালিক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উমাইয়া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শাসনকে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একটি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মজবুত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ভিত্তির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ওপর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দাঁড়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করিয়েছিলেন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"—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উক্তিটির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যথার্থতা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মূল্যায়ন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করো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।</a:t>
            </a:r>
          </a:p>
          <a:p>
            <a:pPr algn="just"/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আপনার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কি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এর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মধ্যে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নির্দিষ্ট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কোনো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প্রশ্নের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আদর্শ</a:t>
            </a:r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উত্তর</a:t>
            </a:r>
            <a:r>
              <a:rPr lang="en-US" sz="24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(Model Answer)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বা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কোনো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নির্দিষ্ট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বিষয়ের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ওপর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আরও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গভীর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উদ্দীপকের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প্রয়োজন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আছে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?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জানালে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তৈরি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করে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দিতে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পারব</a:t>
            </a:r>
            <a:r>
              <a:rPr lang="en-US" sz="2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।</a:t>
            </a:r>
          </a:p>
          <a:p>
            <a:r>
              <a:rPr lang="en-US" sz="32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5881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xplosion 1 4"/>
          <p:cNvSpPr/>
          <p:nvPr/>
        </p:nvSpPr>
        <p:spPr>
          <a:xfrm>
            <a:off x="1600200" y="0"/>
            <a:ext cx="6705600" cy="1676400"/>
          </a:xfrm>
          <a:prstGeom prst="irregularSeal1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সবাইকে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ধন্যবাদ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Flowchart: Direct Access Storage 5"/>
          <p:cNvSpPr/>
          <p:nvPr/>
        </p:nvSpPr>
        <p:spPr>
          <a:xfrm>
            <a:off x="304800" y="1905000"/>
            <a:ext cx="8610600" cy="4648200"/>
          </a:xfrm>
          <a:prstGeom prst="flowChartMagneticDrum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Ribbon 4"/>
          <p:cNvSpPr/>
          <p:nvPr/>
        </p:nvSpPr>
        <p:spPr>
          <a:xfrm>
            <a:off x="3581400" y="762000"/>
            <a:ext cx="5181600" cy="990600"/>
          </a:xfrm>
          <a:prstGeom prst="ribb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Hexagon 5"/>
          <p:cNvSpPr/>
          <p:nvPr/>
        </p:nvSpPr>
        <p:spPr>
          <a:xfrm>
            <a:off x="0" y="2286000"/>
            <a:ext cx="4572000" cy="4114800"/>
          </a:xfrm>
          <a:prstGeom prst="hexagon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উপস্থাপনায়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মো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মিজানুর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রহমান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প্রভাষক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ইসলামের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ইতিহাস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সংস্কৃতি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গণউদ্যোগ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বালিকা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উচ্চ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বিদ্যাল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কলেজ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লাকসাম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কুমিল্লা</a:t>
            </a:r>
            <a:endParaRPr lang="en-US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মোবাইল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: ০১৬১৩৫৫৩৩৬১</a:t>
            </a:r>
          </a:p>
          <a:p>
            <a:pPr algn="just"/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Emill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mizanur531@gmail.com</a:t>
            </a:r>
          </a:p>
          <a:p>
            <a:pPr algn="just"/>
            <a:endParaRPr lang="en-US" b="1" dirty="0">
              <a:ln w="1905"/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Hexagon 6"/>
          <p:cNvSpPr/>
          <p:nvPr/>
        </p:nvSpPr>
        <p:spPr>
          <a:xfrm>
            <a:off x="4572000" y="2417618"/>
            <a:ext cx="4343400" cy="3983182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u="sng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b="1" u="sng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u="sng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2800" b="1" u="sng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BD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দ্বাদশ</a:t>
            </a:r>
            <a:endParaRPr lang="en-US" sz="2000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ইসলামের ইতিহাস ও সংস্কৃতি </a:t>
            </a:r>
            <a:r>
              <a:rPr lang="en-US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en-US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৩য় </a:t>
            </a:r>
          </a:p>
          <a:p>
            <a:r>
              <a:rPr lang="en-US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সম্রাট</a:t>
            </a:r>
            <a:r>
              <a:rPr lang="en-US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আকবর</a:t>
            </a:r>
            <a:endParaRPr lang="bn-BD" b="1" dirty="0" smtClean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20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০৩/০৭/২০২৬</a:t>
            </a:r>
          </a:p>
          <a:p>
            <a:r>
              <a:rPr lang="en-US" sz="20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৪৫ </a:t>
            </a:r>
            <a:r>
              <a:rPr lang="en-US" sz="2000" b="1" dirty="0" err="1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000" b="1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2000" b="1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Display 7"/>
          <p:cNvSpPr/>
          <p:nvPr/>
        </p:nvSpPr>
        <p:spPr>
          <a:xfrm>
            <a:off x="609600" y="381000"/>
            <a:ext cx="2743200" cy="1752600"/>
          </a:xfrm>
          <a:prstGeom prst="flowChartDisplay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914400" y="152400"/>
            <a:ext cx="7543800" cy="1600200"/>
          </a:xfrm>
          <a:prstGeom prst="flowChartMultidocumen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১. </a:t>
            </a:r>
            <a:r>
              <a:rPr lang="en-US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প্রাথমিক</a:t>
            </a:r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জীবন</a:t>
            </a:r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ও </a:t>
            </a:r>
            <a:r>
              <a:rPr lang="en-US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সিংহাসন</a:t>
            </a:r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</a:rPr>
              <a:t> </a:t>
            </a:r>
            <a:r>
              <a:rPr lang="en-US" sz="3200" b="1" dirty="0" err="1">
                <a:ln w="50800"/>
                <a:solidFill>
                  <a:schemeClr val="bg1">
                    <a:shade val="50000"/>
                  </a:schemeClr>
                </a:solidFill>
              </a:rPr>
              <a:t>লাভ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Flowchart: Card 5"/>
          <p:cNvSpPr/>
          <p:nvPr/>
        </p:nvSpPr>
        <p:spPr>
          <a:xfrm>
            <a:off x="228600" y="1905000"/>
            <a:ext cx="8686800" cy="4724400"/>
          </a:xfrm>
          <a:prstGeom prst="flowChartPunchedCar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just"/>
            <a:r>
              <a:rPr lang="en-U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জন্ম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ও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লালন-পালন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আব্দুল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মালিক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মদিনায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জন্মগ্রহণ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করেন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এবং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সেখানেই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অত্যন্ত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ধার্মিক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ও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জ্ঞানগর্ভ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পরিবেশে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বেড়ে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ওঠেন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তিনি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ফিকহ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ইসলামি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এবং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হাদিসের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পণ্ডিত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হিসেবে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পরিচিত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ছিলেন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সংকটময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ক্ষমতা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লাভ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 ৬৮৫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খ্রিষ্টাব্দে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পিতা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মারওয়ান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ইবনে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আল-হাকামের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মৃত্যুর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পর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তিনি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যখন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দামেস্কের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সিংহাসনে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বসেন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তখন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মুসলিম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বিশ্ব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ভয়াবহ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দ্বিতীয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গৃহযুদ্ধে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দ্বিতীয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ফিতনা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লিপ্ত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ছিল</a:t>
            </a:r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2400" y="1600200"/>
            <a:ext cx="8763000" cy="50292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ক্ষমতা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গ্রহণের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সময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়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মালিকের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সামনে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তিনটি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প্রধান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প্রতিদ্বন্দ্বী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শক্তি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ছিল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তিনি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অত্যন্ত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রাজনৈতিক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দূরদর্শিতা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সামরিক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শক্তি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প্রয়োগ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সব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সংকট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দূর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করেন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  <a:p>
            <a:pPr lvl="0" algn="just"/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আব্দুল্লাহ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ইবনে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যুবায়ের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.)-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খেলাফত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অবসান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মক্কা-মদিনা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ইরাকসহ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বিশাল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অঞ্চলে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আব্দুল্লাহ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ইবনে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যুবায়েরের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শাসন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প্রতিষ্ঠিত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ছিল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মালিক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তার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সেনাপতি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হাজ্জাজ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ইউসুফকে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মক্কায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়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প্রেরণ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করেন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দীর্ঘ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অবরোধের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৬৯২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খ্রিষ্টাব্দে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আব্দুল্লাহ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ইবনে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যুবায়ের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শহীদ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এবং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হেজাজ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অঞ্চল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উমাইয়াদের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অধীনে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আসে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</a:t>
            </a:r>
          </a:p>
          <a:p>
            <a:pPr lvl="0" algn="just"/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মুখতার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আল-সাকাফির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দমন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কুফায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়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আলীর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.)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বংশধরদের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রক্তের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প্রতিশোধ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নেওয়ার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নামে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মুখতার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আল-সাকাফি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যে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বিদ্রোহ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গড়ে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তুলেছিলেন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দমন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করা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হয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়।</a:t>
            </a:r>
          </a:p>
          <a:p>
            <a:pPr lvl="0" algn="just"/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খারিজিদের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দমন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ইরাক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ও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পারস্য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অঞ্চলে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খারিজিদের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তীব্র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উপদ্রব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ছিল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আব্দুল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মালিক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তার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বিশ্বস্ত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গভর্নর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হাজ্জাজ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বিন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ইউসুফের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মাধ্যমে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অত্যন্ত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কঠোর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হস্তে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খারিজিদের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দমন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করেন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।</a:t>
            </a:r>
          </a:p>
        </p:txBody>
      </p:sp>
      <p:sp>
        <p:nvSpPr>
          <p:cNvPr id="5" name="Explosion 1 4"/>
          <p:cNvSpPr/>
          <p:nvPr/>
        </p:nvSpPr>
        <p:spPr>
          <a:xfrm>
            <a:off x="228600" y="76200"/>
            <a:ext cx="8610600" cy="1371600"/>
          </a:xfrm>
          <a:prstGeom prst="irregularSeal1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২.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প্রধান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রাজনৈতিক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চ্যালেঞ্জ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সাম্রাজ্যের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একত্রীকরণ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-Point Star 3"/>
          <p:cNvSpPr/>
          <p:nvPr/>
        </p:nvSpPr>
        <p:spPr>
          <a:xfrm>
            <a:off x="457200" y="76200"/>
            <a:ext cx="8229599" cy="1600200"/>
          </a:xfrm>
          <a:prstGeom prst="star6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৩.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যুগান্তকারী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প্রশাসনিক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সংস্কার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রাষ্ট্রীয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 </a:t>
            </a:r>
            <a:r>
              <a:rPr lang="en-US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অবদান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)</a:t>
            </a:r>
          </a:p>
        </p:txBody>
      </p:sp>
      <p:sp>
        <p:nvSpPr>
          <p:cNvPr id="5" name="Flowchart: Display 4"/>
          <p:cNvSpPr/>
          <p:nvPr/>
        </p:nvSpPr>
        <p:spPr>
          <a:xfrm>
            <a:off x="152400" y="1828800"/>
            <a:ext cx="8686800" cy="4682836"/>
          </a:xfrm>
          <a:prstGeom prst="flowChartDisplay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আব্দুল</a:t>
            </a:r>
            <a:r>
              <a:rPr lang="en-US" sz="2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মালিক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শুধু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একজন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সামরিক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বিজেতাই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ছিলেন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না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বরং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একজন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অসাধারণ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দূরদর্শী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প্রশাসক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ছিলেন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।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তার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সংস্কারগুলো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উমাইয়া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সাম্রাজ্যকে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একটি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খাঁটি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ও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ইসলামি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রাষ্ট্রীয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রূপ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দেয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়:</a:t>
            </a:r>
          </a:p>
          <a:p>
            <a:pPr algn="just"/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ক.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ভাষার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রাষ্ট্রীয়করণ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দিওয়ানের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অনুবাদ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)</a:t>
            </a:r>
          </a:p>
          <a:p>
            <a:pPr algn="just"/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তার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সময়ের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সবচেয়ে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বড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সংস্কার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ছিল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প্রশাসনিক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কাজের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ভাষা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পরিবর্তন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করা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।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আগে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সিরিয়ায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গ্রিক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এবং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ইরাক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ও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পারস্যে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ফার্সি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ভাষায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সরকারি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হিসাব-নিকাশ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দিওয়ান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)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রাখা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হতো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।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আব্দুল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মালিক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সব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অঞ্চলের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দাপ্তরিক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ভাষা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হিসেবে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বাধ্যতামূলক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করেন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।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এর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ফলে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</a:p>
          <a:p>
            <a:pPr lvl="0" algn="just"/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রাষ্ট্রীয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প্রশাসনে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আরবদের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আধিপত্য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নিশ্চিত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হয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়।</a:t>
            </a:r>
          </a:p>
          <a:p>
            <a:pPr lvl="0" algn="just"/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অ-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মুসলিমদের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মধ্যে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আরবি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শেখার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ধুম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পড়ে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যায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়,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যা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ইসলামি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সংস্কৃতির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প্রসারে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ভূমিকা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0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রাখে</a:t>
            </a:r>
            <a:r>
              <a:rPr lang="en-US" sz="20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elay 4"/>
          <p:cNvSpPr/>
          <p:nvPr/>
        </p:nvSpPr>
        <p:spPr>
          <a:xfrm>
            <a:off x="152400" y="381000"/>
            <a:ext cx="8839200" cy="6248400"/>
          </a:xfrm>
          <a:prstGeom prst="flowChartDelay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খ.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প্রথম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নিজস্ব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ইসলামি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মুদ্রা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প্রবর্তন</a:t>
            </a:r>
            <a:endParaRPr lang="en-US" sz="2000" b="1" spc="50" dirty="0">
              <a:ln w="12700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পূর্বে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মুসলিম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সাম্রাজ্যে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রোমান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বাইজেন্টাইন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)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গোল্ড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দিনার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এবং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পারসিয়ান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সাসানীয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়)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রুপার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দিরহাম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ব্যবহৃত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হতো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,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যাতে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খ্রিস্টান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পারসিক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ধর্মীয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প্রতীক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আব্দুল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মালিক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প্রথম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সম্পূর্ণ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নিজস্ব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নকশার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ইসলামি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দিনার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ও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দিরহাম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চালু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করেন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  <a:p>
            <a:pPr lvl="0" algn="just"/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মুদ্রার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ওপর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থেকে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ছবি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সরিয়ে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আরবি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ক্যালিগ্রাফিতে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কালিমায়ে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তায়্যিবাহ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ও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কুরআনের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আয়াত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খোদাই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়।</a:t>
            </a:r>
          </a:p>
          <a:p>
            <a:pPr lvl="0" algn="just"/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এটি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উমাইয়া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রাষ্ট্রকে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অর্থনৈতিকভাবে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স্বাবলম্বী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এবং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স্বাধীন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সত্তা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দান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  <a:p>
            <a:pPr algn="just"/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গ.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ডাক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ব্যবস্থার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বারিদ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)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আধুনিকায়ন</a:t>
            </a:r>
            <a:endParaRPr lang="en-US" sz="2000" b="1" spc="50" dirty="0">
              <a:ln w="12700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just"/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তিনি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মুয়াবিয়া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(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.)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কর্তৃক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প্রতিষ্ঠিত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ডাক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যোগাযোগ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ব্যবস্থাকে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আরও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উন্নত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করেন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সাম্রাজ্যের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প্রান্ত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থেকে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অন্য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প্রান্তে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দ্রুত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খবর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পৌঁছানোর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জন্য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ঘোড়সওয়ার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ডাক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ব্যবস্থা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চালু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করা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হয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়।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এটি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রাষ্ট্রীয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়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নিরাপত্তা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ও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বিদ্রোহ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দমনে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অত্যন্ত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কার্যকর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ভূমিকা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2000" b="1" spc="50" dirty="0" err="1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রেখেছিল</a:t>
            </a:r>
            <a:r>
              <a:rPr lang="en-US" sz="2000" b="1" spc="50" dirty="0">
                <a:ln w="127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1828800"/>
            <a:ext cx="8686800" cy="48768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শাসনামল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মুসলিম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স্থাপত্যের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ইতিহাসে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এক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স্বর্ণালী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অধ্যায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়।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তার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নির্মিত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সবচেয়ে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বিখ্যাত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স্থাপনা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হলো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</a:p>
          <a:p>
            <a:pPr lvl="0" algn="just"/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কুব্বাত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আস-সাখরা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(Dome of the Rock): ৬৯১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খ্রিষ্টাব্দে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তিনি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জেরুজালেমের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আল-আকসা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মসজিদের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চত্বরে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অবস্থিত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পবিত্র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পাথরের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ওপর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দৃষ্টিনন্দন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স্থাপনাটি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নির্মাণ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এটি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ইসলামি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স্থাপত্যের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অন্যতম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প্রাচীন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শ্রেষ্ঠ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নিদর্শন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যা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বাইজেন্টাইন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স্থাপত্যশৈলীকে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চ্যালেঞ্জ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জানিয়ে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ইসলামের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গৌরব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তুলে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8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ধরেছিল</a:t>
            </a: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</p:txBody>
      </p:sp>
      <p:sp>
        <p:nvSpPr>
          <p:cNvPr id="5" name="Up Ribbon 4"/>
          <p:cNvSpPr/>
          <p:nvPr/>
        </p:nvSpPr>
        <p:spPr>
          <a:xfrm>
            <a:off x="1219200" y="152400"/>
            <a:ext cx="6858000" cy="1295400"/>
          </a:xfrm>
          <a:prstGeom prst="ribbon2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৪.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স্থাপত্য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শিল্পকলা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918855"/>
            <a:ext cx="8686800" cy="4724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অভ্যন্তরীণ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শান্তি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প্রতিষ্ঠার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আব্দুল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মালিক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পুনরায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বহিরাগত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বিজয়ের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দিকে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মনোনিবেশ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lvl="0" algn="just"/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উত্তর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আফ্রিকা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বিজয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়: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তার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বিখ্যাত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সেনাপতি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হাসান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ইবনে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নুমান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তিউনিসিয়া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কার্থেজ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জয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়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এবং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রোমানদের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উত্তর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আফ্রিকা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থেকে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চিরতরে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বিতাড়িত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করেন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বাইজেন্টাইনদের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বিরুদ্ধে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যুদ্ধ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এশিয়া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মাইনর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বর্তমান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তুরস্কের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সীমান্তে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রোমান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বা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ক্রুসেডারদের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বিরুদ্ধে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বেশ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কয়েকটি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সফল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সামরিক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অভিযান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পরিচালিত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হয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়।</a:t>
            </a:r>
          </a:p>
        </p:txBody>
      </p:sp>
      <p:sp>
        <p:nvSpPr>
          <p:cNvPr id="5" name="Oval 4"/>
          <p:cNvSpPr/>
          <p:nvPr/>
        </p:nvSpPr>
        <p:spPr>
          <a:xfrm>
            <a:off x="1066800" y="152400"/>
            <a:ext cx="7162800" cy="1524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৫.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সাম্রাজ্য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বিস্তার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28600" y="1600200"/>
            <a:ext cx="8686800" cy="4876800"/>
          </a:xfrm>
          <a:prstGeom prst="snip2Diag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কঠোর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বাস্তববাদী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শাসক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আব্দুল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মালিক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ছিলেন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অত্যন্ত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বাস্তববাদী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দৃঢ়চেতা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শাসক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সাম্রাজ্যের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অখণ্ডতা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রক্ষার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জন্য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তিনি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প্রয়োজনে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অত্যন্ত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কঠোর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হতে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দ্বিধা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করেননি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জ্ঞানানুরাগী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যৌবনে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মদিনার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ফকিহ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বা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আইনবিদ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হিসেবে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প্রসিদ্ধ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থাকা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শাসনভার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গ্রহণের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পরও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জ্ঞান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সাহিত্যের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পৃষ্ঠপোষকতা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করেছেন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  <a:p>
            <a:pPr lvl="0" algn="just"/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মৃত্যু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৭০৫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খ্রিষ্টাব্দে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এই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মহান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দামেস্কে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মৃত্যুবরণ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মৃত্যুর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পূর্বে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তিনি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তার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চার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যোগ্য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পুত্রকে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ওয়ালিদ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সুলায়মান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ইয়াজিদ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ও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হিশাম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উত্তরাধিকারী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মনোনীত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করে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যান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যারা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প্রত্যেকেই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পরবর্তীতে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খলিফা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হয়েছিলেন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।</a:t>
            </a:r>
          </a:p>
        </p:txBody>
      </p:sp>
      <p:sp>
        <p:nvSpPr>
          <p:cNvPr id="5" name="Cube 4"/>
          <p:cNvSpPr/>
          <p:nvPr/>
        </p:nvSpPr>
        <p:spPr>
          <a:xfrm>
            <a:off x="1143000" y="228600"/>
            <a:ext cx="6858000" cy="1219200"/>
          </a:xfrm>
          <a:prstGeom prst="cub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৬.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মূল্যায়ন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ও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চরিত্র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0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osite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os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130</TotalTime>
  <Words>1200</Words>
  <Application>Microsoft Office PowerPoint</Application>
  <PresentationFormat>On-screen Show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Composite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Mizan</dc:creator>
  <cp:lastModifiedBy>Mizan</cp:lastModifiedBy>
  <cp:revision>16</cp:revision>
  <dcterms:created xsi:type="dcterms:W3CDTF">2026-07-10T15:02:16Z</dcterms:created>
  <dcterms:modified xsi:type="dcterms:W3CDTF">2026-07-17T09:03:53Z</dcterms:modified>
</cp:coreProperties>
</file>