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80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8" r:id="rId11"/>
    <p:sldId id="290" r:id="rId12"/>
    <p:sldId id="292" r:id="rId13"/>
    <p:sldId id="293" r:id="rId14"/>
    <p:sldId id="291" r:id="rId15"/>
    <p:sldId id="294" r:id="rId16"/>
    <p:sldId id="295" r:id="rId17"/>
    <p:sldId id="296" r:id="rId18"/>
    <p:sldId id="29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-31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sfjghcvb" userId="df0da7c26063baa1" providerId="LiveId" clId="{420898CF-7AC7-460E-A342-EBC32F610E74}"/>
    <pc:docChg chg="addSld">
      <pc:chgData name="dsfjghcvb" userId="df0da7c26063baa1" providerId="LiveId" clId="{420898CF-7AC7-460E-A342-EBC32F610E74}" dt="2024-12-30T06:03:06.547" v="1" actId="680"/>
      <pc:docMkLst>
        <pc:docMk/>
      </pc:docMkLst>
      <pc:sldChg chg="new">
        <pc:chgData name="dsfjghcvb" userId="df0da7c26063baa1" providerId="LiveId" clId="{420898CF-7AC7-460E-A342-EBC32F610E74}" dt="2024-12-30T06:02:01.550" v="0" actId="680"/>
        <pc:sldMkLst>
          <pc:docMk/>
          <pc:sldMk cId="3875186819" sldId="256"/>
        </pc:sldMkLst>
      </pc:sldChg>
      <pc:sldChg chg="new">
        <pc:chgData name="dsfjghcvb" userId="df0da7c26063baa1" providerId="LiveId" clId="{420898CF-7AC7-460E-A342-EBC32F610E74}" dt="2024-12-30T06:03:06.547" v="1" actId="680"/>
        <pc:sldMkLst>
          <pc:docMk/>
          <pc:sldMk cId="3723045998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88AE-F569-459A-8C61-34A0EB1C7E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847B-FFDA-4462-8D27-F4E74C9F0F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412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88AE-F569-459A-8C61-34A0EB1C7E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847B-FFDA-4462-8D27-F4E74C9F0F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014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88AE-F569-459A-8C61-34A0EB1C7E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847B-FFDA-4462-8D27-F4E74C9F0F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66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88AE-F569-459A-8C61-34A0EB1C7E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847B-FFDA-4462-8D27-F4E74C9F0F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554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88AE-F569-459A-8C61-34A0EB1C7E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847B-FFDA-4462-8D27-F4E74C9F0F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858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88AE-F569-459A-8C61-34A0EB1C7E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847B-FFDA-4462-8D27-F4E74C9F0F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88AE-F569-459A-8C61-34A0EB1C7E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847B-FFDA-4462-8D27-F4E74C9F0F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705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88AE-F569-459A-8C61-34A0EB1C7E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847B-FFDA-4462-8D27-F4E74C9F0F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854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88AE-F569-459A-8C61-34A0EB1C7E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847B-FFDA-4462-8D27-F4E74C9F0F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06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88AE-F569-459A-8C61-34A0EB1C7E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847B-FFDA-4462-8D27-F4E74C9F0F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88AE-F569-459A-8C61-34A0EB1C7E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847B-FFDA-4462-8D27-F4E74C9F0F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408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988AE-F569-459A-8C61-34A0EB1C7E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1847B-FFDA-4462-8D27-F4E74C9F0F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018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8" y="-72571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5210" y="4602546"/>
            <a:ext cx="4908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8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2571"/>
            <a:ext cx="12312203" cy="6996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65210" y="166255"/>
            <a:ext cx="8303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424546" y="41564"/>
            <a:ext cx="8174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স্বাগতম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সবাইকে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মাল্টিমিডিয়া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…….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472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DC4FAEA9-58B1-4564-9599-EBCDD2FFC6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3" r="43316" b="36066"/>
          <a:stretch/>
        </p:blipFill>
        <p:spPr bwMode="auto">
          <a:xfrm>
            <a:off x="568037" y="1627905"/>
            <a:ext cx="11083636" cy="4724400"/>
          </a:xfrm>
          <a:prstGeom prst="rect">
            <a:avLst/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9A2D2FE-0D7B-473F-927E-DC0BD8555660}"/>
              </a:ext>
            </a:extLst>
          </p:cNvPr>
          <p:cNvSpPr txBox="1"/>
          <p:nvPr/>
        </p:nvSpPr>
        <p:spPr>
          <a:xfrm>
            <a:off x="1089785" y="228600"/>
            <a:ext cx="98163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ফাংশন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ব্যবহার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করে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গুণ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করার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সুবিধা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‍</a:t>
            </a:r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হলো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এখানে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অনেক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বেশি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সংখ্যক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সেলের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গুণফল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রেঞ্জ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দিয়ে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সম্পন্ন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করা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যায়</a:t>
            </a:r>
            <a:r>
              <a:rPr lang="en-US" sz="40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।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1C8D3C48-108F-44EF-B923-30A172520CF4}"/>
              </a:ext>
            </a:extLst>
          </p:cNvPr>
          <p:cNvSpPr/>
          <p:nvPr/>
        </p:nvSpPr>
        <p:spPr>
          <a:xfrm>
            <a:off x="4090742" y="1627905"/>
            <a:ext cx="1840339" cy="50569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NikoshLightBAN" pitchFamily="2" charset="0"/>
              <a:ea typeface="+mn-ea"/>
              <a:cs typeface="NikoshLightBAN" pitchFamily="2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1E07F207-F266-4C23-96C9-F0E683B7752C}"/>
              </a:ext>
            </a:extLst>
          </p:cNvPr>
          <p:cNvSpPr/>
          <p:nvPr/>
        </p:nvSpPr>
        <p:spPr>
          <a:xfrm>
            <a:off x="7795790" y="3941610"/>
            <a:ext cx="1385455" cy="6096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NikoshLightBAN" pitchFamily="2" charset="0"/>
              <a:ea typeface="+mn-ea"/>
              <a:cs typeface="NikoshLight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386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E81C5C15-3FBE-4394-81D6-A5A762A3CF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2" r="48469" b="36060"/>
          <a:stretch/>
        </p:blipFill>
        <p:spPr bwMode="auto">
          <a:xfrm>
            <a:off x="692727" y="969833"/>
            <a:ext cx="10945091" cy="4666707"/>
          </a:xfrm>
          <a:prstGeom prst="rect">
            <a:avLst/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0D25ACD-9D02-4A22-827F-AEC13747FBB6}"/>
              </a:ext>
            </a:extLst>
          </p:cNvPr>
          <p:cNvSpPr txBox="1"/>
          <p:nvPr/>
        </p:nvSpPr>
        <p:spPr>
          <a:xfrm>
            <a:off x="4849091" y="219075"/>
            <a:ext cx="1870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effectLst/>
                <a:latin typeface="Nikosh" pitchFamily="2" charset="0"/>
                <a:cs typeface="Nikosh" pitchFamily="2" charset="0"/>
              </a:rPr>
              <a:t>ভাগ</a:t>
            </a:r>
            <a:r>
              <a:rPr lang="en-US" sz="4000" b="1" dirty="0">
                <a:effectLst/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>
                <a:effectLst/>
                <a:latin typeface="Nikosh" pitchFamily="2" charset="0"/>
                <a:cs typeface="Nikosh" pitchFamily="2" charset="0"/>
              </a:rPr>
              <a:t>করা</a:t>
            </a:r>
            <a:endParaRPr lang="en-US" sz="4000" b="1" dirty="0">
              <a:effectLst/>
              <a:latin typeface="Nikosh" pitchFamily="2" charset="0"/>
              <a:cs typeface="Nikosh" pitchFamily="2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88F79B6E-5CD2-4274-86FE-435F1A25BD41}"/>
              </a:ext>
            </a:extLst>
          </p:cNvPr>
          <p:cNvSpPr/>
          <p:nvPr/>
        </p:nvSpPr>
        <p:spPr>
          <a:xfrm>
            <a:off x="6534150" y="3228976"/>
            <a:ext cx="2374323" cy="66532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NikoshLightBAN" pitchFamily="2" charset="0"/>
              <a:ea typeface="+mn-ea"/>
              <a:cs typeface="NikoshLightBAN" pitchFamily="2" charset="0"/>
            </a:endParaRPr>
          </a:p>
        </p:txBody>
      </p:sp>
      <p:sp>
        <p:nvSpPr>
          <p:cNvPr id="17" name="Rectangular Callout 3">
            <a:extLst>
              <a:ext uri="{FF2B5EF4-FFF2-40B4-BE49-F238E27FC236}">
                <a16:creationId xmlns:a16="http://schemas.microsoft.com/office/drawing/2014/main" xmlns="" id="{3B71BC0E-B44C-421A-8899-3C387A557C6F}"/>
              </a:ext>
            </a:extLst>
          </p:cNvPr>
          <p:cNvSpPr/>
          <p:nvPr/>
        </p:nvSpPr>
        <p:spPr>
          <a:xfrm>
            <a:off x="5923369" y="5784273"/>
            <a:ext cx="3325406" cy="549851"/>
          </a:xfrm>
          <a:prstGeom prst="wedgeRectCallout">
            <a:avLst>
              <a:gd name="adj1" fmla="val -1070"/>
              <a:gd name="adj2" fmla="val -350490"/>
            </a:avLst>
          </a:prstGeom>
          <a:noFill/>
          <a:ln w="381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ভাগ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করার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নিয়ম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LightBAN" pitchFamily="2" charset="0"/>
              <a:ea typeface="+mn-ea"/>
              <a:cs typeface="NikoshLight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334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13B961F3-24C1-4F7E-94E8-E2037FC9FC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3" r="57487" b="47131"/>
          <a:stretch/>
        </p:blipFill>
        <p:spPr bwMode="auto">
          <a:xfrm>
            <a:off x="665020" y="1136075"/>
            <a:ext cx="10945091" cy="4200675"/>
          </a:xfrm>
          <a:prstGeom prst="rect">
            <a:avLst/>
          </a:prstGeom>
          <a:noFill/>
          <a:ln w="2857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D3D58D7-BE95-4177-99A9-E309D1BFF032}"/>
              </a:ext>
            </a:extLst>
          </p:cNvPr>
          <p:cNvSpPr txBox="1"/>
          <p:nvPr/>
        </p:nvSpPr>
        <p:spPr>
          <a:xfrm>
            <a:off x="4149445" y="261929"/>
            <a:ext cx="2796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শতকরা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নির্ণয়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441A9310-8B56-49BF-B4BD-AABCB77C61F2}"/>
              </a:ext>
            </a:extLst>
          </p:cNvPr>
          <p:cNvSpPr/>
          <p:nvPr/>
        </p:nvSpPr>
        <p:spPr>
          <a:xfrm>
            <a:off x="4674775" y="1123355"/>
            <a:ext cx="2072390" cy="59460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NikoshLightBAN" pitchFamily="2" charset="0"/>
              <a:ea typeface="+mn-ea"/>
              <a:cs typeface="NikoshLightBAN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CCCADCA-B2C6-4584-8D54-FABC1D264BB7}"/>
              </a:ext>
            </a:extLst>
          </p:cNvPr>
          <p:cNvSpPr txBox="1"/>
          <p:nvPr/>
        </p:nvSpPr>
        <p:spPr>
          <a:xfrm>
            <a:off x="3667069" y="5769283"/>
            <a:ext cx="34393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=A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*B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%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95431381-8670-4596-9DD0-9C99657F5BA7}"/>
              </a:ext>
            </a:extLst>
          </p:cNvPr>
          <p:cNvSpPr/>
          <p:nvPr/>
        </p:nvSpPr>
        <p:spPr>
          <a:xfrm>
            <a:off x="3692621" y="5715000"/>
            <a:ext cx="3557578" cy="909808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NikoshLightBAN" pitchFamily="2" charset="0"/>
              <a:ea typeface="+mn-ea"/>
              <a:cs typeface="NikoshLight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422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09C363DC-E6B1-4DCB-9783-8F6274EF9C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6" r="50000" b="5417"/>
          <a:stretch/>
        </p:blipFill>
        <p:spPr bwMode="auto">
          <a:xfrm>
            <a:off x="678873" y="940650"/>
            <a:ext cx="10875818" cy="4898175"/>
          </a:xfrm>
          <a:prstGeom prst="rect">
            <a:avLst/>
          </a:prstGeom>
          <a:noFill/>
          <a:ln w="1270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xmlns="" id="{BF1BB067-5C25-4299-8506-9E4B57F780E0}"/>
              </a:ext>
            </a:extLst>
          </p:cNvPr>
          <p:cNvSpPr/>
          <p:nvPr/>
        </p:nvSpPr>
        <p:spPr>
          <a:xfrm>
            <a:off x="4416048" y="846212"/>
            <a:ext cx="1527551" cy="60158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NikoshLightBAN" pitchFamily="2" charset="0"/>
              <a:ea typeface="+mn-ea"/>
              <a:cs typeface="NikoshLightBAN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120DF3C-3296-412D-B4EF-8FAF5B0DDD7D}"/>
              </a:ext>
            </a:extLst>
          </p:cNvPr>
          <p:cNvSpPr/>
          <p:nvPr/>
        </p:nvSpPr>
        <p:spPr>
          <a:xfrm>
            <a:off x="1503049" y="5972110"/>
            <a:ext cx="92274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(C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*D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%+C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)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এই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সূত্রটি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প্রয়োগ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করে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বিক্রয়মূল্য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বের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করা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হয়েছে</a:t>
            </a:r>
            <a:r>
              <a:rPr 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।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BE43811-549E-4CB2-8779-3622842A8658}"/>
              </a:ext>
            </a:extLst>
          </p:cNvPr>
          <p:cNvSpPr/>
          <p:nvPr/>
        </p:nvSpPr>
        <p:spPr>
          <a:xfrm>
            <a:off x="3733800" y="199882"/>
            <a:ext cx="450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বিক্রয়মূল্য</a:t>
            </a:r>
            <a:r>
              <a:rPr lang="en-US" sz="3600" dirty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বের</a:t>
            </a:r>
            <a:r>
              <a:rPr lang="en-US" sz="3600" dirty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করার</a:t>
            </a:r>
            <a:r>
              <a:rPr lang="en-US" sz="3600" dirty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পদ্ধতি</a:t>
            </a:r>
            <a:endParaRPr lang="en-US" sz="3600" dirty="0">
              <a:solidFill>
                <a:prstClr val="black"/>
              </a:solidFill>
              <a:latin typeface="NikoshLightBAN" pitchFamily="2" charset="0"/>
              <a:cs typeface="NikoshLight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005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1CD0BC1-1F01-444C-9FD3-E407A5CFE439}"/>
              </a:ext>
            </a:extLst>
          </p:cNvPr>
          <p:cNvSpPr txBox="1"/>
          <p:nvPr/>
        </p:nvSpPr>
        <p:spPr>
          <a:xfrm>
            <a:off x="625824" y="3324002"/>
            <a:ext cx="10940352" cy="150810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91435" tIns="45718" rIns="91435" bIns="45718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১।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একটি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স্প্রেডশিট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ফাইল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খুলে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কাল্পনিক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কিছু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তথ্যের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গুণ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কর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?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0" cap="none" spc="0" normalizeH="0" baseline="0" noProof="0" dirty="0" smtClean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২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।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ভাগ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করার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সূত্রটি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ব্যবহার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করে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তোমরা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ফলাফল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বের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কর</a:t>
            </a:r>
            <a:r>
              <a:rPr kumimoji="0" lang="en-US" sz="3200" i="0" u="none" strike="noStrike" kern="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ysClr val="windowText" lastClr="000000"/>
                </a:solidFill>
                <a:uLnTx/>
                <a:uFillTx/>
                <a:latin typeface="Nikosh" pitchFamily="2" charset="0"/>
                <a:cs typeface="Nikosh" pitchFamily="2" charset="0"/>
              </a:rPr>
              <a:t>? </a:t>
            </a:r>
          </a:p>
        </p:txBody>
      </p:sp>
      <p:pic>
        <p:nvPicPr>
          <p:cNvPr id="12" name="Picture 2" descr="K:\Meher Ali\Picture\122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80" y="525299"/>
            <a:ext cx="2691043" cy="22188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4882161" y="591476"/>
            <a:ext cx="3181184" cy="769441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" pitchFamily="2" charset="0"/>
                <a:cs typeface="Nikosh" pitchFamily="2" charset="0"/>
              </a:rPr>
              <a:t>একক</a:t>
            </a:r>
            <a:r>
              <a:rPr kumimoji="0" lang="en-US" sz="4400" b="1" i="0" u="none" strike="noStrike" kern="0" cap="none" spc="0" normalizeH="0" baseline="0" noProof="0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" pitchFamily="2" charset="0"/>
                <a:cs typeface="Nikosh" pitchFamily="2" charset="0"/>
              </a:rPr>
              <a:t> </a:t>
            </a:r>
            <a:r>
              <a:rPr kumimoji="0" lang="en-US" sz="4400" b="1" i="0" u="none" strike="noStrike" kern="0" cap="none" spc="0" normalizeH="0" baseline="0" noProof="0" dirty="0" err="1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" pitchFamily="2" charset="0"/>
                <a:cs typeface="Nikosh" pitchFamily="2" charset="0"/>
              </a:rPr>
              <a:t>কাজ</a:t>
            </a:r>
            <a:endParaRPr kumimoji="0" lang="en-US" sz="4400" b="1" i="0" u="none" strike="noStrike" kern="0" cap="none" spc="0" normalizeH="0" baseline="0" noProof="0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117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09309" y="768930"/>
            <a:ext cx="2715491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দলীয় কাজ</a:t>
            </a:r>
            <a:endParaRPr lang="en-US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69" y="558350"/>
            <a:ext cx="2665099" cy="20601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E440D46-F7F4-4AB1-86C4-2AB9B0BDF98E}"/>
              </a:ext>
            </a:extLst>
          </p:cNvPr>
          <p:cNvSpPr/>
          <p:nvPr/>
        </p:nvSpPr>
        <p:spPr>
          <a:xfrm>
            <a:off x="665018" y="3159624"/>
            <a:ext cx="10972799" cy="2308320"/>
          </a:xfrm>
          <a:prstGeom prst="rect">
            <a:avLst/>
          </a:prstGeom>
        </p:spPr>
        <p:txBody>
          <a:bodyPr wrap="square" lIns="91435" tIns="45718" rIns="91435" bIns="45718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মি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.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চৌধুরীর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মাসিক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মূল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বেতন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16500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টাকা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।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তিনি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55%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হারে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বাড়িভাড়া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ভাতা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এবং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700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টাকা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চিকিৎসা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ভাতা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পান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।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তাঁর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মোট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বেতন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হতে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90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টাকা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কল্যাণ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তহবিল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এবং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যৌথবীমা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বাবদ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চাঁদা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প্রদান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করেন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।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তার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নিট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বেতন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spc="5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কত</a:t>
            </a:r>
            <a:r>
              <a:rPr lang="en-US" sz="3600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?</a:t>
            </a:r>
            <a:endParaRPr lang="bn-BD" sz="3600" b="1" spc="5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219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73387" y="691509"/>
            <a:ext cx="5014514" cy="584775"/>
          </a:xfrm>
          <a:prstGeom prst="rect">
            <a:avLst/>
          </a:prstGeom>
          <a:noFill/>
          <a:ln w="57150">
            <a:solidFill>
              <a:srgbClr val="4F19E7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চলো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নিজেকে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যাচাই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করি</a:t>
            </a:r>
            <a:r>
              <a:rPr lang="en-US" sz="3200" dirty="0" smtClean="0">
                <a:solidFill>
                  <a:srgbClr val="FF0000"/>
                </a:solidFill>
              </a:rPr>
              <a:t>….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12" name="Picture 11" descr="E:\New Accounting -9\hfjfgjghjkghkjhkljotyit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9983" y="414409"/>
            <a:ext cx="2469315" cy="17746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Rectangle 1"/>
          <p:cNvSpPr/>
          <p:nvPr/>
        </p:nvSpPr>
        <p:spPr>
          <a:xfrm>
            <a:off x="623454" y="2325675"/>
            <a:ext cx="1105592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Nikosh" pitchFamily="2" charset="0"/>
                <a:cs typeface="Nikosh" pitchFamily="2" charset="0"/>
              </a:rPr>
              <a:t>১।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কম্পিউটারে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হিসাব-নিকাশ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করার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প্রোগ্রামকে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কী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বলা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হয়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?</a:t>
            </a:r>
          </a:p>
          <a:p>
            <a:r>
              <a:rPr lang="en-US" sz="2800" dirty="0">
                <a:latin typeface="Nikosh" pitchFamily="2" charset="0"/>
                <a:cs typeface="Nikosh" pitchFamily="2" charset="0"/>
              </a:rPr>
              <a:t>(ক)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ওয়ার্ড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প্রসেসিং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      (খ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)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স্প্রেডশিট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প্রোগ্রাম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          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(গ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)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এক্সেস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        (ঘ)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পাওয়ার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পয়েন্ট</a:t>
            </a:r>
            <a:endParaRPr lang="en-US" sz="2800" dirty="0" smtClean="0">
              <a:latin typeface="Nikosh" pitchFamily="2" charset="0"/>
              <a:cs typeface="Nikosh" pitchFamily="2" charset="0"/>
            </a:endParaRPr>
          </a:p>
          <a:p>
            <a:r>
              <a:rPr lang="en-US" sz="2800" dirty="0">
                <a:latin typeface="Nikosh" pitchFamily="2" charset="0"/>
                <a:cs typeface="Nikosh" pitchFamily="2" charset="0"/>
              </a:rPr>
              <a:t>2।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স্প্রেডশিট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প্রোগ্রামের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মূল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উপজীব্য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বিষয়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কোনটি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?</a:t>
            </a:r>
          </a:p>
          <a:p>
            <a:r>
              <a:rPr lang="en-US" sz="2800" dirty="0">
                <a:latin typeface="Nikosh" pitchFamily="2" charset="0"/>
                <a:cs typeface="Nikosh" pitchFamily="2" charset="0"/>
              </a:rPr>
              <a:t>(ক)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সারি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         (খ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)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কলাম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         (গ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)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সেল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        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(ঘ)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ফর্মুলা</a:t>
            </a:r>
            <a:endParaRPr lang="en-US" sz="2800" dirty="0">
              <a:latin typeface="Nikosh" pitchFamily="2" charset="0"/>
              <a:cs typeface="Nikosh" pitchFamily="2" charset="0"/>
            </a:endParaRPr>
          </a:p>
          <a:p>
            <a:r>
              <a:rPr lang="en-US" sz="2800" dirty="0">
                <a:latin typeface="Nikosh" pitchFamily="2" charset="0"/>
                <a:cs typeface="Nikosh" pitchFamily="2" charset="0"/>
              </a:rPr>
              <a:t>3।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স্প্রেডশিট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বিশ্লেষণ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ব্যবহার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করে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-</a:t>
            </a:r>
          </a:p>
          <a:p>
            <a:r>
              <a:rPr lang="en-US" sz="2800" dirty="0">
                <a:latin typeface="Nikosh" pitchFamily="2" charset="0"/>
                <a:cs typeface="Nikosh" pitchFamily="2" charset="0"/>
              </a:rPr>
              <a:t>i.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লেখালেখি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করা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সহজ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     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ii.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সূত্র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ব্যবহার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করা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যায়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      iii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.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উপাত্ত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বিন্যাস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করা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যায়</a:t>
            </a:r>
            <a:endParaRPr lang="en-US" sz="2800" dirty="0">
              <a:latin typeface="Nikosh" pitchFamily="2" charset="0"/>
              <a:cs typeface="Nikosh" pitchFamily="2" charset="0"/>
            </a:endParaRPr>
          </a:p>
          <a:p>
            <a:r>
              <a:rPr lang="en-US" sz="2800" dirty="0" err="1">
                <a:latin typeface="Nikosh" pitchFamily="2" charset="0"/>
                <a:cs typeface="Nikosh" pitchFamily="2" charset="0"/>
              </a:rPr>
              <a:t>নিচের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কোনটি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>
                <a:latin typeface="Nikosh" pitchFamily="2" charset="0"/>
                <a:cs typeface="Nikosh" pitchFamily="2" charset="0"/>
              </a:rPr>
              <a:t>সঠিক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? </a:t>
            </a:r>
          </a:p>
          <a:p>
            <a:r>
              <a:rPr lang="en-US" sz="2800" dirty="0">
                <a:latin typeface="Nikosh" pitchFamily="2" charset="0"/>
                <a:cs typeface="Nikosh" pitchFamily="2" charset="0"/>
              </a:rPr>
              <a:t>ক  i ও  ii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     খ 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i ও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iii            গ 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ii ও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iii          ঘ </a:t>
            </a:r>
            <a:r>
              <a:rPr lang="en-US" sz="2800" dirty="0">
                <a:latin typeface="Nikosh" pitchFamily="2" charset="0"/>
                <a:cs typeface="Nikosh" pitchFamily="2" charset="0"/>
              </a:rPr>
              <a:t>i, ii ও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iii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198" y="3612515"/>
            <a:ext cx="469020" cy="4690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938" y="5329104"/>
            <a:ext cx="445380" cy="4453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153" y="2774496"/>
            <a:ext cx="445380" cy="4453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71592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536F221-81E5-4957-9C09-4CB1F42359C9}"/>
              </a:ext>
            </a:extLst>
          </p:cNvPr>
          <p:cNvSpPr/>
          <p:nvPr/>
        </p:nvSpPr>
        <p:spPr>
          <a:xfrm>
            <a:off x="791362" y="4931023"/>
            <a:ext cx="10042892" cy="646327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en-US" sz="36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স্প্রেডশিট</a:t>
            </a:r>
            <a:r>
              <a:rPr lang="en-US" sz="36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বিশ্লেষণের</a:t>
            </a:r>
            <a:r>
              <a:rPr lang="en-US" sz="36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৫টি </a:t>
            </a:r>
            <a:r>
              <a:rPr lang="en-US" sz="36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সুবিধা</a:t>
            </a:r>
            <a:r>
              <a:rPr lang="en-US" sz="36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লিখে</a:t>
            </a:r>
            <a:r>
              <a:rPr lang="en-US" sz="36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আনবে</a:t>
            </a:r>
            <a:r>
              <a:rPr lang="en-US" sz="3600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।</a:t>
            </a:r>
            <a:endParaRPr lang="en-US" sz="24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342"/>
          <a:stretch/>
        </p:blipFill>
        <p:spPr>
          <a:xfrm>
            <a:off x="3047999" y="1423855"/>
            <a:ext cx="7079673" cy="318869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3" name="TextBox 12"/>
          <p:cNvSpPr txBox="1"/>
          <p:nvPr/>
        </p:nvSpPr>
        <p:spPr>
          <a:xfrm>
            <a:off x="4803781" y="365589"/>
            <a:ext cx="2903091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বাড়ির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কাজ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41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12203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681765" y="236026"/>
            <a:ext cx="535114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60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 </a:t>
            </a:r>
            <a:r>
              <a:rPr lang="bn-BD" sz="6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6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…..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833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5210" y="4602546"/>
            <a:ext cx="4908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8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6" name="Picture 2" descr="D:\Meher Ali\Picture\Backgrou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312202" cy="68580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324426" y="236862"/>
            <a:ext cx="4114800" cy="769441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57150" cap="flat" cmpd="sng" algn="ctr">
            <a:solidFill>
              <a:srgbClr val="0070C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150" normalizeH="0" baseline="0" noProof="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শিক্ষক</a:t>
            </a:r>
            <a:r>
              <a:rPr kumimoji="0" lang="en-US" sz="4400" b="1" i="0" u="none" strike="noStrike" kern="0" cap="none" spc="150" normalizeH="0" baseline="0" noProof="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 </a:t>
            </a:r>
            <a:r>
              <a:rPr kumimoji="0" lang="bn-BD" sz="4400" b="1" i="0" u="none" strike="noStrike" kern="0" cap="none" spc="150" normalizeH="0" baseline="0" noProof="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" pitchFamily="2" charset="0"/>
                <a:ea typeface="+mn-ea"/>
                <a:cs typeface="Nikosh" pitchFamily="2" charset="0"/>
              </a:rPr>
              <a:t>পরিচিতি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" pitchFamily="2" charset="0"/>
              <a:ea typeface="+mn-ea"/>
              <a:cs typeface="Nikosh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25386" y="1374696"/>
            <a:ext cx="6096000" cy="457048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bn-IN" sz="4000" kern="0" dirty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মোঃ মেহের আলী</a:t>
            </a:r>
            <a:endParaRPr lang="en-US" sz="4000" kern="0" dirty="0">
              <a:solidFill>
                <a:srgbClr val="7030A0"/>
              </a:solidFill>
              <a:latin typeface="Nikosh" pitchFamily="2" charset="0"/>
              <a:cs typeface="Nikosh" pitchFamily="2" charset="0"/>
            </a:endParaRPr>
          </a:p>
          <a:p>
            <a:pPr lvl="0" algn="ctr">
              <a:defRPr/>
            </a:pPr>
            <a:endParaRPr lang="en-US" sz="2700" kern="0" dirty="0">
              <a:solidFill>
                <a:srgbClr val="0070C0"/>
              </a:solidFill>
              <a:latin typeface="Nikosh" pitchFamily="2" charset="0"/>
              <a:cs typeface="Nikosh" pitchFamily="2" charset="0"/>
            </a:endParaRPr>
          </a:p>
          <a:p>
            <a:pPr lvl="0" algn="ctr">
              <a:defRPr/>
            </a:pPr>
            <a:endParaRPr lang="en-US" sz="2700" kern="0" dirty="0">
              <a:solidFill>
                <a:srgbClr val="0070C0"/>
              </a:solidFill>
              <a:latin typeface="Nikosh" pitchFamily="2" charset="0"/>
              <a:cs typeface="Nikosh" pitchFamily="2" charset="0"/>
            </a:endParaRPr>
          </a:p>
          <a:p>
            <a:pPr lvl="0" algn="ctr">
              <a:defRPr/>
            </a:pPr>
            <a:endParaRPr lang="en-US" sz="2700" kern="0" dirty="0">
              <a:solidFill>
                <a:srgbClr val="0070C0"/>
              </a:solidFill>
              <a:latin typeface="Nikosh" pitchFamily="2" charset="0"/>
              <a:cs typeface="Nikosh" pitchFamily="2" charset="0"/>
            </a:endParaRPr>
          </a:p>
          <a:p>
            <a:pPr lvl="0" algn="ctr">
              <a:defRPr/>
            </a:pPr>
            <a:endParaRPr lang="en-US" sz="1000" kern="0" dirty="0">
              <a:solidFill>
                <a:srgbClr val="0070C0"/>
              </a:solidFill>
              <a:latin typeface="Nikosh" pitchFamily="2" charset="0"/>
              <a:cs typeface="Nikosh" pitchFamily="2" charset="0"/>
            </a:endParaRPr>
          </a:p>
          <a:p>
            <a:pPr lvl="0" algn="ctr">
              <a:defRPr/>
            </a:pPr>
            <a:r>
              <a:rPr lang="bn-IN" sz="3200" kern="0" dirty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সহকারী শিক্ষক</a:t>
            </a:r>
            <a:endParaRPr lang="en-US" sz="3200" kern="0" dirty="0">
              <a:solidFill>
                <a:srgbClr val="7030A0"/>
              </a:solidFill>
              <a:latin typeface="Nikosh" pitchFamily="2" charset="0"/>
              <a:cs typeface="Nikosh" pitchFamily="2" charset="0"/>
            </a:endParaRPr>
          </a:p>
          <a:p>
            <a:pPr lvl="0" algn="ctr">
              <a:defRPr/>
            </a:pPr>
            <a:r>
              <a:rPr lang="bn-IN" sz="3600" kern="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নাদির হোসেন উচ্চ বালিকা বিদ্যালয়</a:t>
            </a:r>
          </a:p>
          <a:p>
            <a:pPr lvl="0" algn="ctr">
              <a:defRPr/>
            </a:pPr>
            <a:r>
              <a:rPr lang="bn-IN" sz="3200" kern="0" dirty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কশবামাজাইল, পাংশা, রাজবাড়ী।</a:t>
            </a:r>
          </a:p>
          <a:p>
            <a:pPr lvl="0" algn="ctr">
              <a:defRPr/>
            </a:pPr>
            <a:r>
              <a:rPr lang="en-US" sz="3200" kern="0" dirty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Mobile: 01720-592576</a:t>
            </a:r>
          </a:p>
          <a:p>
            <a:pPr lvl="0" algn="ctr">
              <a:defRPr/>
            </a:pPr>
            <a:r>
              <a:rPr lang="en-US" sz="2800" kern="0" dirty="0"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E-mail: meherali76@gmail.com</a:t>
            </a:r>
            <a:endParaRPr lang="en-US" sz="1300" kern="0" dirty="0">
              <a:solidFill>
                <a:srgbClr val="7030A0"/>
              </a:solidFill>
              <a:latin typeface="Adorable"/>
            </a:endParaRPr>
          </a:p>
        </p:txBody>
      </p:sp>
      <p:pic>
        <p:nvPicPr>
          <p:cNvPr id="13" name="Picture 12" descr="C:\Users\DELL\Desktop\IMG202412201716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586" y="1954646"/>
            <a:ext cx="1371600" cy="1397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00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5210" y="4602546"/>
            <a:ext cx="4908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8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630" y="2036302"/>
            <a:ext cx="3130129" cy="3907790"/>
          </a:xfrm>
          <a:prstGeom prst="rect">
            <a:avLst/>
          </a:prstGeom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999768" y="1809132"/>
            <a:ext cx="6520390" cy="4246023"/>
          </a:xfrm>
          <a:prstGeom prst="rect">
            <a:avLst/>
          </a:prstGeom>
          <a:ln w="57150">
            <a:solidFill>
              <a:srgbClr val="0000FF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Blip>
                <a:blip r:embed="rId4"/>
              </a:buBlip>
            </a:pPr>
            <a:r>
              <a:rPr lang="en-US" sz="4400" b="1" dirty="0" smtClean="0">
                <a:ln/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4400" b="1" dirty="0" smtClean="0">
                <a:ln/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বিষয়ঃ </a:t>
            </a:r>
            <a:r>
              <a:rPr lang="en-US" sz="4400" b="1" dirty="0" err="1">
                <a:ln/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তথ্য</a:t>
            </a:r>
            <a:r>
              <a:rPr lang="en-US" sz="4400" b="1" dirty="0">
                <a:ln/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ও </a:t>
            </a:r>
            <a:r>
              <a:rPr lang="en-US" sz="4400" b="1" dirty="0" err="1">
                <a:ln/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যোগাযোগ</a:t>
            </a:r>
            <a:r>
              <a:rPr lang="en-US" sz="4400" b="1" dirty="0">
                <a:ln/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4400" b="1" dirty="0" err="1" smtClean="0">
                <a:ln/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প্রযুক্তি</a:t>
            </a:r>
            <a:endParaRPr lang="en-US" sz="4400" b="1" dirty="0">
              <a:ln/>
              <a:solidFill>
                <a:srgbClr val="FF0000"/>
              </a:solidFill>
              <a:latin typeface="Nikosh" pitchFamily="2" charset="0"/>
              <a:cs typeface="Nikosh" pitchFamily="2" charset="0"/>
            </a:endParaRPr>
          </a:p>
          <a:p>
            <a:pPr>
              <a:buFont typeface="Arial" pitchFamily="34" charset="0"/>
              <a:buBlip>
                <a:blip r:embed="rId4"/>
              </a:buBlip>
            </a:pPr>
            <a:r>
              <a:rPr lang="en-US" sz="4000" b="1" dirty="0" smtClean="0">
                <a:ln/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3600" b="1" dirty="0" smtClean="0">
                <a:ln/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শ্রেণিঃ </a:t>
            </a:r>
            <a:r>
              <a:rPr lang="en-US" sz="3600" dirty="0" err="1" smtClean="0">
                <a:ln/>
                <a:solidFill>
                  <a:srgbClr val="4F032E"/>
                </a:solidFill>
                <a:latin typeface="Nikosh" pitchFamily="2" charset="0"/>
                <a:cs typeface="Nikosh" pitchFamily="2" charset="0"/>
              </a:rPr>
              <a:t>অষ্টম</a:t>
            </a:r>
            <a:endParaRPr lang="bn-IN" sz="3600" dirty="0">
              <a:ln/>
              <a:solidFill>
                <a:srgbClr val="4F032E"/>
              </a:solidFill>
              <a:latin typeface="Nikosh" pitchFamily="2" charset="0"/>
              <a:cs typeface="Nikosh" pitchFamily="2" charset="0"/>
            </a:endParaRPr>
          </a:p>
          <a:p>
            <a:pPr>
              <a:buFont typeface="Arial" pitchFamily="34" charset="0"/>
              <a:buBlip>
                <a:blip r:embed="rId4"/>
              </a:buBlip>
            </a:pPr>
            <a:r>
              <a:rPr lang="en-US" b="1" dirty="0" smtClean="0">
                <a:ln/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3600" b="1" dirty="0" smtClean="0">
                <a:ln/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অধ্যায়ঃ </a:t>
            </a:r>
            <a:r>
              <a:rPr lang="en-US" sz="3600" b="1" dirty="0" err="1" smtClean="0">
                <a:ln/>
                <a:solidFill>
                  <a:srgbClr val="00B0F0"/>
                </a:solidFill>
                <a:latin typeface="Nikosh" pitchFamily="2" charset="0"/>
                <a:cs typeface="Nikosh" pitchFamily="2" charset="0"/>
              </a:rPr>
              <a:t>চতুর্থ</a:t>
            </a:r>
            <a:endParaRPr lang="en-US" sz="3600" b="1" dirty="0" smtClean="0">
              <a:ln/>
              <a:solidFill>
                <a:srgbClr val="00B0F0"/>
              </a:solidFill>
              <a:latin typeface="Nikosh" pitchFamily="2" charset="0"/>
              <a:cs typeface="Nikosh" pitchFamily="2" charset="0"/>
            </a:endParaRPr>
          </a:p>
          <a:p>
            <a:pPr>
              <a:buFont typeface="Arial" pitchFamily="34" charset="0"/>
              <a:buBlip>
                <a:blip r:embed="rId4"/>
              </a:buBlip>
            </a:pPr>
            <a:r>
              <a:rPr lang="en-US" b="1" dirty="0" smtClean="0">
                <a:ln/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 smtClean="0">
                <a:ln/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পাঠঃ</a:t>
            </a:r>
            <a:r>
              <a:rPr lang="en-US" sz="3600" b="1" dirty="0" smtClean="0">
                <a:ln/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smtClean="0">
                <a:ln/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22, 23 </a:t>
            </a:r>
            <a:r>
              <a:rPr lang="en-US" sz="3600" b="1" dirty="0" err="1" smtClean="0">
                <a:ln/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থেকে</a:t>
            </a:r>
            <a:r>
              <a:rPr lang="en-US" sz="3600" b="1" dirty="0" smtClean="0">
                <a:ln/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smtClean="0">
                <a:ln/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43</a:t>
            </a:r>
            <a:endParaRPr lang="en-US" sz="3600" b="1" dirty="0">
              <a:ln/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itchFamily="34" charset="0"/>
              <a:buBlip>
                <a:blip r:embed="rId4"/>
              </a:buBlip>
            </a:pPr>
            <a:r>
              <a:rPr lang="en-US" b="1" dirty="0" smtClean="0">
                <a:ln/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(</a:t>
            </a:r>
            <a:r>
              <a:rPr lang="en-US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স্প্রেডশিট</a:t>
            </a:r>
            <a:r>
              <a:rPr lang="en-US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ও </a:t>
            </a:r>
            <a:r>
              <a:rPr lang="en-US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স্প্রেডশিট</a:t>
            </a:r>
            <a:r>
              <a:rPr lang="en-US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ব্যবহারের</a:t>
            </a:r>
            <a:r>
              <a:rPr lang="en-US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কৌশল</a:t>
            </a:r>
            <a:r>
              <a:rPr lang="en-US" b="1" dirty="0" smtClean="0">
                <a:ln/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) </a:t>
            </a:r>
          </a:p>
          <a:p>
            <a:pPr>
              <a:buFont typeface="Arial" pitchFamily="34" charset="0"/>
              <a:buBlip>
                <a:blip r:embed="rId4"/>
              </a:buBlip>
            </a:pPr>
            <a:r>
              <a:rPr lang="en-US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সময়ঃ </a:t>
            </a:r>
            <a:r>
              <a:rPr lang="bn-IN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৪৫</a:t>
            </a:r>
            <a:r>
              <a:rPr lang="bn-BD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 মিনি</a:t>
            </a:r>
            <a:r>
              <a:rPr lang="en-US" dirty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ট</a:t>
            </a:r>
            <a:endParaRPr lang="bn-BD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12518" y="559587"/>
            <a:ext cx="3772113" cy="769441"/>
          </a:xfrm>
          <a:prstGeom prst="rect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5715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150" normalizeH="0" baseline="0" noProof="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পাঠ</a:t>
            </a:r>
            <a:r>
              <a:rPr kumimoji="0" lang="en-US" sz="4400" b="1" i="0" u="none" strike="noStrike" kern="0" cap="none" spc="150" normalizeH="0" baseline="0" noProof="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bn-BD" sz="4400" b="1" i="0" u="none" strike="noStrike" kern="0" cap="none" spc="150" normalizeH="0" baseline="0" noProof="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পরিচিতি</a:t>
            </a: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40068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5210" y="4602546"/>
            <a:ext cx="4908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8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F1CC68EE-A670-4C3E-AA8A-AC33509FB184}"/>
              </a:ext>
            </a:extLst>
          </p:cNvPr>
          <p:cNvSpPr txBox="1"/>
          <p:nvPr/>
        </p:nvSpPr>
        <p:spPr>
          <a:xfrm>
            <a:off x="2286000" y="138168"/>
            <a:ext cx="670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rgbClr val="002060"/>
                </a:solidFill>
                <a:effectLst/>
                <a:latin typeface="Nikosh" pitchFamily="2" charset="0"/>
                <a:cs typeface="Nikosh" pitchFamily="2" charset="0"/>
              </a:rPr>
              <a:t>নিচের</a:t>
            </a:r>
            <a:r>
              <a:rPr lang="en-US" sz="4400" dirty="0">
                <a:solidFill>
                  <a:srgbClr val="002060"/>
                </a:solidFill>
                <a:effectLst/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effectLst/>
                <a:latin typeface="Nikosh" pitchFamily="2" charset="0"/>
                <a:cs typeface="Nikosh" pitchFamily="2" charset="0"/>
              </a:rPr>
              <a:t>চিত্রগুলো</a:t>
            </a:r>
            <a:r>
              <a:rPr lang="en-US" sz="4400" dirty="0">
                <a:solidFill>
                  <a:srgbClr val="002060"/>
                </a:solidFill>
                <a:effectLst/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effectLst/>
                <a:latin typeface="Nikosh" pitchFamily="2" charset="0"/>
                <a:cs typeface="Nikosh" pitchFamily="2" charset="0"/>
              </a:rPr>
              <a:t>দেখে</a:t>
            </a:r>
            <a:r>
              <a:rPr lang="en-US" sz="4400" dirty="0">
                <a:solidFill>
                  <a:srgbClr val="002060"/>
                </a:solidFill>
                <a:effectLst/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effectLst/>
                <a:latin typeface="Nikosh" pitchFamily="2" charset="0"/>
                <a:cs typeface="Nikosh" pitchFamily="2" charset="0"/>
              </a:rPr>
              <a:t>চিন্তা</a:t>
            </a:r>
            <a:r>
              <a:rPr lang="en-US" sz="4400" dirty="0">
                <a:solidFill>
                  <a:srgbClr val="002060"/>
                </a:solidFill>
                <a:effectLst/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effectLst/>
                <a:latin typeface="Nikosh" pitchFamily="2" charset="0"/>
                <a:cs typeface="Nikosh" pitchFamily="2" charset="0"/>
              </a:rPr>
              <a:t>করে</a:t>
            </a:r>
            <a:r>
              <a:rPr lang="en-US" sz="4400" dirty="0">
                <a:solidFill>
                  <a:srgbClr val="002060"/>
                </a:solidFill>
                <a:effectLst/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effectLst/>
                <a:latin typeface="Nikosh" pitchFamily="2" charset="0"/>
                <a:cs typeface="Nikosh" pitchFamily="2" charset="0"/>
              </a:rPr>
              <a:t>বলো</a:t>
            </a:r>
            <a:endParaRPr lang="en-US" sz="4400" dirty="0">
              <a:solidFill>
                <a:srgbClr val="002060"/>
              </a:solidFill>
              <a:effectLst/>
              <a:latin typeface="Nikosh" pitchFamily="2" charset="0"/>
              <a:cs typeface="Nikosh" pitchFamily="2" charset="0"/>
            </a:endParaRPr>
          </a:p>
        </p:txBody>
      </p:sp>
      <p:pic>
        <p:nvPicPr>
          <p:cNvPr id="61" name="Picture 4">
            <a:extLst>
              <a:ext uri="{FF2B5EF4-FFF2-40B4-BE49-F238E27FC236}">
                <a16:creationId xmlns:a16="http://schemas.microsoft.com/office/drawing/2014/main" xmlns="" id="{4AC41A69-5CB8-431B-AA63-947CB27BA8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9" r="56797" b="48565"/>
          <a:stretch/>
        </p:blipFill>
        <p:spPr bwMode="auto">
          <a:xfrm>
            <a:off x="7355546" y="925369"/>
            <a:ext cx="3962400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FFC3E64E-4989-4703-995D-7B5190645E52}"/>
              </a:ext>
            </a:extLst>
          </p:cNvPr>
          <p:cNvSpPr txBox="1"/>
          <p:nvPr/>
        </p:nvSpPr>
        <p:spPr>
          <a:xfrm>
            <a:off x="1280321" y="3654198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" pitchFamily="2" charset="0"/>
                <a:cs typeface="Nikosh" pitchFamily="2" charset="0"/>
              </a:rPr>
              <a:t>অ্যাবাকাস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97B8CC12-35DF-481B-B96C-1162373C691E}"/>
              </a:ext>
            </a:extLst>
          </p:cNvPr>
          <p:cNvSpPr txBox="1"/>
          <p:nvPr/>
        </p:nvSpPr>
        <p:spPr>
          <a:xfrm>
            <a:off x="4385783" y="3760624"/>
            <a:ext cx="2382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" pitchFamily="2" charset="0"/>
                <a:cs typeface="Nikosh" pitchFamily="2" charset="0"/>
              </a:rPr>
              <a:t>ক্যালকুলেটর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A478683B-8835-4309-8EDD-80436166747E}"/>
              </a:ext>
            </a:extLst>
          </p:cNvPr>
          <p:cNvSpPr txBox="1"/>
          <p:nvPr/>
        </p:nvSpPr>
        <p:spPr>
          <a:xfrm>
            <a:off x="8213161" y="3751699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" pitchFamily="2" charset="0"/>
                <a:cs typeface="Nikosh" pitchFamily="2" charset="0"/>
              </a:rPr>
              <a:t>স্প্রেডশিট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xmlns="" id="{BDE5D741-FA85-448C-A053-D35DA67031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12" b="6685"/>
          <a:stretch/>
        </p:blipFill>
        <p:spPr>
          <a:xfrm>
            <a:off x="781561" y="956494"/>
            <a:ext cx="3222885" cy="2712179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xmlns="" id="{7CC43828-7AB4-46E2-9398-50A880DCD2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3" t="4034" r="18988" b="4499"/>
          <a:stretch/>
        </p:blipFill>
        <p:spPr>
          <a:xfrm>
            <a:off x="4723181" y="987724"/>
            <a:ext cx="1905000" cy="2680845"/>
          </a:xfrm>
          <a:prstGeom prst="rect">
            <a:avLst/>
          </a:prstGeom>
        </p:spPr>
      </p:pic>
      <p:sp>
        <p:nvSpPr>
          <p:cNvPr id="67" name="Right Arrow 9">
            <a:extLst>
              <a:ext uri="{FF2B5EF4-FFF2-40B4-BE49-F238E27FC236}">
                <a16:creationId xmlns:a16="http://schemas.microsoft.com/office/drawing/2014/main" xmlns="" id="{63B7A89E-6377-40BE-8684-56643C4D6812}"/>
              </a:ext>
            </a:extLst>
          </p:cNvPr>
          <p:cNvSpPr/>
          <p:nvPr/>
        </p:nvSpPr>
        <p:spPr>
          <a:xfrm>
            <a:off x="3934491" y="1884739"/>
            <a:ext cx="818212" cy="60960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68" name="Right Arrow 67">
            <a:extLst>
              <a:ext uri="{FF2B5EF4-FFF2-40B4-BE49-F238E27FC236}">
                <a16:creationId xmlns:a16="http://schemas.microsoft.com/office/drawing/2014/main" xmlns="" id="{DAB091DC-48B0-4113-937E-B1B543C30DF6}"/>
              </a:ext>
            </a:extLst>
          </p:cNvPr>
          <p:cNvSpPr/>
          <p:nvPr/>
        </p:nvSpPr>
        <p:spPr>
          <a:xfrm>
            <a:off x="6558114" y="1884739"/>
            <a:ext cx="818212" cy="6096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LightBAN" pitchFamily="2" charset="0"/>
              <a:cs typeface="NikoshLightBAN" pitchFamily="2" charset="0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71944ED9-4210-4BBB-AF43-63D2E888A542}"/>
              </a:ext>
            </a:extLst>
          </p:cNvPr>
          <p:cNvGrpSpPr/>
          <p:nvPr/>
        </p:nvGrpSpPr>
        <p:grpSpPr>
          <a:xfrm>
            <a:off x="419100" y="4420218"/>
            <a:ext cx="5756275" cy="590394"/>
            <a:chOff x="419100" y="4752738"/>
            <a:chExt cx="5756275" cy="59039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487DB206-7E3A-48CB-8E07-22A1DC6B6EF4}"/>
                </a:ext>
              </a:extLst>
            </p:cNvPr>
            <p:cNvSpPr txBox="1"/>
            <p:nvPr/>
          </p:nvSpPr>
          <p:spPr>
            <a:xfrm>
              <a:off x="419100" y="4752738"/>
              <a:ext cx="57562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030A0"/>
                  </a:solidFill>
                  <a:latin typeface="NikoshLightBAN" pitchFamily="2" charset="0"/>
                  <a:cs typeface="NikoshLightBAN" pitchFamily="2" charset="0"/>
                </a:rPr>
                <a:t>        </a:t>
              </a:r>
              <a:r>
                <a:rPr lang="en-US" sz="3200" dirty="0" err="1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এগুলো</a:t>
              </a:r>
              <a:r>
                <a:rPr lang="en-US" sz="3200" dirty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দিয়ে</a:t>
              </a:r>
              <a:r>
                <a:rPr lang="en-US" sz="3200" dirty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কী</a:t>
              </a:r>
              <a:r>
                <a:rPr lang="en-US" sz="3200" dirty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কী</a:t>
              </a:r>
              <a:r>
                <a:rPr lang="en-US" sz="3200" dirty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  </a:t>
              </a:r>
              <a:r>
                <a:rPr lang="en-US" sz="3200" dirty="0" err="1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কাজ</a:t>
              </a:r>
              <a:r>
                <a:rPr lang="en-US" sz="3200" dirty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করা</a:t>
              </a:r>
              <a:r>
                <a:rPr lang="en-US" sz="3200" dirty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যায়</a:t>
              </a:r>
              <a:r>
                <a:rPr lang="en-US" sz="3200" dirty="0">
                  <a:solidFill>
                    <a:srgbClr val="7030A0"/>
                  </a:solidFill>
                  <a:latin typeface="NikoshLightBAN" pitchFamily="2" charset="0"/>
                  <a:cs typeface="NikoshLightBAN" pitchFamily="2" charset="0"/>
                </a:rPr>
                <a:t>?</a:t>
              </a:r>
            </a:p>
          </p:txBody>
        </p:sp>
        <p:sp>
          <p:nvSpPr>
            <p:cNvPr id="71" name="Right Arrow 9">
              <a:extLst>
                <a:ext uri="{FF2B5EF4-FFF2-40B4-BE49-F238E27FC236}">
                  <a16:creationId xmlns:a16="http://schemas.microsoft.com/office/drawing/2014/main" xmlns="" id="{88E8649D-59A7-4BE0-A386-A5015181DA41}"/>
                </a:ext>
              </a:extLst>
            </p:cNvPr>
            <p:cNvSpPr/>
            <p:nvPr/>
          </p:nvSpPr>
          <p:spPr>
            <a:xfrm>
              <a:off x="507525" y="4758357"/>
              <a:ext cx="772796" cy="584775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LightBAN" pitchFamily="2" charset="0"/>
                <a:cs typeface="NikoshLightBAN" pitchFamily="2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52C16B02-6644-4568-ABF6-43370E56E663}"/>
              </a:ext>
            </a:extLst>
          </p:cNvPr>
          <p:cNvGrpSpPr/>
          <p:nvPr/>
        </p:nvGrpSpPr>
        <p:grpSpPr>
          <a:xfrm>
            <a:off x="6251577" y="4466644"/>
            <a:ext cx="5677188" cy="635265"/>
            <a:chOff x="6251576" y="4799164"/>
            <a:chExt cx="5919613" cy="635265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D1B968C5-45CD-461E-AB1E-5C790ECD9AD5}"/>
                </a:ext>
              </a:extLst>
            </p:cNvPr>
            <p:cNvSpPr txBox="1"/>
            <p:nvPr/>
          </p:nvSpPr>
          <p:spPr>
            <a:xfrm>
              <a:off x="6251576" y="4799164"/>
              <a:ext cx="59196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030A0"/>
                  </a:solidFill>
                  <a:latin typeface="NikoshLightBAN" pitchFamily="2" charset="0"/>
                  <a:cs typeface="NikoshLightBAN" pitchFamily="2" charset="0"/>
                </a:rPr>
                <a:t>         </a:t>
              </a:r>
              <a:r>
                <a:rPr lang="en-US" sz="3200" dirty="0" err="1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যোগ</a:t>
              </a:r>
              <a:r>
                <a:rPr lang="en-US" sz="3200" dirty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, </a:t>
              </a:r>
              <a:r>
                <a:rPr lang="en-US" sz="3200" dirty="0" err="1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বিয়োগ</a:t>
              </a:r>
              <a:r>
                <a:rPr lang="en-US" sz="3200" dirty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, </a:t>
              </a:r>
              <a:r>
                <a:rPr lang="en-US" sz="3200" dirty="0" err="1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গুন</a:t>
              </a:r>
              <a:r>
                <a:rPr lang="en-US" sz="3200" dirty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 ও </a:t>
              </a:r>
              <a:r>
                <a:rPr lang="en-US" sz="3200" dirty="0" err="1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ভাগ</a:t>
              </a:r>
              <a:r>
                <a:rPr lang="en-US" sz="3200" dirty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করা</a:t>
              </a:r>
              <a:r>
                <a:rPr lang="en-US" sz="3200" dirty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যায়</a:t>
              </a:r>
              <a:r>
                <a:rPr lang="en-US" sz="3200" dirty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।</a:t>
              </a:r>
            </a:p>
          </p:txBody>
        </p:sp>
        <p:sp>
          <p:nvSpPr>
            <p:cNvPr id="74" name="Right Arrow 9">
              <a:extLst>
                <a:ext uri="{FF2B5EF4-FFF2-40B4-BE49-F238E27FC236}">
                  <a16:creationId xmlns:a16="http://schemas.microsoft.com/office/drawing/2014/main" xmlns="" id="{2C937AFB-6783-414A-BB07-7CE1D22540F5}"/>
                </a:ext>
              </a:extLst>
            </p:cNvPr>
            <p:cNvSpPr/>
            <p:nvPr/>
          </p:nvSpPr>
          <p:spPr>
            <a:xfrm>
              <a:off x="6374925" y="4849654"/>
              <a:ext cx="772796" cy="584775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LightBAN" pitchFamily="2" charset="0"/>
                <a:cs typeface="NikoshLightBAN" pitchFamily="2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6E6A296E-0619-43AE-8C91-D4B827D35F8E}"/>
              </a:ext>
            </a:extLst>
          </p:cNvPr>
          <p:cNvGrpSpPr/>
          <p:nvPr/>
        </p:nvGrpSpPr>
        <p:grpSpPr>
          <a:xfrm>
            <a:off x="419099" y="5770921"/>
            <a:ext cx="11310791" cy="601422"/>
            <a:chOff x="419099" y="6103441"/>
            <a:chExt cx="11310791" cy="601422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2F3A159F-BE06-428E-8126-55C2D4A1862F}"/>
                </a:ext>
              </a:extLst>
            </p:cNvPr>
            <p:cNvSpPr txBox="1"/>
            <p:nvPr/>
          </p:nvSpPr>
          <p:spPr>
            <a:xfrm>
              <a:off x="419099" y="6120088"/>
              <a:ext cx="113107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NikoshLightBAN" pitchFamily="2" charset="0"/>
                  <a:cs typeface="NikoshLightBAN" pitchFamily="2" charset="0"/>
                </a:rPr>
                <a:t>      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কোম্পানীর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জটিল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,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কঠিন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হিসাব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 ও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বিভিন্ন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ধরনের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কাজ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করে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তা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সংরক্ষণ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করা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যায়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।</a:t>
              </a:r>
            </a:p>
          </p:txBody>
        </p:sp>
        <p:sp>
          <p:nvSpPr>
            <p:cNvPr id="77" name="Right Arrow 15">
              <a:extLst>
                <a:ext uri="{FF2B5EF4-FFF2-40B4-BE49-F238E27FC236}">
                  <a16:creationId xmlns:a16="http://schemas.microsoft.com/office/drawing/2014/main" xmlns="" id="{17F38C4B-5203-4384-90A6-633AA0E2A4B5}"/>
                </a:ext>
              </a:extLst>
            </p:cNvPr>
            <p:cNvSpPr/>
            <p:nvPr/>
          </p:nvSpPr>
          <p:spPr>
            <a:xfrm>
              <a:off x="515288" y="6103441"/>
              <a:ext cx="772796" cy="549736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LightBAN" pitchFamily="2" charset="0"/>
                <a:cs typeface="NikoshLightBAN" pitchFamily="2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xmlns="" id="{50DB753D-4A1B-4701-97C0-14CF76F430FB}"/>
              </a:ext>
            </a:extLst>
          </p:cNvPr>
          <p:cNvGrpSpPr/>
          <p:nvPr/>
        </p:nvGrpSpPr>
        <p:grpSpPr>
          <a:xfrm>
            <a:off x="421084" y="5155857"/>
            <a:ext cx="6726637" cy="584775"/>
            <a:chOff x="421084" y="5488377"/>
            <a:chExt cx="6726637" cy="584775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F2F817A1-54F0-4630-A1BA-132E8057F098}"/>
                </a:ext>
              </a:extLst>
            </p:cNvPr>
            <p:cNvSpPr txBox="1"/>
            <p:nvPr/>
          </p:nvSpPr>
          <p:spPr>
            <a:xfrm>
              <a:off x="421084" y="5488377"/>
              <a:ext cx="67266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স্প্রেডশিট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দিয়ে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কী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কী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কাজ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করা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>
                  <a:latin typeface="Nikosh" pitchFamily="2" charset="0"/>
                  <a:cs typeface="Nikosh" pitchFamily="2" charset="0"/>
                </a:rPr>
                <a:t>যায়</a:t>
              </a:r>
              <a:r>
                <a:rPr lang="en-US" sz="3200" dirty="0">
                  <a:latin typeface="Nikosh" pitchFamily="2" charset="0"/>
                  <a:cs typeface="Nikosh" pitchFamily="2" charset="0"/>
                </a:rPr>
                <a:t>?</a:t>
              </a:r>
            </a:p>
          </p:txBody>
        </p:sp>
        <p:sp>
          <p:nvSpPr>
            <p:cNvPr id="80" name="Right Arrow 15">
              <a:extLst>
                <a:ext uri="{FF2B5EF4-FFF2-40B4-BE49-F238E27FC236}">
                  <a16:creationId xmlns:a16="http://schemas.microsoft.com/office/drawing/2014/main" xmlns="" id="{A4F9EA4A-A3A4-41C3-B1E9-E0553479D6D2}"/>
                </a:ext>
              </a:extLst>
            </p:cNvPr>
            <p:cNvSpPr/>
            <p:nvPr/>
          </p:nvSpPr>
          <p:spPr>
            <a:xfrm>
              <a:off x="462109" y="5488377"/>
              <a:ext cx="772796" cy="549736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LightBAN" pitchFamily="2" charset="0"/>
                <a:cs typeface="NikoshLight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8056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xmlns="" id="{8F3DA59D-FA98-4C08-ADC1-513ABBD55D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7" b="5533"/>
          <a:stretch/>
        </p:blipFill>
        <p:spPr bwMode="auto">
          <a:xfrm>
            <a:off x="498765" y="900545"/>
            <a:ext cx="11319164" cy="5282485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A9271D7E-21DC-4CAB-880E-7086B0F78054}"/>
              </a:ext>
            </a:extLst>
          </p:cNvPr>
          <p:cNvSpPr/>
          <p:nvPr/>
        </p:nvSpPr>
        <p:spPr>
          <a:xfrm>
            <a:off x="2458315" y="3033957"/>
            <a:ext cx="6753225" cy="1015659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sng" strike="noStrike" kern="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NikoshLightBAN" pitchFamily="2" charset="0"/>
                <a:cs typeface="NikoshLightBAN" pitchFamily="2" charset="0"/>
              </a:rPr>
              <a:t>স্প্রেডশিট</a:t>
            </a:r>
            <a:r>
              <a:rPr kumimoji="0" lang="en-US" sz="6000" b="1" i="0" u="sng" strike="noStrike" kern="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NikoshLightBAN" pitchFamily="2" charset="0"/>
                <a:cs typeface="NikoshLightBAN" pitchFamily="2" charset="0"/>
              </a:rPr>
              <a:t> </a:t>
            </a:r>
            <a:r>
              <a:rPr kumimoji="0" lang="en-US" sz="6000" b="1" i="0" u="sng" strike="noStrike" kern="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NikoshLightBAN" pitchFamily="2" charset="0"/>
                <a:cs typeface="NikoshLightBAN" pitchFamily="2" charset="0"/>
              </a:rPr>
              <a:t>ব্যবহারের</a:t>
            </a:r>
            <a:r>
              <a:rPr kumimoji="0" lang="en-US" sz="6000" b="1" i="0" u="sng" strike="noStrike" kern="0" cap="none" spc="0" normalizeH="0" baseline="0" noProof="0" dirty="0">
                <a:ln w="0"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NikoshLightBAN" pitchFamily="2" charset="0"/>
                <a:cs typeface="NikoshLightBAN" pitchFamily="2" charset="0"/>
              </a:rPr>
              <a:t> </a:t>
            </a:r>
            <a:r>
              <a:rPr kumimoji="0" lang="en-US" sz="6000" b="1" i="0" u="sng" strike="noStrike" kern="0" cap="none" spc="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NikoshLightBAN" pitchFamily="2" charset="0"/>
                <a:cs typeface="NikoshLightBAN" pitchFamily="2" charset="0"/>
              </a:rPr>
              <a:t>কৌশল</a:t>
            </a:r>
            <a:endParaRPr kumimoji="0" lang="en-US" sz="4800" b="1" i="0" u="sng" strike="noStrike" kern="0" cap="none" spc="0" normalizeH="0" baseline="0" noProof="0" dirty="0">
              <a:ln w="0">
                <a:solidFill>
                  <a:sysClr val="windowText" lastClr="000000"/>
                </a:solidFill>
              </a:ln>
              <a:solidFill>
                <a:srgbClr val="00B0F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uLnTx/>
              <a:uFillTx/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06982" y="249380"/>
            <a:ext cx="3491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আলোচ্য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বিষয়ঃ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005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5268D19-35AF-4B59-8333-C3A292980BB6}"/>
              </a:ext>
            </a:extLst>
          </p:cNvPr>
          <p:cNvSpPr txBox="1"/>
          <p:nvPr/>
        </p:nvSpPr>
        <p:spPr>
          <a:xfrm>
            <a:off x="4668981" y="392028"/>
            <a:ext cx="2272145" cy="76943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35" tIns="45718" rIns="91435" bIns="45718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strike="noStrike" kern="0" cap="none" spc="-150" normalizeH="0" baseline="0" noProof="0" dirty="0" err="1">
                <a:ln w="0"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" pitchFamily="2" charset="0"/>
                <a:cs typeface="Nikosh" pitchFamily="2" charset="0"/>
              </a:rPr>
              <a:t>শিখনফল</a:t>
            </a:r>
            <a:endParaRPr kumimoji="0" lang="en-US" sz="4400" b="1" i="0" strike="noStrike" kern="0" cap="none" spc="-150" normalizeH="0" baseline="0" noProof="0" dirty="0">
              <a:ln w="0">
                <a:solidFill>
                  <a:sysClr val="windowText" lastClr="000000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Nikosh" pitchFamily="2" charset="0"/>
              <a:cs typeface="Nikosh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4F78848-C2DB-48A1-BCEB-077128F003F3}"/>
              </a:ext>
            </a:extLst>
          </p:cNvPr>
          <p:cNvSpPr txBox="1"/>
          <p:nvPr/>
        </p:nvSpPr>
        <p:spPr>
          <a:xfrm>
            <a:off x="665018" y="1331573"/>
            <a:ext cx="10931237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এই</a:t>
            </a:r>
            <a:r>
              <a:rPr lang="en-US" sz="32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পাঠ</a:t>
            </a:r>
            <a:r>
              <a:rPr lang="en-US" sz="32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শেষে</a:t>
            </a:r>
            <a:r>
              <a:rPr lang="en-US" sz="32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শিক্ষার্থীরা</a:t>
            </a:r>
            <a:r>
              <a:rPr lang="en-US" sz="3200" dirty="0" smtClean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………</a:t>
            </a:r>
            <a:endParaRPr lang="en-US" sz="3200" dirty="0">
              <a:ln w="18000">
                <a:noFill/>
                <a:prstDash val="solid"/>
                <a:miter lim="800000"/>
              </a:ln>
              <a:latin typeface="Nikosh" pitchFamily="2" charset="0"/>
              <a:cs typeface="Nikosh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১।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স্প্রেডশিট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প্রোগ্রামে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কী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তা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পারবে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২।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স্প্রেডশিট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প্রোগ্রামে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সূত্র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প্রয়োগ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করে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গুণ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ও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ভাগ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করতে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পারবে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৩।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স্প্রেডশিট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প্রোগ্রামে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শতকরা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নির্ণয়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করে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বিভিন্ন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সমস্যার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সমাধান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করতে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পারবে</a:t>
            </a:r>
            <a:r>
              <a:rPr lang="en-US" sz="3600" dirty="0">
                <a:ln w="18000">
                  <a:noFill/>
                  <a:prstDash val="solid"/>
                  <a:miter lim="800000"/>
                </a:ln>
                <a:latin typeface="Nikosh" pitchFamily="2" charset="0"/>
                <a:cs typeface="Nikosh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994044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CF539088-AB11-4B7F-AB3B-8608F76767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7" b="5533"/>
          <a:stretch/>
        </p:blipFill>
        <p:spPr bwMode="auto">
          <a:xfrm>
            <a:off x="1108364" y="646931"/>
            <a:ext cx="10131445" cy="484788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E3609DF-E0AA-4A61-9CAB-F28B7B7B0FD8}"/>
              </a:ext>
            </a:extLst>
          </p:cNvPr>
          <p:cNvSpPr txBox="1"/>
          <p:nvPr/>
        </p:nvSpPr>
        <p:spPr>
          <a:xfrm>
            <a:off x="705870" y="5559822"/>
            <a:ext cx="10687205" cy="646327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square" lIns="91435" tIns="45718" rIns="91435" bIns="45718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কম্পিউটারে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হিসাব-নিকাশ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করার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প্রোগ্রামকে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স্প্রেডশিট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প্রোগ্রাম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বলা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হয়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073156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0346BA4C-DA68-4B36-94F4-18831295C9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18" r="37788" b="35861"/>
          <a:stretch/>
        </p:blipFill>
        <p:spPr bwMode="auto">
          <a:xfrm>
            <a:off x="593922" y="1147416"/>
            <a:ext cx="11043897" cy="4135486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ed Rectangular Callout 1">
            <a:extLst>
              <a:ext uri="{FF2B5EF4-FFF2-40B4-BE49-F238E27FC236}">
                <a16:creationId xmlns:a16="http://schemas.microsoft.com/office/drawing/2014/main" xmlns="" id="{3B08720C-675D-4753-A0DF-AD489B7FBF9A}"/>
              </a:ext>
            </a:extLst>
          </p:cNvPr>
          <p:cNvSpPr/>
          <p:nvPr/>
        </p:nvSpPr>
        <p:spPr>
          <a:xfrm>
            <a:off x="5041795" y="244535"/>
            <a:ext cx="1511405" cy="662399"/>
          </a:xfrm>
          <a:prstGeom prst="wedgeRoundRectCallout">
            <a:avLst>
              <a:gd name="adj1" fmla="val -110095"/>
              <a:gd name="adj2" fmla="val 86720"/>
              <a:gd name="adj3" fmla="val 16667"/>
            </a:avLst>
          </a:prstGeom>
          <a:solidFill>
            <a:sysClr val="window" lastClr="FFFFFF"/>
          </a:solidFill>
          <a:ln w="3810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NikoshLightBAN" pitchFamily="2" charset="0"/>
                <a:ea typeface="+mn-ea"/>
                <a:cs typeface="NikoshLightBAN" pitchFamily="2" charset="0"/>
              </a:rPr>
              <a:t>ফর্মূলা</a:t>
            </a:r>
            <a:endParaRPr kumimoji="0" lang="en-US" sz="3200" b="0" i="0" u="none" strike="noStrike" kern="0" cap="none" spc="0" normalizeH="0" baseline="0" noProof="0" dirty="0">
              <a:ln>
                <a:solidFill>
                  <a:srgbClr val="00B0F0"/>
                </a:solidFill>
              </a:ln>
              <a:solidFill>
                <a:sysClr val="windowText" lastClr="000000"/>
              </a:solidFill>
              <a:effectLst/>
              <a:uLnTx/>
              <a:uFillTx/>
              <a:latin typeface="NikoshLightBAN" pitchFamily="2" charset="0"/>
              <a:ea typeface="+mn-ea"/>
              <a:cs typeface="NikoshLightBAN" pitchFamily="2" charset="0"/>
            </a:endParaRPr>
          </a:p>
        </p:txBody>
      </p:sp>
      <p:sp>
        <p:nvSpPr>
          <p:cNvPr id="14" name="Oval Callout 2">
            <a:extLst>
              <a:ext uri="{FF2B5EF4-FFF2-40B4-BE49-F238E27FC236}">
                <a16:creationId xmlns:a16="http://schemas.microsoft.com/office/drawing/2014/main" xmlns="" id="{0BE5E823-4DC0-40E1-9D71-52254737B16C}"/>
              </a:ext>
            </a:extLst>
          </p:cNvPr>
          <p:cNvSpPr/>
          <p:nvPr/>
        </p:nvSpPr>
        <p:spPr>
          <a:xfrm rot="18631511">
            <a:off x="8312774" y="1806612"/>
            <a:ext cx="1574915" cy="980925"/>
          </a:xfrm>
          <a:prstGeom prst="wedgeEllipseCallout">
            <a:avLst>
              <a:gd name="adj1" fmla="val -69120"/>
              <a:gd name="adj2" fmla="val 18238"/>
            </a:avLst>
          </a:prstGeom>
          <a:noFill/>
          <a:ln w="5715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NikoshLightBAN" pitchFamily="2" charset="0"/>
              <a:ea typeface="+mn-ea"/>
              <a:cs typeface="NikoshLightBAN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9062719-3C87-477F-B24E-446196D08AED}"/>
              </a:ext>
            </a:extLst>
          </p:cNvPr>
          <p:cNvSpPr txBox="1"/>
          <p:nvPr/>
        </p:nvSpPr>
        <p:spPr>
          <a:xfrm>
            <a:off x="653997" y="5458156"/>
            <a:ext cx="10609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Nikosh" pitchFamily="2" charset="0"/>
                <a:cs typeface="Nikosh" pitchFamily="2" charset="0"/>
              </a:rPr>
              <a:t>১. </a:t>
            </a:r>
            <a:r>
              <a:rPr lang="en-US" sz="3600" dirty="0" err="1">
                <a:latin typeface="Nikosh" pitchFamily="2" charset="0"/>
                <a:cs typeface="Nikosh" pitchFamily="2" charset="0"/>
              </a:rPr>
              <a:t>সাধারণভাবে</a:t>
            </a:r>
            <a:r>
              <a:rPr lang="en-US" sz="36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atin typeface="Nikosh" pitchFamily="2" charset="0"/>
                <a:cs typeface="Nikosh" pitchFamily="2" charset="0"/>
              </a:rPr>
              <a:t>সেলে</a:t>
            </a:r>
            <a:r>
              <a:rPr lang="en-US" sz="36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atin typeface="Nikosh" pitchFamily="2" charset="0"/>
                <a:cs typeface="Nikosh" pitchFamily="2" charset="0"/>
              </a:rPr>
              <a:t>সূত্র</a:t>
            </a:r>
            <a:r>
              <a:rPr lang="en-US" sz="36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atin typeface="Nikosh" pitchFamily="2" charset="0"/>
                <a:cs typeface="Nikosh" pitchFamily="2" charset="0"/>
              </a:rPr>
              <a:t>লিখে</a:t>
            </a:r>
            <a:r>
              <a:rPr lang="en-US" sz="36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atin typeface="Nikosh" pitchFamily="2" charset="0"/>
                <a:cs typeface="Nikosh" pitchFamily="2" charset="0"/>
              </a:rPr>
              <a:t>এন্টার</a:t>
            </a:r>
            <a:r>
              <a:rPr lang="en-US" sz="36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atin typeface="Nikosh" pitchFamily="2" charset="0"/>
                <a:cs typeface="Nikosh" pitchFamily="2" charset="0"/>
              </a:rPr>
              <a:t>দিলে</a:t>
            </a:r>
            <a:r>
              <a:rPr lang="en-US" sz="36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atin typeface="Nikosh" pitchFamily="2" charset="0"/>
                <a:cs typeface="Nikosh" pitchFamily="2" charset="0"/>
              </a:rPr>
              <a:t>ফলাফল</a:t>
            </a:r>
            <a:r>
              <a:rPr lang="en-US" sz="36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atin typeface="Nikosh" pitchFamily="2" charset="0"/>
                <a:cs typeface="Nikosh" pitchFamily="2" charset="0"/>
              </a:rPr>
              <a:t>পাওয়া</a:t>
            </a:r>
            <a:r>
              <a:rPr lang="en-US" sz="36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atin typeface="Nikosh" pitchFamily="2" charset="0"/>
                <a:cs typeface="Nikosh" pitchFamily="2" charset="0"/>
              </a:rPr>
              <a:t>যায়</a:t>
            </a:r>
            <a:r>
              <a:rPr lang="en-US" sz="3600" dirty="0">
                <a:latin typeface="Nikosh" pitchFamily="2" charset="0"/>
                <a:cs typeface="Nikosh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19582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220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46835" y="4213242"/>
            <a:ext cx="4144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20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01F8450A-EF95-4CE6-9159-B8FE0DC1F5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3" r="52649" b="41393"/>
          <a:stretch/>
        </p:blipFill>
        <p:spPr bwMode="auto">
          <a:xfrm>
            <a:off x="678873" y="1556193"/>
            <a:ext cx="11028218" cy="4595225"/>
          </a:xfrm>
          <a:prstGeom prst="rect">
            <a:avLst/>
          </a:prstGeom>
          <a:ln w="9525">
            <a:solidFill>
              <a:srgbClr val="70AD47">
                <a:lumMod val="75000"/>
              </a:srgbClr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D663C9B-FE52-4EA7-919E-E62E71438802}"/>
              </a:ext>
            </a:extLst>
          </p:cNvPr>
          <p:cNvSpPr txBox="1"/>
          <p:nvPr/>
        </p:nvSpPr>
        <p:spPr>
          <a:xfrm>
            <a:off x="1244454" y="336838"/>
            <a:ext cx="102270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2. </a:t>
            </a:r>
            <a:r>
              <a:rPr lang="en-US" sz="36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ফলাফল</a:t>
            </a:r>
            <a:r>
              <a:rPr lang="en-US" sz="36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সেলে</a:t>
            </a:r>
            <a:r>
              <a:rPr lang="en-US" sz="36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স্প্রেডশিট</a:t>
            </a:r>
            <a:r>
              <a:rPr lang="en-US" sz="36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ফাংশন</a:t>
            </a:r>
            <a:r>
              <a:rPr lang="en-US" sz="36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=PRODUCT </a:t>
            </a:r>
            <a:r>
              <a:rPr lang="en-US" sz="36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লিখে</a:t>
            </a:r>
            <a:r>
              <a:rPr lang="en-US" sz="36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সেলের</a:t>
            </a:r>
            <a:r>
              <a:rPr lang="en-US" sz="36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রেঞ্জ</a:t>
            </a:r>
            <a:r>
              <a:rPr lang="en-US" sz="36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দিয়ে</a:t>
            </a:r>
            <a:r>
              <a:rPr lang="en-US" sz="36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এন্টার</a:t>
            </a:r>
            <a:r>
              <a:rPr lang="en-US" sz="36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দিলে</a:t>
            </a:r>
            <a:r>
              <a:rPr lang="en-US" sz="36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ফলাফল</a:t>
            </a:r>
            <a:r>
              <a:rPr lang="en-US" sz="36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পাওয়া</a:t>
            </a:r>
            <a:r>
              <a:rPr lang="en-US" sz="36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যায়</a:t>
            </a:r>
            <a:r>
              <a:rPr lang="en-US" sz="3600" dirty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।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D589B80-FA7E-4422-A710-340666EFD71F}"/>
              </a:ext>
            </a:extLst>
          </p:cNvPr>
          <p:cNvSpPr/>
          <p:nvPr/>
        </p:nvSpPr>
        <p:spPr>
          <a:xfrm>
            <a:off x="4950246" y="1469762"/>
            <a:ext cx="1952232" cy="62975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NikoshLightBAN" pitchFamily="2" charset="0"/>
              <a:ea typeface="+mn-ea"/>
              <a:cs typeface="NikoshLightBAN" pitchFamily="2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8B5C8268-0F8A-4343-AD5F-227DE0FC7363}"/>
              </a:ext>
            </a:extLst>
          </p:cNvPr>
          <p:cNvSpPr/>
          <p:nvPr/>
        </p:nvSpPr>
        <p:spPr>
          <a:xfrm>
            <a:off x="9331012" y="4108788"/>
            <a:ext cx="1524000" cy="6096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NikoshLightBAN" pitchFamily="2" charset="0"/>
              <a:ea typeface="+mn-ea"/>
              <a:cs typeface="NikoshLight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861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</TotalTime>
  <Words>435</Words>
  <Application>Microsoft Office PowerPoint</Application>
  <PresentationFormat>Custom</PresentationFormat>
  <Paragraphs>62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dsfjghcvb</dc:creator>
  <cp:lastModifiedBy>Meher Ali</cp:lastModifiedBy>
  <cp:revision>77</cp:revision>
  <dcterms:created xsi:type="dcterms:W3CDTF">2024-12-30T06:01:47Z</dcterms:created>
  <dcterms:modified xsi:type="dcterms:W3CDTF">2026-07-08T03:45:58Z</dcterms:modified>
</cp:coreProperties>
</file>