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75" r:id="rId3"/>
    <p:sldId id="276" r:id="rId4"/>
    <p:sldId id="258" r:id="rId5"/>
    <p:sldId id="278" r:id="rId6"/>
    <p:sldId id="263" r:id="rId7"/>
    <p:sldId id="292" r:id="rId8"/>
    <p:sldId id="296" r:id="rId9"/>
    <p:sldId id="291" r:id="rId10"/>
    <p:sldId id="265" r:id="rId11"/>
    <p:sldId id="299" r:id="rId12"/>
    <p:sldId id="304" r:id="rId13"/>
    <p:sldId id="306" r:id="rId14"/>
    <p:sldId id="308" r:id="rId15"/>
    <p:sldId id="310" r:id="rId16"/>
    <p:sldId id="318" r:id="rId17"/>
    <p:sldId id="315" r:id="rId18"/>
    <p:sldId id="316" r:id="rId19"/>
    <p:sldId id="261" r:id="rId20"/>
    <p:sldId id="262" r:id="rId21"/>
    <p:sldId id="287" r:id="rId22"/>
    <p:sldId id="267" r:id="rId23"/>
    <p:sldId id="268" r:id="rId24"/>
    <p:sldId id="280" r:id="rId25"/>
    <p:sldId id="281" r:id="rId26"/>
    <p:sldId id="27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011" autoAdjust="0"/>
  </p:normalViewPr>
  <p:slideViewPr>
    <p:cSldViewPr>
      <p:cViewPr>
        <p:scale>
          <a:sx n="70" d="100"/>
          <a:sy n="70" d="100"/>
        </p:scale>
        <p:origin x="-1164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E3C920-23CD-4E3A-A1E9-F2F1F2443692}" type="doc">
      <dgm:prSet loTypeId="urn:microsoft.com/office/officeart/2005/8/layout/vList2" loCatId="list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ED231A-C345-42F6-8428-5FB9D86FE75F}">
      <dgm:prSet phldrT="[Text]"/>
      <dgm:spPr/>
      <dgm:t>
        <a:bodyPr/>
        <a:lstStyle/>
        <a:p>
          <a:pPr algn="ctr"/>
          <a:r>
            <a:rPr lang="en-US" dirty="0" err="1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পাঠ</a:t>
          </a:r>
          <a:r>
            <a: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পরিচিতি</a:t>
          </a:r>
          <a:endParaRPr lang="en-US" dirty="0">
            <a:solidFill>
              <a:schemeClr val="bg1"/>
            </a:solidFill>
            <a:latin typeface="NikoshBAN" pitchFamily="2" charset="0"/>
            <a:cs typeface="NikoshBAN" pitchFamily="2" charset="0"/>
          </a:endParaRPr>
        </a:p>
      </dgm:t>
    </dgm:pt>
    <dgm:pt modelId="{DC95A04E-B141-40EB-AE64-32E50CA7BEDA}" type="parTrans" cxnId="{C227F47E-59CE-4696-8056-9CB34C5595B4}">
      <dgm:prSet/>
      <dgm:spPr/>
      <dgm:t>
        <a:bodyPr/>
        <a:lstStyle/>
        <a:p>
          <a:endParaRPr lang="en-US"/>
        </a:p>
      </dgm:t>
    </dgm:pt>
    <dgm:pt modelId="{9F86CA1B-EA8A-4F39-8F66-988258402ACD}" type="sibTrans" cxnId="{C227F47E-59CE-4696-8056-9CB34C5595B4}">
      <dgm:prSet/>
      <dgm:spPr/>
      <dgm:t>
        <a:bodyPr/>
        <a:lstStyle/>
        <a:p>
          <a:endParaRPr lang="en-US"/>
        </a:p>
      </dgm:t>
    </dgm:pt>
    <dgm:pt modelId="{E6CAEA17-FD08-46C9-A2FF-945CEADFC0CC}" type="pres">
      <dgm:prSet presAssocID="{5CE3C920-23CD-4E3A-A1E9-F2F1F24436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437AB4-36E5-45C9-BB04-81307700F91D}" type="pres">
      <dgm:prSet presAssocID="{ADED231A-C345-42F6-8428-5FB9D86FE75F}" presName="parentText" presStyleLbl="node1" presStyleIdx="0" presStyleCnt="1" custLinFactNeighborX="-7792" custLinFactNeighborY="302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27F47E-59CE-4696-8056-9CB34C5595B4}" srcId="{5CE3C920-23CD-4E3A-A1E9-F2F1F2443692}" destId="{ADED231A-C345-42F6-8428-5FB9D86FE75F}" srcOrd="0" destOrd="0" parTransId="{DC95A04E-B141-40EB-AE64-32E50CA7BEDA}" sibTransId="{9F86CA1B-EA8A-4F39-8F66-988258402ACD}"/>
    <dgm:cxn modelId="{6AE0FFAC-A2F5-4E75-A04D-4B271D2AB446}" type="presOf" srcId="{ADED231A-C345-42F6-8428-5FB9D86FE75F}" destId="{1C437AB4-36E5-45C9-BB04-81307700F91D}" srcOrd="0" destOrd="0" presId="urn:microsoft.com/office/officeart/2005/8/layout/vList2"/>
    <dgm:cxn modelId="{754DFC1A-D13D-4B19-AB30-52E9C79D281F}" type="presOf" srcId="{5CE3C920-23CD-4E3A-A1E9-F2F1F2443692}" destId="{E6CAEA17-FD08-46C9-A2FF-945CEADFC0CC}" srcOrd="0" destOrd="0" presId="urn:microsoft.com/office/officeart/2005/8/layout/vList2"/>
    <dgm:cxn modelId="{209387E1-F002-4E24-99A0-ED9D13E8B663}" type="presParOf" srcId="{E6CAEA17-FD08-46C9-A2FF-945CEADFC0CC}" destId="{1C437AB4-36E5-45C9-BB04-81307700F91D}" srcOrd="0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C5D117-61CD-4C22-B5C8-B3DFB26F6CC8}" type="doc">
      <dgm:prSet loTypeId="urn:microsoft.com/office/officeart/2005/8/layout/hList3" loCatId="list" qsTypeId="urn:microsoft.com/office/officeart/2005/8/quickstyle/3d2#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A9BEBB-40C9-49A2-B29B-06968CDB8FD5}">
      <dgm:prSet phldrT="[Text]"/>
      <dgm:spPr/>
      <dgm:t>
        <a:bodyPr/>
        <a:lstStyle/>
        <a:p>
          <a:r>
            <a:rPr lang="en-US" dirty="0" smtClean="0">
              <a:latin typeface="NikoshBAN" panose="02000000000000000000" pitchFamily="2" charset="0"/>
              <a:cs typeface="NikoshBAN" panose="02000000000000000000" pitchFamily="2" charset="0"/>
            </a:rPr>
            <a:t>বাংলাদেশ ও বিশ্বপরিচয়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F65DF41-33B7-4C92-ACF7-58EB88FFAF05}" type="parTrans" cxnId="{9B7E2DD0-A346-4C98-ABB2-B364C51C357F}">
      <dgm:prSet/>
      <dgm:spPr/>
      <dgm:t>
        <a:bodyPr/>
        <a:lstStyle/>
        <a:p>
          <a:endParaRPr lang="en-US"/>
        </a:p>
      </dgm:t>
    </dgm:pt>
    <dgm:pt modelId="{014796D4-DEE3-453C-B5D8-92BF107FB338}" type="sibTrans" cxnId="{9B7E2DD0-A346-4C98-ABB2-B364C51C357F}">
      <dgm:prSet/>
      <dgm:spPr/>
      <dgm:t>
        <a:bodyPr/>
        <a:lstStyle/>
        <a:p>
          <a:endParaRPr lang="en-US"/>
        </a:p>
      </dgm:t>
    </dgm:pt>
    <dgm:pt modelId="{7AD3E9AB-7CEC-4458-80AA-0FF5F9EFD790}">
      <dgm:prSet phldrT="[Text]"/>
      <dgm:spPr/>
      <dgm:t>
        <a:bodyPr/>
        <a:lstStyle/>
        <a:p>
          <a:r>
            <a:rPr lang="en-US" dirty="0" smtClean="0">
              <a:latin typeface="NikoshBAN" pitchFamily="2" charset="0"/>
              <a:cs typeface="NikoshBAN" pitchFamily="2" charset="0"/>
            </a:rPr>
            <a:t>নবম-দশম শ্রেণী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F8E27E74-C12E-4C85-B1E8-85A510096A69}" type="parTrans" cxnId="{3B5E3D2A-28CC-4D88-86E8-F883845E75E7}">
      <dgm:prSet/>
      <dgm:spPr/>
      <dgm:t>
        <a:bodyPr/>
        <a:lstStyle/>
        <a:p>
          <a:endParaRPr lang="en-US"/>
        </a:p>
      </dgm:t>
    </dgm:pt>
    <dgm:pt modelId="{1B15F9F0-2D37-45AC-A50F-6C814B35C3ED}" type="sibTrans" cxnId="{3B5E3D2A-28CC-4D88-86E8-F883845E75E7}">
      <dgm:prSet/>
      <dgm:spPr/>
      <dgm:t>
        <a:bodyPr/>
        <a:lstStyle/>
        <a:p>
          <a:endParaRPr lang="en-US"/>
        </a:p>
      </dgm:t>
    </dgm:pt>
    <dgm:pt modelId="{F7FBC666-1F0D-4C53-826E-88FBD72D60D1}">
      <dgm:prSet phldrT="[Text]"/>
      <dgm:spPr/>
      <dgm:t>
        <a:bodyPr/>
        <a:lstStyle/>
        <a:p>
          <a:r>
            <a:rPr lang="en-US" dirty="0" smtClean="0">
              <a:latin typeface="NikoshBAN" pitchFamily="2" charset="0"/>
              <a:cs typeface="NikoshBAN" pitchFamily="2" charset="0"/>
            </a:rPr>
            <a:t>অধ্যায়-10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B66B1DBB-9C96-4461-B734-295EA6097F8C}" type="parTrans" cxnId="{3FFE718F-8BC6-44E6-AC91-B2118C7CF4E3}">
      <dgm:prSet/>
      <dgm:spPr/>
      <dgm:t>
        <a:bodyPr/>
        <a:lstStyle/>
        <a:p>
          <a:endParaRPr lang="en-US"/>
        </a:p>
      </dgm:t>
    </dgm:pt>
    <dgm:pt modelId="{A1F9A327-1E23-4B3D-A5EE-722BB5D2D70B}" type="sibTrans" cxnId="{3FFE718F-8BC6-44E6-AC91-B2118C7CF4E3}">
      <dgm:prSet/>
      <dgm:spPr/>
      <dgm:t>
        <a:bodyPr/>
        <a:lstStyle/>
        <a:p>
          <a:endParaRPr lang="en-US"/>
        </a:p>
      </dgm:t>
    </dgm:pt>
    <dgm:pt modelId="{472A11A3-F39C-41A4-9306-AF921563F8AC}">
      <dgm:prSet phldrT="[Text]"/>
      <dgm:spPr/>
      <dgm:t>
        <a:bodyPr/>
        <a:lstStyle/>
        <a:p>
          <a:r>
            <a:rPr lang="en-US" dirty="0" smtClean="0">
              <a:latin typeface="NikoshBAN" pitchFamily="2" charset="0"/>
              <a:cs typeface="NikoshBAN" pitchFamily="2" charset="0"/>
            </a:rPr>
            <a:t>পাঠ-4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4140879E-E402-45E7-A0AB-7B48570263CA}" type="parTrans" cxnId="{F3A33668-53C0-4665-A6AF-628F63A3AF68}">
      <dgm:prSet/>
      <dgm:spPr/>
      <dgm:t>
        <a:bodyPr/>
        <a:lstStyle/>
        <a:p>
          <a:endParaRPr lang="en-US"/>
        </a:p>
      </dgm:t>
    </dgm:pt>
    <dgm:pt modelId="{B67342E5-0CA1-4F99-9B94-D13C77147D4B}" type="sibTrans" cxnId="{F3A33668-53C0-4665-A6AF-628F63A3AF68}">
      <dgm:prSet/>
      <dgm:spPr/>
      <dgm:t>
        <a:bodyPr/>
        <a:lstStyle/>
        <a:p>
          <a:endParaRPr lang="en-US"/>
        </a:p>
      </dgm:t>
    </dgm:pt>
    <dgm:pt modelId="{5A373676-1A27-48C0-A2DD-44CEF19041A3}">
      <dgm:prSet/>
      <dgm:spPr/>
      <dgm:t>
        <a:bodyPr/>
        <a:lstStyle/>
        <a:p>
          <a:endParaRPr lang="en-US" dirty="0"/>
        </a:p>
      </dgm:t>
    </dgm:pt>
    <dgm:pt modelId="{0C9CD72E-32E3-44C0-9DF3-A295FEC6F2E6}" type="parTrans" cxnId="{4146E340-49C8-4A26-924B-D3A433217B50}">
      <dgm:prSet/>
      <dgm:spPr/>
      <dgm:t>
        <a:bodyPr/>
        <a:lstStyle/>
        <a:p>
          <a:endParaRPr lang="en-US"/>
        </a:p>
      </dgm:t>
    </dgm:pt>
    <dgm:pt modelId="{3FA88C4B-5846-4F07-8233-75ED9BFA7B5F}" type="sibTrans" cxnId="{4146E340-49C8-4A26-924B-D3A433217B50}">
      <dgm:prSet/>
      <dgm:spPr/>
      <dgm:t>
        <a:bodyPr/>
        <a:lstStyle/>
        <a:p>
          <a:endParaRPr lang="en-US"/>
        </a:p>
      </dgm:t>
    </dgm:pt>
    <dgm:pt modelId="{EE6EE44D-2E23-46B6-AFE4-02AC0C374362}">
      <dgm:prSet/>
      <dgm:spPr/>
      <dgm:t>
        <a:bodyPr/>
        <a:lstStyle/>
        <a:p>
          <a:endParaRPr lang="en-US" dirty="0">
            <a:latin typeface="SutonnyEMJ" pitchFamily="2" charset="0"/>
          </a:endParaRPr>
        </a:p>
      </dgm:t>
    </dgm:pt>
    <dgm:pt modelId="{1ED6BF65-7DD1-483D-AC96-3AB94BBF2D37}" type="parTrans" cxnId="{C8B0C1B9-3CCA-4980-B830-F95926B4FE8C}">
      <dgm:prSet/>
      <dgm:spPr/>
      <dgm:t>
        <a:bodyPr/>
        <a:lstStyle/>
        <a:p>
          <a:endParaRPr lang="en-US"/>
        </a:p>
      </dgm:t>
    </dgm:pt>
    <dgm:pt modelId="{5930CFA9-F267-4FB3-980E-D6761CB16238}" type="sibTrans" cxnId="{C8B0C1B9-3CCA-4980-B830-F95926B4FE8C}">
      <dgm:prSet/>
      <dgm:spPr/>
      <dgm:t>
        <a:bodyPr/>
        <a:lstStyle/>
        <a:p>
          <a:endParaRPr lang="en-US"/>
        </a:p>
      </dgm:t>
    </dgm:pt>
    <dgm:pt modelId="{210C4F04-4F15-4000-9D83-9C755D3E2656}" type="pres">
      <dgm:prSet presAssocID="{16C5D117-61CD-4C22-B5C8-B3DFB26F6CC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F30495-A1E6-4554-A67D-618D603D79B3}" type="pres">
      <dgm:prSet presAssocID="{C0A9BEBB-40C9-49A2-B29B-06968CDB8FD5}" presName="roof" presStyleLbl="dkBgShp" presStyleIdx="0" presStyleCnt="2"/>
      <dgm:spPr/>
      <dgm:t>
        <a:bodyPr/>
        <a:lstStyle/>
        <a:p>
          <a:endParaRPr lang="en-US"/>
        </a:p>
      </dgm:t>
    </dgm:pt>
    <dgm:pt modelId="{77A22C8A-966B-4CA0-B566-DB09E1C47487}" type="pres">
      <dgm:prSet presAssocID="{C0A9BEBB-40C9-49A2-B29B-06968CDB8FD5}" presName="pillars" presStyleCnt="0"/>
      <dgm:spPr/>
    </dgm:pt>
    <dgm:pt modelId="{B3938AD2-1069-4C69-A9BD-9A5D9ABE89DC}" type="pres">
      <dgm:prSet presAssocID="{C0A9BEBB-40C9-49A2-B29B-06968CDB8FD5}" presName="pillar1" presStyleLbl="node1" presStyleIdx="0" presStyleCnt="3" custScaleY="36905" custLinFactNeighborY="-285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99E80F-51FF-4DDA-A5B5-B30E3A2F149A}" type="pres">
      <dgm:prSet presAssocID="{F7FBC666-1F0D-4C53-826E-88FBD72D60D1}" presName="pillarX" presStyleLbl="node1" presStyleIdx="1" presStyleCnt="3" custScaleY="36905" custLinFactNeighborY="-285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6D4187-123A-4B6D-BEC4-22CECFD37C2D}" type="pres">
      <dgm:prSet presAssocID="{472A11A3-F39C-41A4-9306-AF921563F8AC}" presName="pillarX" presStyleLbl="node1" presStyleIdx="2" presStyleCnt="3" custScaleY="36905" custLinFactNeighborX="147" custLinFactNeighborY="-285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DE155B-8A73-4FBC-9FFC-6CC7463B076E}" type="pres">
      <dgm:prSet presAssocID="{C0A9BEBB-40C9-49A2-B29B-06968CDB8FD5}" presName="base" presStyleLbl="dkBgShp" presStyleIdx="1" presStyleCnt="2" custScaleY="700002" custLinFactY="-100000" custLinFactNeighborX="1852" custLinFactNeighborY="-135713"/>
      <dgm:spPr>
        <a:prstGeom prst="rightArrow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</dgm:ptLst>
  <dgm:cxnLst>
    <dgm:cxn modelId="{4146E340-49C8-4A26-924B-D3A433217B50}" srcId="{16C5D117-61CD-4C22-B5C8-B3DFB26F6CC8}" destId="{5A373676-1A27-48C0-A2DD-44CEF19041A3}" srcOrd="1" destOrd="0" parTransId="{0C9CD72E-32E3-44C0-9DF3-A295FEC6F2E6}" sibTransId="{3FA88C4B-5846-4F07-8233-75ED9BFA7B5F}"/>
    <dgm:cxn modelId="{CBEFB696-6E5D-453D-9115-F786F0F4E8CF}" type="presOf" srcId="{7AD3E9AB-7CEC-4458-80AA-0FF5F9EFD790}" destId="{B3938AD2-1069-4C69-A9BD-9A5D9ABE89DC}" srcOrd="0" destOrd="0" presId="urn:microsoft.com/office/officeart/2005/8/layout/hList3"/>
    <dgm:cxn modelId="{9B7E2DD0-A346-4C98-ABB2-B364C51C357F}" srcId="{16C5D117-61CD-4C22-B5C8-B3DFB26F6CC8}" destId="{C0A9BEBB-40C9-49A2-B29B-06968CDB8FD5}" srcOrd="0" destOrd="0" parTransId="{CF65DF41-33B7-4C92-ACF7-58EB88FFAF05}" sibTransId="{014796D4-DEE3-453C-B5D8-92BF107FB338}"/>
    <dgm:cxn modelId="{DF455494-175A-4688-93F9-739B26837267}" type="presOf" srcId="{16C5D117-61CD-4C22-B5C8-B3DFB26F6CC8}" destId="{210C4F04-4F15-4000-9D83-9C755D3E2656}" srcOrd="0" destOrd="0" presId="urn:microsoft.com/office/officeart/2005/8/layout/hList3"/>
    <dgm:cxn modelId="{F8858768-5F88-4075-BBD1-E0016099FA24}" type="presOf" srcId="{F7FBC666-1F0D-4C53-826E-88FBD72D60D1}" destId="{E899E80F-51FF-4DDA-A5B5-B30E3A2F149A}" srcOrd="0" destOrd="0" presId="urn:microsoft.com/office/officeart/2005/8/layout/hList3"/>
    <dgm:cxn modelId="{3FFE718F-8BC6-44E6-AC91-B2118C7CF4E3}" srcId="{C0A9BEBB-40C9-49A2-B29B-06968CDB8FD5}" destId="{F7FBC666-1F0D-4C53-826E-88FBD72D60D1}" srcOrd="1" destOrd="0" parTransId="{B66B1DBB-9C96-4461-B734-295EA6097F8C}" sibTransId="{A1F9A327-1E23-4B3D-A5EE-722BB5D2D70B}"/>
    <dgm:cxn modelId="{A51C8E32-2B3C-486B-B260-D283CAC7519D}" type="presOf" srcId="{472A11A3-F39C-41A4-9306-AF921563F8AC}" destId="{696D4187-123A-4B6D-BEC4-22CECFD37C2D}" srcOrd="0" destOrd="0" presId="urn:microsoft.com/office/officeart/2005/8/layout/hList3"/>
    <dgm:cxn modelId="{F3A33668-53C0-4665-A6AF-628F63A3AF68}" srcId="{C0A9BEBB-40C9-49A2-B29B-06968CDB8FD5}" destId="{472A11A3-F39C-41A4-9306-AF921563F8AC}" srcOrd="2" destOrd="0" parTransId="{4140879E-E402-45E7-A0AB-7B48570263CA}" sibTransId="{B67342E5-0CA1-4F99-9B94-D13C77147D4B}"/>
    <dgm:cxn modelId="{3337DBF7-8D57-45D4-AB92-9FBF5674B8E5}" type="presOf" srcId="{C0A9BEBB-40C9-49A2-B29B-06968CDB8FD5}" destId="{58F30495-A1E6-4554-A67D-618D603D79B3}" srcOrd="0" destOrd="0" presId="urn:microsoft.com/office/officeart/2005/8/layout/hList3"/>
    <dgm:cxn modelId="{3B5E3D2A-28CC-4D88-86E8-F883845E75E7}" srcId="{C0A9BEBB-40C9-49A2-B29B-06968CDB8FD5}" destId="{7AD3E9AB-7CEC-4458-80AA-0FF5F9EFD790}" srcOrd="0" destOrd="0" parTransId="{F8E27E74-C12E-4C85-B1E8-85A510096A69}" sibTransId="{1B15F9F0-2D37-45AC-A50F-6C814B35C3ED}"/>
    <dgm:cxn modelId="{C8B0C1B9-3CCA-4980-B830-F95926B4FE8C}" srcId="{16C5D117-61CD-4C22-B5C8-B3DFB26F6CC8}" destId="{EE6EE44D-2E23-46B6-AFE4-02AC0C374362}" srcOrd="2" destOrd="0" parTransId="{1ED6BF65-7DD1-483D-AC96-3AB94BBF2D37}" sibTransId="{5930CFA9-F267-4FB3-980E-D6761CB16238}"/>
    <dgm:cxn modelId="{77BCA2B5-95CC-4B66-B9F0-BBB72047E517}" type="presParOf" srcId="{210C4F04-4F15-4000-9D83-9C755D3E2656}" destId="{58F30495-A1E6-4554-A67D-618D603D79B3}" srcOrd="0" destOrd="0" presId="urn:microsoft.com/office/officeart/2005/8/layout/hList3"/>
    <dgm:cxn modelId="{951AE8A9-E7BB-4F1F-8EC6-BD412930B451}" type="presParOf" srcId="{210C4F04-4F15-4000-9D83-9C755D3E2656}" destId="{77A22C8A-966B-4CA0-B566-DB09E1C47487}" srcOrd="1" destOrd="0" presId="urn:microsoft.com/office/officeart/2005/8/layout/hList3"/>
    <dgm:cxn modelId="{18512778-AE9E-49DC-9AE8-CB3F15043328}" type="presParOf" srcId="{77A22C8A-966B-4CA0-B566-DB09E1C47487}" destId="{B3938AD2-1069-4C69-A9BD-9A5D9ABE89DC}" srcOrd="0" destOrd="0" presId="urn:microsoft.com/office/officeart/2005/8/layout/hList3"/>
    <dgm:cxn modelId="{E9668C75-854F-40CD-8008-A7C2CFF8621E}" type="presParOf" srcId="{77A22C8A-966B-4CA0-B566-DB09E1C47487}" destId="{E899E80F-51FF-4DDA-A5B5-B30E3A2F149A}" srcOrd="1" destOrd="0" presId="urn:microsoft.com/office/officeart/2005/8/layout/hList3"/>
    <dgm:cxn modelId="{B84408AC-BE95-46F7-9775-4E479154DF22}" type="presParOf" srcId="{77A22C8A-966B-4CA0-B566-DB09E1C47487}" destId="{696D4187-123A-4B6D-BEC4-22CECFD37C2D}" srcOrd="2" destOrd="0" presId="urn:microsoft.com/office/officeart/2005/8/layout/hList3"/>
    <dgm:cxn modelId="{D99068D0-44B1-4324-BC1D-510E21858D7C}" type="presParOf" srcId="{210C4F04-4F15-4000-9D83-9C755D3E2656}" destId="{37DE155B-8A73-4FBC-9FFC-6CC7463B076E}" srcOrd="2" destOrd="0" presId="urn:microsoft.com/office/officeart/2005/8/layout/hLis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B67B19-5B35-4ADD-9275-0B10C7A5A539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C33D20B-059C-4221-A51E-FB43CD175A7E}">
      <dgm:prSet custT="1"/>
      <dgm:spPr/>
      <dgm:t>
        <a:bodyPr/>
        <a:lstStyle/>
        <a:p>
          <a:pPr rtl="0"/>
          <a:r>
            <a:rPr lang="en-US" sz="4800" b="1" dirty="0">
              <a:latin typeface="NikoshBAN" pitchFamily="2" charset="0"/>
              <a:cs typeface="NikoshBAN" pitchFamily="2" charset="0"/>
            </a:rPr>
            <a:t>বাড়ির কাজ</a:t>
          </a:r>
        </a:p>
      </dgm:t>
    </dgm:pt>
    <dgm:pt modelId="{E8CE4748-8683-4255-BF60-4CF773432AC4}" type="parTrans" cxnId="{4EE92A84-DC22-4271-BBB8-0B3D502B5711}">
      <dgm:prSet/>
      <dgm:spPr/>
      <dgm:t>
        <a:bodyPr/>
        <a:lstStyle/>
        <a:p>
          <a:endParaRPr lang="en-US" sz="2800" b="1">
            <a:latin typeface="NikoshBAN" pitchFamily="2" charset="0"/>
            <a:cs typeface="NikoshBAN" pitchFamily="2" charset="0"/>
          </a:endParaRPr>
        </a:p>
      </dgm:t>
    </dgm:pt>
    <dgm:pt modelId="{CC367C95-3860-4EE3-B683-F3B399E880C2}" type="sibTrans" cxnId="{4EE92A84-DC22-4271-BBB8-0B3D502B5711}">
      <dgm:prSet/>
      <dgm:spPr/>
      <dgm:t>
        <a:bodyPr/>
        <a:lstStyle/>
        <a:p>
          <a:endParaRPr lang="en-US" sz="2800" b="1">
            <a:latin typeface="NikoshBAN" pitchFamily="2" charset="0"/>
            <a:cs typeface="NikoshBAN" pitchFamily="2" charset="0"/>
          </a:endParaRPr>
        </a:p>
      </dgm:t>
    </dgm:pt>
    <dgm:pt modelId="{61ACBF3B-AC7A-46E4-8215-BB7FE8507178}" type="pres">
      <dgm:prSet presAssocID="{B4B67B19-5B35-4ADD-9275-0B10C7A5A53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83E0C7C-AF0A-43AC-A917-CE6D40A56AD2}" type="pres">
      <dgm:prSet presAssocID="{5C33D20B-059C-4221-A51E-FB43CD175A7E}" presName="circle1" presStyleLbl="node1" presStyleIdx="0" presStyleCnt="1"/>
      <dgm:spPr/>
    </dgm:pt>
    <dgm:pt modelId="{B91BD01E-DA27-4A8E-9DB9-0059F2C7C0D7}" type="pres">
      <dgm:prSet presAssocID="{5C33D20B-059C-4221-A51E-FB43CD175A7E}" presName="space" presStyleCnt="0"/>
      <dgm:spPr/>
    </dgm:pt>
    <dgm:pt modelId="{11676D31-5969-408D-8F14-F9D53CE923BC}" type="pres">
      <dgm:prSet presAssocID="{5C33D20B-059C-4221-A51E-FB43CD175A7E}" presName="rect1" presStyleLbl="alignAcc1" presStyleIdx="0" presStyleCnt="1" custLinFactNeighborY="-9170"/>
      <dgm:spPr/>
      <dgm:t>
        <a:bodyPr/>
        <a:lstStyle/>
        <a:p>
          <a:endParaRPr lang="en-US"/>
        </a:p>
      </dgm:t>
    </dgm:pt>
    <dgm:pt modelId="{2775AFBA-9199-4501-80B2-CD7374FE843D}" type="pres">
      <dgm:prSet presAssocID="{5C33D20B-059C-4221-A51E-FB43CD175A7E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599D77-2912-4854-88BE-F6C40EB1BE60}" type="presOf" srcId="{5C33D20B-059C-4221-A51E-FB43CD175A7E}" destId="{2775AFBA-9199-4501-80B2-CD7374FE843D}" srcOrd="1" destOrd="0" presId="urn:microsoft.com/office/officeart/2005/8/layout/target3"/>
    <dgm:cxn modelId="{F311BC17-DC8A-4BE7-9FB1-6A397C0889BD}" type="presOf" srcId="{5C33D20B-059C-4221-A51E-FB43CD175A7E}" destId="{11676D31-5969-408D-8F14-F9D53CE923BC}" srcOrd="0" destOrd="0" presId="urn:microsoft.com/office/officeart/2005/8/layout/target3"/>
    <dgm:cxn modelId="{EC93A704-5536-42DA-8AAA-0FC835B395AB}" type="presOf" srcId="{B4B67B19-5B35-4ADD-9275-0B10C7A5A539}" destId="{61ACBF3B-AC7A-46E4-8215-BB7FE8507178}" srcOrd="0" destOrd="0" presId="urn:microsoft.com/office/officeart/2005/8/layout/target3"/>
    <dgm:cxn modelId="{4EE92A84-DC22-4271-BBB8-0B3D502B5711}" srcId="{B4B67B19-5B35-4ADD-9275-0B10C7A5A539}" destId="{5C33D20B-059C-4221-A51E-FB43CD175A7E}" srcOrd="0" destOrd="0" parTransId="{E8CE4748-8683-4255-BF60-4CF773432AC4}" sibTransId="{CC367C95-3860-4EE3-B683-F3B399E880C2}"/>
    <dgm:cxn modelId="{E1C8299A-06C2-4441-B6C8-C6D0384C37CB}" type="presParOf" srcId="{61ACBF3B-AC7A-46E4-8215-BB7FE8507178}" destId="{A83E0C7C-AF0A-43AC-A917-CE6D40A56AD2}" srcOrd="0" destOrd="0" presId="urn:microsoft.com/office/officeart/2005/8/layout/target3"/>
    <dgm:cxn modelId="{2D55AD63-3B02-4BE1-B6DA-917FBCF8DB11}" type="presParOf" srcId="{61ACBF3B-AC7A-46E4-8215-BB7FE8507178}" destId="{B91BD01E-DA27-4A8E-9DB9-0059F2C7C0D7}" srcOrd="1" destOrd="0" presId="urn:microsoft.com/office/officeart/2005/8/layout/target3"/>
    <dgm:cxn modelId="{3CA06B2B-9171-419F-816E-A75976786DB1}" type="presParOf" srcId="{61ACBF3B-AC7A-46E4-8215-BB7FE8507178}" destId="{11676D31-5969-408D-8F14-F9D53CE923BC}" srcOrd="2" destOrd="0" presId="urn:microsoft.com/office/officeart/2005/8/layout/target3"/>
    <dgm:cxn modelId="{3C47EB26-B1E0-464C-A83C-7FA978AAEC54}" type="presParOf" srcId="{61ACBF3B-AC7A-46E4-8215-BB7FE8507178}" destId="{2775AFBA-9199-4501-80B2-CD7374FE843D}" srcOrd="3" destOrd="0" presId="urn:microsoft.com/office/officeart/2005/8/layout/targe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7ED6F-EF7A-4CEB-B719-26ABE743F9CF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F5962C-020E-41A5-ABA6-0C9D843948A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83506-5954-40C5-9B8D-4F0BF60C5226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762E4-F8DC-4320-9DE4-D3DA570BBA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2CB77E2-E123-4CEF-AA9E-FEA7968DE7A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76200"/>
            <a:ext cx="8763000" cy="6563242"/>
          </a:xfrm>
          <a:prstGeom prst="rect">
            <a:avLst/>
          </a:prstGeom>
        </p:spPr>
      </p:pic>
      <p:sp>
        <p:nvSpPr>
          <p:cNvPr id="5" name="Up Ribbon 4"/>
          <p:cNvSpPr/>
          <p:nvPr/>
        </p:nvSpPr>
        <p:spPr>
          <a:xfrm>
            <a:off x="762000" y="4419600"/>
            <a:ext cx="7856561" cy="235696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500" b="1" dirty="0" err="1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15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600" y="762000"/>
            <a:ext cx="4648200" cy="4572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কিশোর অপরাধের কারণসমূহ-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C:\Users\Rubel\Desktop\BTT\Pic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8340" y="3962400"/>
            <a:ext cx="1464860" cy="1752600"/>
          </a:xfrm>
          <a:prstGeom prst="rect">
            <a:avLst/>
          </a:prstGeom>
          <a:noFill/>
        </p:spPr>
      </p:pic>
      <p:pic>
        <p:nvPicPr>
          <p:cNvPr id="8" name="Content Placeholder 3" descr="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53000" y="2209800"/>
            <a:ext cx="1524000" cy="1689652"/>
          </a:xfrm>
        </p:spPr>
      </p:pic>
      <p:pic>
        <p:nvPicPr>
          <p:cNvPr id="9" name="Content Placeholder 3" descr="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2209800"/>
            <a:ext cx="1600200" cy="1752600"/>
          </a:xfrm>
          <a:prstGeom prst="rect">
            <a:avLst/>
          </a:prstGeom>
        </p:spPr>
      </p:pic>
      <p:pic>
        <p:nvPicPr>
          <p:cNvPr id="10" name="Picture 6" descr="C:\Users\Rubel\Desktop\BTT\Pic\imag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800" y="3793958"/>
            <a:ext cx="1752600" cy="1997242"/>
          </a:xfrm>
          <a:prstGeom prst="rect">
            <a:avLst/>
          </a:prstGeom>
          <a:noFill/>
        </p:spPr>
      </p:pic>
      <p:sp>
        <p:nvSpPr>
          <p:cNvPr id="11" name="Oval 10"/>
          <p:cNvSpPr/>
          <p:nvPr/>
        </p:nvSpPr>
        <p:spPr>
          <a:xfrm>
            <a:off x="2667000" y="1447800"/>
            <a:ext cx="4572000" cy="49530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Notched Right Arrow 12"/>
          <p:cNvSpPr/>
          <p:nvPr/>
        </p:nvSpPr>
        <p:spPr>
          <a:xfrm>
            <a:off x="838200" y="2133600"/>
            <a:ext cx="2133600" cy="990600"/>
          </a:xfrm>
          <a:prstGeom prst="notch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দারিদ্র্য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Notched Right Arrow 13"/>
          <p:cNvSpPr/>
          <p:nvPr/>
        </p:nvSpPr>
        <p:spPr>
          <a:xfrm>
            <a:off x="76200" y="3200400"/>
            <a:ext cx="2667000" cy="1676400"/>
          </a:xfrm>
          <a:prstGeom prst="notch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পিতা-মাতার অবহেলা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Notched Right Arrow 14"/>
          <p:cNvSpPr/>
          <p:nvPr/>
        </p:nvSpPr>
        <p:spPr>
          <a:xfrm>
            <a:off x="304800" y="4572000"/>
            <a:ext cx="2819400" cy="1676400"/>
          </a:xfrm>
          <a:prstGeom prst="notch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চিত্যবিনোদনের অভাব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Oval Callout 16"/>
          <p:cNvSpPr/>
          <p:nvPr/>
        </p:nvSpPr>
        <p:spPr>
          <a:xfrm rot="572113">
            <a:off x="5976145" y="1290054"/>
            <a:ext cx="2841935" cy="927012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শিক্ষার অভাব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Left Arrow 17"/>
          <p:cNvSpPr/>
          <p:nvPr/>
        </p:nvSpPr>
        <p:spPr>
          <a:xfrm>
            <a:off x="7239000" y="3276600"/>
            <a:ext cx="1676400" cy="990600"/>
          </a:xfrm>
          <a:prstGeom prst="lef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সঙ্গদোষ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Left Arrow 19"/>
          <p:cNvSpPr/>
          <p:nvPr/>
        </p:nvSpPr>
        <p:spPr>
          <a:xfrm>
            <a:off x="6934200" y="4724400"/>
            <a:ext cx="1981200" cy="1066800"/>
          </a:xfrm>
          <a:prstGeom prst="lef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বস্তি স্থাপন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228600"/>
            <a:ext cx="6248400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/>
              <a:t>কিশোর অপরাধের কারণঃ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0400" y="1371600"/>
            <a:ext cx="3302000" cy="1981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7800" y="3269159"/>
            <a:ext cx="16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দারিদ্র্য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0600" y="1371600"/>
            <a:ext cx="3505200" cy="19775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10200" y="3505200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বিবাহবিচ্ছেদ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3915571"/>
            <a:ext cx="3276600" cy="21804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19200" y="6073914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ঝগড়া- বিবাদ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9200" y="4114800"/>
            <a:ext cx="3124200" cy="218049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91200" y="6096000"/>
            <a:ext cx="205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উদাসীনতা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067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9545" y="309456"/>
            <a:ext cx="3548415" cy="26111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2388" y="323105"/>
            <a:ext cx="3521336" cy="26572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43200" y="3102114"/>
            <a:ext cx="3216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অনাদর ও অবহেলা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3670852"/>
            <a:ext cx="3657600" cy="24251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6088559"/>
            <a:ext cx="167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পরকিয়া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6800" y="3673544"/>
            <a:ext cx="3653540" cy="24224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53000" y="61722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চিত্তবিনোদনের অভাব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805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600" y="0"/>
            <a:ext cx="6934200" cy="25719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6600" y="259080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খারাপ সঙ্গ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600" y="3268219"/>
            <a:ext cx="2776360" cy="2675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2978" y="3429000"/>
            <a:ext cx="3878022" cy="25311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33600" y="601980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মোবাইল ও ইন্টারনেটের ব্যবহার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096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457200"/>
            <a:ext cx="5791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কিশোর অপরাধ রোধের উপায় </a:t>
            </a:r>
            <a:endParaRPr lang="en-US" sz="8000" dirty="0"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4495800" y="2514600"/>
            <a:ext cx="3962400" cy="22098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881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304800"/>
            <a:ext cx="3011606" cy="2819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910798" y="304800"/>
            <a:ext cx="2956602" cy="28367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7800" y="32004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শিক্ষার অধিকার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3810000"/>
            <a:ext cx="2819400" cy="23817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6273225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চিত্তবিনোদনের সুযোগ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3599" y="304800"/>
            <a:ext cx="3065929" cy="2819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72200" y="3276600"/>
            <a:ext cx="2789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মানসিক বিকাশ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0400" y="3869144"/>
            <a:ext cx="2895600" cy="23030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3505200" y="6273225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 বাবার ভালবাসা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4600" y="3886200"/>
            <a:ext cx="2667000" cy="224903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781800" y="61722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গণ সচেতনতা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19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990600"/>
            <a:ext cx="4114800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2665274"/>
            <a:ext cx="822960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* কিশোর অপরাধ 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ী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     *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কিশোরদের বয়স কত?</a:t>
            </a: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* কিশোর অপরাধের নাম বল?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191000" y="1905000"/>
            <a:ext cx="3810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852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1295400"/>
            <a:ext cx="434340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800" b="1" dirty="0" smtClean="0"/>
              <a:t>    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bn-BD" sz="4800" b="1" dirty="0" smtClean="0"/>
              <a:t>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ঃ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3200400"/>
            <a:ext cx="82296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*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ভিপ কার্ডে 1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করে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কিশোর অপরাধের নাম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এবং 1টি করে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কিশোর অপরাধের কারণ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343400" y="2133600"/>
            <a:ext cx="4572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852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753070"/>
            <a:ext cx="358140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 দলীয় কাজ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ঃ</a:t>
            </a:r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1" y="2211050"/>
            <a:ext cx="84581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কিশোর অপরাধ প্রতিরোধে আমরা কি ধরনের ভুমিকা রাখতে পারি-মতামত দাও।</a:t>
            </a:r>
            <a:endParaRPr lang="en-US" sz="44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628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638629"/>
            <a:ext cx="3352800" cy="3672114"/>
          </a:xfrm>
          <a:solidFill>
            <a:schemeClr val="accent4">
              <a:lumMod val="20000"/>
              <a:lumOff val="80000"/>
            </a:schemeClr>
          </a:solidFill>
        </p:spPr>
      </p:pic>
      <p:pic>
        <p:nvPicPr>
          <p:cNvPr id="17414" name="Picture 6" descr="C:\Users\Rubel\Desktop\BTT\Pic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660400"/>
            <a:ext cx="2895600" cy="33782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90600" y="4648200"/>
            <a:ext cx="2667000" cy="685800"/>
          </a:xfrm>
          <a:prstGeom prst="rect">
            <a:avLst/>
          </a:prstGeom>
          <a:solidFill>
            <a:srgbClr val="FFC00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ইভটিজিং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34000" y="4648200"/>
            <a:ext cx="2743200" cy="685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শিশু নির্যাতন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900" y="372070"/>
            <a:ext cx="7772400" cy="92333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5400" b="1" u="sng" dirty="0"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54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3429000"/>
            <a:ext cx="7391400" cy="2123658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65500" dist="381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kern="0" spc="3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400" kern="0" spc="3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kern="0" spc="300" dirty="0" err="1">
                <a:latin typeface="NikoshBAN" pitchFamily="2" charset="0"/>
                <a:cs typeface="NikoshBAN" pitchFamily="2" charset="0"/>
              </a:rPr>
              <a:t>শরীফ</a:t>
            </a:r>
            <a:r>
              <a:rPr lang="en-US" sz="4400" kern="0" spc="3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kern="0" spc="300" dirty="0" err="1">
                <a:latin typeface="NikoshBAN" pitchFamily="2" charset="0"/>
                <a:cs typeface="NikoshBAN" pitchFamily="2" charset="0"/>
              </a:rPr>
              <a:t>আলম</a:t>
            </a:r>
            <a:endParaRPr lang="bn-BD" sz="4400" kern="0" spc="300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সহকারী শিক্ষক (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ডিজিটাল প্রযুক্তি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চুন্টা অবিনাশ চন্দ্র একাডেমী (উ:বি:)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সরাইল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ব্রাহ্মনবাড়িয়া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28800" y="5562602"/>
            <a:ext cx="6019800" cy="95410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E-Mail :   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sharif.123.alam@gmail.com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Mobile :</a:t>
            </a:r>
            <a:r>
              <a:rPr lang="bn-BD" sz="2800" dirty="0">
                <a:latin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01818451771</a:t>
            </a:r>
          </a:p>
        </p:txBody>
      </p:sp>
      <p:pic>
        <p:nvPicPr>
          <p:cNvPr id="6" name="Picture 5" descr="sharif(2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1371600"/>
            <a:ext cx="1828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066800"/>
            <a:ext cx="3252694" cy="3606248"/>
          </a:xfr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 descr="C:\Users\Rubel\Desktop\BTT\Pic\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990600"/>
            <a:ext cx="3048000" cy="3646714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371600" y="5181600"/>
            <a:ext cx="2133600" cy="609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মাদকসেবন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91200" y="5105400"/>
            <a:ext cx="2057400" cy="609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চুরি/ডাকাতি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95" cy="6858000"/>
          </a:xfrm>
          <a:prstGeom prst="rect">
            <a:avLst/>
          </a:prstGeom>
          <a:solidFill>
            <a:srgbClr val="F5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819400" y="457200"/>
            <a:ext cx="318709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sz="2800" b="1" dirty="0">
                <a:latin typeface="Arial"/>
              </a:rPr>
              <a:t>প্রতিরোধের উপায়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0184" y="1645920"/>
            <a:ext cx="8130416" cy="10618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>
                <a:latin typeface="Arial"/>
              </a:defRPr>
            </a:pPr>
            <a:r>
              <a:rPr dirty="0"/>
              <a:t>পরিবারে সঠিক মূল্যবোধ ও </a:t>
            </a:r>
            <a:r>
              <a:rPr dirty="0" smtClean="0"/>
              <a:t>নজরদারি</a:t>
            </a:r>
            <a:r>
              <a:rPr lang="en-US" dirty="0" smtClean="0"/>
              <a:t>, </a:t>
            </a:r>
            <a:r>
              <a:rPr dirty="0" smtClean="0"/>
              <a:t>ভালো </a:t>
            </a:r>
            <a:r>
              <a:rPr dirty="0"/>
              <a:t>বন্ধু নির্বাচন ও নৈতিক </a:t>
            </a:r>
            <a:r>
              <a:rPr dirty="0" smtClean="0"/>
              <a:t>শিক্ষা</a:t>
            </a:r>
            <a:r>
              <a:rPr lang="en-US" dirty="0" smtClean="0"/>
              <a:t>, </a:t>
            </a:r>
            <a:r>
              <a:rPr dirty="0" smtClean="0"/>
              <a:t>খেলাধুলা</a:t>
            </a:r>
            <a:r>
              <a:rPr dirty="0"/>
              <a:t>, সাংস্কৃতিক কার্যক্রমে </a:t>
            </a:r>
            <a:r>
              <a:rPr dirty="0" smtClean="0"/>
              <a:t>সম্পৃক্ততা</a:t>
            </a:r>
            <a:r>
              <a:rPr lang="en-US" dirty="0" smtClean="0"/>
              <a:t>, </a:t>
            </a:r>
            <a:r>
              <a:rPr dirty="0" smtClean="0"/>
              <a:t>মাদক </a:t>
            </a:r>
            <a:r>
              <a:rPr dirty="0"/>
              <a:t>ও অনলাইন অপব্যবহার থেকে দূরে থাকা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6656" y="3777278"/>
            <a:ext cx="5524411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sz="2800" b="1" dirty="0">
                <a:latin typeface="Arial"/>
              </a:rPr>
              <a:t>সমাজ ও বিদ্যালয়ের ভূমিকা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8635" y="4965998"/>
            <a:ext cx="7545765" cy="12824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300">
                <a:latin typeface="Arial"/>
              </a:defRPr>
            </a:pPr>
            <a:r>
              <a:rPr dirty="0"/>
              <a:t>বিদ্যালয়ে কাউন্সেলিং ও সচেতনতা </a:t>
            </a:r>
            <a:r>
              <a:rPr dirty="0" smtClean="0"/>
              <a:t>কর্মসূচি</a:t>
            </a:r>
            <a:r>
              <a:rPr lang="en-US" dirty="0" smtClean="0"/>
              <a:t> </a:t>
            </a:r>
            <a:r>
              <a:rPr dirty="0" smtClean="0"/>
              <a:t>সমাজভিত্তিক </a:t>
            </a:r>
            <a:r>
              <a:rPr dirty="0"/>
              <a:t>ক্রীড়া ও সাংস্কৃতিক </a:t>
            </a:r>
            <a:r>
              <a:rPr dirty="0" smtClean="0"/>
              <a:t>উদ্যোগ</a:t>
            </a:r>
            <a:r>
              <a:rPr lang="en-US" dirty="0" smtClean="0"/>
              <a:t>, </a:t>
            </a:r>
            <a:r>
              <a:rPr dirty="0" smtClean="0"/>
              <a:t>শিক্ষক-অভিভাবক </a:t>
            </a:r>
            <a:r>
              <a:rPr dirty="0"/>
              <a:t>সমন্বয় </a:t>
            </a:r>
            <a:r>
              <a:rPr dirty="0" smtClean="0"/>
              <a:t>বৃদ্ধি</a:t>
            </a:r>
            <a:r>
              <a:rPr lang="en-US" dirty="0" smtClean="0"/>
              <a:t>,</a:t>
            </a:r>
            <a:endParaRPr dirty="0"/>
          </a:p>
          <a:p>
            <a:pPr>
              <a:spcAft>
                <a:spcPts val="1000"/>
              </a:spcAft>
              <a:defRPr sz="2300">
                <a:latin typeface="Arial"/>
              </a:defRPr>
            </a:pPr>
            <a:r>
              <a:rPr dirty="0"/>
              <a:t>ঝুঁকিপূর্ণ কিশোরদের </a:t>
            </a:r>
            <a:r>
              <a:rPr dirty="0" smtClean="0"/>
              <a:t>পুনর্বাসন</a:t>
            </a:r>
            <a:r>
              <a:rPr lang="en-US" dirty="0" smtClean="0"/>
              <a:t>।</a:t>
            </a: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33400"/>
            <a:ext cx="6324600" cy="685800"/>
          </a:xfrm>
          <a:solidFill>
            <a:schemeClr val="accent1">
              <a:lumMod val="20000"/>
              <a:lumOff val="80000"/>
            </a:schemeClr>
          </a:solidFill>
          <a:ln w="76200">
            <a:solidFill>
              <a:srgbClr val="92D050"/>
            </a:solidFill>
          </a:ln>
        </p:spPr>
        <p:txBody>
          <a:bodyPr>
            <a:norm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নিচের ছবিগুলো মনোযোগ দিয়ে লক্ষ্য করো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295400"/>
            <a:ext cx="4495800" cy="375982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81000" y="5257800"/>
            <a:ext cx="3962400" cy="5334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পরিবারের আন্তরিকতা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Content Placeholder 3" descr="1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0" y="1295400"/>
            <a:ext cx="4419600" cy="3733799"/>
          </a:xfrm>
        </p:spPr>
      </p:pic>
      <p:sp>
        <p:nvSpPr>
          <p:cNvPr id="13" name="Rectangle 12"/>
          <p:cNvSpPr/>
          <p:nvPr/>
        </p:nvSpPr>
        <p:spPr>
          <a:xfrm>
            <a:off x="5486400" y="5257800"/>
            <a:ext cx="2819400" cy="4572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শিক্ষার সুযোগ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4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1066800"/>
            <a:ext cx="3481137" cy="32004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876800" y="4495800"/>
            <a:ext cx="2971800" cy="5334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সচেতনতা বৃদ্ধি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2" descr="C:\Users\Rubel\Desktop\BTT\Pic\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990600"/>
            <a:ext cx="3070725" cy="3125560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457200" y="4495800"/>
            <a:ext cx="3200400" cy="5334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বিনোদনের সুব্যবস্থা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me.png"/>
          <p:cNvPicPr>
            <a:picLocks noChangeAspect="1"/>
          </p:cNvPicPr>
          <p:nvPr/>
        </p:nvPicPr>
        <p:blipFill>
          <a:blip r:embed="rId2"/>
          <a:srcRect l="23044" t="21870" r="23042" b="25388"/>
          <a:stretch>
            <a:fillRect/>
          </a:stretch>
        </p:blipFill>
        <p:spPr bwMode="auto">
          <a:xfrm>
            <a:off x="3429000" y="312739"/>
            <a:ext cx="2514600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Diagram 3"/>
          <p:cNvGraphicFramePr/>
          <p:nvPr/>
        </p:nvGraphicFramePr>
        <p:xfrm>
          <a:off x="1828800" y="2438402"/>
          <a:ext cx="5562600" cy="830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2925" y="4038601"/>
            <a:ext cx="8220075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bn-BD" sz="3600" dirty="0" smtClean="0">
                <a:solidFill>
                  <a:srgbClr val="3366CC"/>
                </a:solidFill>
                <a:latin typeface="NikoshBAN" pitchFamily="2" charset="0"/>
                <a:cs typeface="NikoshBAN" pitchFamily="2" charset="0"/>
              </a:rPr>
              <a:t>তোমার কিশোর</a:t>
            </a:r>
            <a:r>
              <a:rPr lang="en-US" sz="3600" dirty="0" smtClean="0">
                <a:solidFill>
                  <a:srgbClr val="3366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3366CC"/>
                </a:solidFill>
                <a:latin typeface="NikoshBAN" pitchFamily="2" charset="0"/>
                <a:cs typeface="NikoshBAN" pitchFamily="2" charset="0"/>
              </a:rPr>
              <a:t>বন্ধু</a:t>
            </a:r>
            <a:r>
              <a:rPr lang="en-US" sz="3600" dirty="0" smtClean="0">
                <a:solidFill>
                  <a:srgbClr val="3366CC"/>
                </a:solidFill>
                <a:latin typeface="NikoshBAN" pitchFamily="2" charset="0"/>
                <a:cs typeface="NikoshBAN" pitchFamily="2" charset="0"/>
              </a:rPr>
              <a:t>কে </a:t>
            </a:r>
            <a:r>
              <a:rPr lang="bn-BD" sz="3600" dirty="0" smtClean="0">
                <a:solidFill>
                  <a:srgbClr val="3366CC"/>
                </a:solidFill>
                <a:latin typeface="NikoshBAN" pitchFamily="2" charset="0"/>
                <a:cs typeface="NikoshBAN" pitchFamily="2" charset="0"/>
              </a:rPr>
              <a:t>স্বাভাবিক অবস্তায় ফিরিয়ে আনতে </a:t>
            </a:r>
            <a:r>
              <a:rPr lang="en-US" sz="3600" dirty="0" smtClean="0">
                <a:solidFill>
                  <a:srgbClr val="3366CC"/>
                </a:solidFill>
                <a:latin typeface="NikoshBAN" pitchFamily="2" charset="0"/>
                <a:cs typeface="NikoshBAN" pitchFamily="2" charset="0"/>
              </a:rPr>
              <a:t>তুমি</a:t>
            </a:r>
            <a:r>
              <a:rPr lang="bn-BD" sz="3600" dirty="0" smtClean="0">
                <a:solidFill>
                  <a:srgbClr val="3366CC"/>
                </a:solidFill>
                <a:latin typeface="NikoshBAN" pitchFamily="2" charset="0"/>
                <a:cs typeface="NikoshBAN" pitchFamily="2" charset="0"/>
              </a:rPr>
              <a:t> কি কি </a:t>
            </a:r>
            <a:r>
              <a:rPr lang="en-US" sz="3600" dirty="0" smtClean="0">
                <a:solidFill>
                  <a:srgbClr val="3366CC"/>
                </a:solidFill>
                <a:latin typeface="NikoshBAN" pitchFamily="2" charset="0"/>
                <a:cs typeface="NikoshBAN" pitchFamily="2" charset="0"/>
              </a:rPr>
              <a:t>ধরনের পদক্ষেপ গ্রহন করতে পারো?</a:t>
            </a:r>
            <a:r>
              <a:rPr lang="bn-BD" sz="3600" dirty="0" smtClean="0">
                <a:solidFill>
                  <a:srgbClr val="3366CC"/>
                </a:solidFill>
                <a:latin typeface="NikoshBAN" pitchFamily="2" charset="0"/>
                <a:cs typeface="NikoshBAN" pitchFamily="2" charset="0"/>
              </a:rPr>
              <a:t>    </a:t>
            </a:r>
            <a:endParaRPr lang="en-US" sz="3600" dirty="0">
              <a:solidFill>
                <a:srgbClr val="3366CC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152401"/>
            <a:ext cx="4163616" cy="407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295400" y="3922457"/>
            <a:ext cx="6934200" cy="255454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8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সকলকে আন্তরিক শুভেচ্ছা ও ধন্যবাদ</a:t>
            </a:r>
            <a:endParaRPr lang="en-US" sz="8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Tulip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13307" cy="6858000"/>
          </a:xfr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17143" y="103495"/>
            <a:ext cx="4302457" cy="286830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7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সবাইকে ধন্যবাদ</a:t>
            </a:r>
            <a:endParaRPr lang="en-US" sz="7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6632" y="352303"/>
          <a:ext cx="8229600" cy="1523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533400" y="2362200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49630" y="4998721"/>
            <a:ext cx="7086600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16-05-2026ইং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	  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50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মিনিট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7DE155B-8A73-4FBC-9FFC-6CC7463B07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37DE155B-8A73-4FBC-9FFC-6CC7463B07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8F30495-A1E6-4554-A67D-618D603D79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58F30495-A1E6-4554-A67D-618D603D79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938AD2-1069-4C69-A9BD-9A5D9ABE8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B3938AD2-1069-4C69-A9BD-9A5D9ABE89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899E80F-51FF-4DDA-A5B5-B30E3A2F14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E899E80F-51FF-4DDA-A5B5-B30E3A2F14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6D4187-123A-4B6D-BEC4-22CECFD37C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graphicEl>
                                              <a:dgm id="{696D4187-123A-4B6D-BEC4-22CECFD37C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Sub>
          <a:bldDgm bld="one"/>
        </p:bldSub>
      </p:bldGraphic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28800" y="76200"/>
            <a:ext cx="4648200" cy="762000"/>
          </a:xfrm>
          <a:prstGeom prst="rect">
            <a:avLst/>
          </a:prstGeom>
          <a:solidFill>
            <a:schemeClr val="bg2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 ছবিগুলো লক্ষ্য কর।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28800" y="6248400"/>
            <a:ext cx="5486400" cy="533400"/>
          </a:xfrm>
          <a:prstGeom prst="rect">
            <a:avLst/>
          </a:prstGeom>
          <a:solidFill>
            <a:srgbClr val="00B05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ছবিগুলো দেখে তোমরা কী বুঝলে?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Picture 5" descr="C:\Users\Rubel\Desktop\BTT\Pic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838200"/>
            <a:ext cx="4495800" cy="3429000"/>
          </a:xfrm>
          <a:prstGeom prst="rect">
            <a:avLst/>
          </a:prstGeom>
          <a:noFill/>
        </p:spPr>
      </p:pic>
      <p:pic>
        <p:nvPicPr>
          <p:cNvPr id="7" name="Picture 6" descr="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838200"/>
            <a:ext cx="4267200" cy="3429000"/>
          </a:xfrm>
          <a:prstGeom prst="rect">
            <a:avLst/>
          </a:prstGeom>
        </p:spPr>
      </p:pic>
      <p:pic>
        <p:nvPicPr>
          <p:cNvPr id="9" name="Picture 8" descr="IMG_20150101_0651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4191000"/>
            <a:ext cx="4419600" cy="202406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04800" y="4038600"/>
            <a:ext cx="3886200" cy="4572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এদের সবার বয়স ১৮ বছরের কম।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6" descr="C:\Users\Rubel\Desktop\BTT\Pic\imag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4191000"/>
            <a:ext cx="4419600" cy="208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rizontal Scroll 5"/>
          <p:cNvSpPr/>
          <p:nvPr/>
        </p:nvSpPr>
        <p:spPr>
          <a:xfrm rot="1410966">
            <a:off x="951806" y="1524000"/>
            <a:ext cx="7467600" cy="3276600"/>
          </a:xfrm>
          <a:prstGeom prst="horizontalScroll">
            <a:avLst>
              <a:gd name="adj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“কিশোর অপরাধ”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1752600"/>
            <a:ext cx="6781800" cy="434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পাঠশেষে শিক্ষার্থীরা-</a:t>
            </a:r>
          </a:p>
          <a:p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০১। কিশোর অপরাধ কী তা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 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০২। কিশোর অপরাধ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বৃদ্ধির 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সমূহ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ব্যাখা করতে পারবে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০৩। কিশোর অপরাধ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মোকাবিলায় প্রয়োজনীয় পদক্ষেপসমূহ বিশ্লেষণ করতে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পারবে।</a:t>
            </a:r>
          </a:p>
        </p:txBody>
      </p:sp>
      <p:sp>
        <p:nvSpPr>
          <p:cNvPr id="5" name="Rectangle 4"/>
          <p:cNvSpPr/>
          <p:nvPr/>
        </p:nvSpPr>
        <p:spPr>
          <a:xfrm>
            <a:off x="1143000" y="533400"/>
            <a:ext cx="2362200" cy="533400"/>
          </a:xfrm>
          <a:prstGeom prst="rect">
            <a:avLst/>
          </a:prstGeom>
          <a:solidFill>
            <a:srgbClr val="00B0F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শিখনফল-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340005" y="300335"/>
            <a:ext cx="701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কিশোর অপরাধের ধরন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990600"/>
            <a:ext cx="2012795" cy="224533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66800" y="3276600"/>
            <a:ext cx="1098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চুরি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4200" y="1066801"/>
            <a:ext cx="1905000" cy="20574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733800" y="32766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খুন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5000" y="1066800"/>
            <a:ext cx="2853882" cy="2286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98220" y="3301425"/>
            <a:ext cx="2259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স্কুল পালানো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4114800"/>
            <a:ext cx="2514600" cy="192982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3400" y="6120825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পরীক্ষায়  নকল করা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6600" y="4038600"/>
            <a:ext cx="2286001" cy="19812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962400" y="609600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বোমাবাজি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9800" y="3962400"/>
            <a:ext cx="2639257" cy="20574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629400" y="6044625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মারামারি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699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413" y="228602"/>
            <a:ext cx="2975788" cy="21529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2438400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নিক্ষেপ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4600" y="152400"/>
            <a:ext cx="2639149" cy="20573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81800" y="22860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গাডি ভাংচুর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92" y="3276599"/>
            <a:ext cx="2886008" cy="2209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8003" y="3276599"/>
            <a:ext cx="2809397" cy="2209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52600" y="5511225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মেয়েদের উত্তাক্ত করা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5200" y="152400"/>
            <a:ext cx="2443842" cy="1981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5200" y="3276600"/>
            <a:ext cx="2946400" cy="2209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29000" y="2286000"/>
            <a:ext cx="2728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বাড়ী থেকে পালানো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55626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মাদক গ্রহণ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435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371600"/>
            <a:ext cx="4876800" cy="23750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1000"/>
              </a:spcAft>
              <a:defRPr sz="2200">
                <a:latin typeface="Arial"/>
              </a:defRPr>
            </a:pPr>
            <a:r>
              <a:rPr lang="as-IN" sz="2800" b="1" dirty="0" smtClean="0">
                <a:latin typeface="NikoshBAN" pitchFamily="2" charset="0"/>
                <a:cs typeface="NikoshBAN" pitchFamily="2" charset="0"/>
              </a:rPr>
              <a:t>১৮ বছরের কম বয়সী কিশোর/কিশোরীর আইন বা সামাজিক নিয়ম ভঙ্গকে কিশোর অপরাধ বলা হয়</a:t>
            </a:r>
          </a:p>
          <a:p>
            <a:pPr>
              <a:spcAft>
                <a:spcPts val="1000"/>
              </a:spcAft>
              <a:defRPr sz="2200">
                <a:latin typeface="Arial"/>
              </a:defRPr>
            </a:pPr>
            <a:r>
              <a:rPr lang="as-IN" sz="2800" dirty="0" smtClean="0">
                <a:latin typeface="NikoshBAN" pitchFamily="2" charset="0"/>
                <a:cs typeface="NikoshBAN" pitchFamily="2" charset="0"/>
              </a:rPr>
              <a:t>যেমন: চুরি, মারামারি, মাদক, সাইবার অপরাধ, বখাটেপনা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as-IN" sz="2800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4526" y="1295400"/>
            <a:ext cx="3489474" cy="2895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4724400"/>
            <a:ext cx="8001000" cy="16876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1000"/>
              </a:spcAft>
              <a:defRPr sz="2100">
                <a:latin typeface="Arial"/>
              </a:defRPr>
            </a:pPr>
            <a:r>
              <a:rPr lang="as-IN" sz="2400" b="1" dirty="0" smtClean="0">
                <a:latin typeface="Arial"/>
              </a:rPr>
              <a:t>কিশোর অপরাধের কারণ</a:t>
            </a:r>
            <a:r>
              <a:rPr lang="en-US" sz="2400" b="1" dirty="0" smtClean="0">
                <a:latin typeface="Arial"/>
              </a:rPr>
              <a:t>ঃ</a:t>
            </a:r>
            <a:endParaRPr lang="as-IN" sz="2400" b="1" dirty="0" smtClean="0">
              <a:latin typeface="Arial"/>
            </a:endParaRPr>
          </a:p>
          <a:p>
            <a:pPr algn="ctr">
              <a:spcAft>
                <a:spcPts val="1000"/>
              </a:spcAft>
              <a:defRPr sz="2100">
                <a:latin typeface="Arial"/>
              </a:defRPr>
            </a:pPr>
            <a:r>
              <a:rPr dirty="0" smtClean="0"/>
              <a:t>পারিবারিক </a:t>
            </a:r>
            <a:r>
              <a:rPr dirty="0"/>
              <a:t>অবহেলা ও ভাঙা </a:t>
            </a:r>
            <a:r>
              <a:rPr dirty="0" smtClean="0"/>
              <a:t>পরিবার</a:t>
            </a:r>
            <a:r>
              <a:rPr lang="en-US" dirty="0" smtClean="0"/>
              <a:t>, </a:t>
            </a:r>
            <a:r>
              <a:rPr dirty="0" smtClean="0"/>
              <a:t>খারাপ </a:t>
            </a:r>
            <a:r>
              <a:rPr dirty="0"/>
              <a:t>বন্ধু ও সহপাঠীর প্রভাব</a:t>
            </a:r>
          </a:p>
          <a:p>
            <a:pPr algn="ctr">
              <a:spcAft>
                <a:spcPts val="1000"/>
              </a:spcAft>
              <a:defRPr sz="2100">
                <a:latin typeface="Arial"/>
              </a:defRPr>
            </a:pPr>
            <a:r>
              <a:rPr dirty="0"/>
              <a:t>মাদকাসক্তি ও প্রযুক্তির </a:t>
            </a:r>
            <a:r>
              <a:rPr dirty="0" smtClean="0"/>
              <a:t>অপব্যবহার</a:t>
            </a:r>
            <a:r>
              <a:rPr lang="en-US" dirty="0" smtClean="0"/>
              <a:t>, </a:t>
            </a:r>
            <a:r>
              <a:rPr dirty="0" smtClean="0"/>
              <a:t>দারিদ্র্য</a:t>
            </a:r>
            <a:r>
              <a:rPr dirty="0"/>
              <a:t>, বেকারত্ব ও সামাজিক </a:t>
            </a:r>
            <a:r>
              <a:rPr dirty="0" smtClean="0"/>
              <a:t>বৈষম্য</a:t>
            </a:r>
            <a:r>
              <a:rPr lang="en-US" dirty="0" smtClean="0"/>
              <a:t> ইত্যাদি।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33616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360</Words>
  <Application>Microsoft Office PowerPoint</Application>
  <PresentationFormat>On-screen Show (4:3)</PresentationFormat>
  <Paragraphs>90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নিচের ছবিগুলো মনোযোগ দিয়ে লক্ষ্য করো</vt:lpstr>
      <vt:lpstr>Slide 23</vt:lpstr>
      <vt:lpstr>Slide 24</vt:lpstr>
      <vt:lpstr>Slide 25</vt:lpstr>
      <vt:lpstr>Slide 26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Rubel</dc:creator>
  <cp:lastModifiedBy>fdfdasf</cp:lastModifiedBy>
  <cp:revision>352</cp:revision>
  <dcterms:created xsi:type="dcterms:W3CDTF">2006-08-16T00:00:00Z</dcterms:created>
  <dcterms:modified xsi:type="dcterms:W3CDTF">2026-05-14T14:56:32Z</dcterms:modified>
</cp:coreProperties>
</file>