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9" r:id="rId8"/>
    <p:sldId id="262" r:id="rId9"/>
    <p:sldId id="270" r:id="rId10"/>
    <p:sldId id="271" r:id="rId11"/>
    <p:sldId id="272" r:id="rId12"/>
    <p:sldId id="273" r:id="rId13"/>
    <p:sldId id="265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3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C0453B5-CA3E-487A-91C9-14CF67E91663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3576002-AF52-4B83-A424-DB4ECE241E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43200" y="42672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438400" y="1524000"/>
            <a:ext cx="403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chemeClr val="accent3">
                    <a:lumMod val="75000"/>
                  </a:schemeClr>
                </a:solidFill>
                <a:latin typeface="Abu Sayed" pitchFamily="2" charset="0"/>
                <a:cs typeface="Abu Sayed" pitchFamily="2" charset="0"/>
              </a:rPr>
              <a:t>স্বাগতম</a:t>
            </a:r>
            <a:endParaRPr lang="en-US" sz="11500" dirty="0">
              <a:solidFill>
                <a:schemeClr val="accent3">
                  <a:lumMod val="75000"/>
                </a:schemeClr>
              </a:solidFill>
              <a:latin typeface="Abu Sayed" pitchFamily="2" charset="0"/>
              <a:cs typeface="Abu Sayed" pitchFamily="2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14400"/>
            <a:ext cx="60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            নেটওয়ার্ক এডাপ্টার</a:t>
            </a:r>
            <a:endParaRPr lang="en-US" sz="4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3429000"/>
            <a:ext cx="693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একটি কম্পিউটারকে সরাসরি নেটওয়ার্ক এ জুরে দেওয়া যায় না। সেটি করার জন্য নেটওয়ার্ক ইন্টারফেস কার্ড ব্যবহার করা হয় । এটাকেই নেটওয়ার্ক এডাপ্টার বলে।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nut 3"/>
          <p:cNvSpPr/>
          <p:nvPr/>
        </p:nvSpPr>
        <p:spPr>
          <a:xfrm>
            <a:off x="685800" y="228600"/>
            <a:ext cx="7315200" cy="2286000"/>
          </a:xfrm>
          <a:prstGeom prst="donu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762000" y="2819400"/>
            <a:ext cx="990600" cy="3276600"/>
          </a:xfrm>
          <a:prstGeom prst="halfFrame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5562600"/>
            <a:ext cx="6858000" cy="457200"/>
          </a:xfrm>
          <a:prstGeom prst="rect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685800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dirty="0" smtClean="0">
                <a:latin typeface="NikoshBAN" pitchFamily="2" charset="0"/>
                <a:cs typeface="NikoshBAN" pitchFamily="2" charset="0"/>
              </a:rPr>
              <a:t>রিসোর্স</a:t>
            </a:r>
            <a:endParaRPr lang="en-US" sz="60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200400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ক্লায়েন্টের কাছে ব্যবহার করার জন্য যে সকল সুযোগ-সুবিধা দেওয়া হয়, তার সবই হচ্ছে রিসোর্স।</a:t>
            </a:r>
            <a:endParaRPr lang="en-US" sz="4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1143000" y="609600"/>
            <a:ext cx="6400800" cy="1219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133600"/>
            <a:ext cx="8458200" cy="4038600"/>
          </a:xfrm>
          <a:prstGeom prst="rect">
            <a:avLst/>
          </a:prstGeom>
          <a:noFill/>
          <a:ln w="279400" cmpd="sng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14400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            </a:t>
            </a:r>
            <a:r>
              <a:rPr lang="bn-IN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প্রটোকল</a:t>
            </a:r>
            <a:endParaRPr lang="en-US" sz="54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3429000"/>
            <a:ext cx="6934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কম্পিউটার নেটওয়ার্ক এ একটি কম্পিউটার অন্য কম্পিউটার এর সাথে যোগাযোগের জন্য কিছু নিয়ম মেনে চলে। এই নিয়ম গুলোই হচ্ছে কম্পিউটার নেটওয়ার্ক ।</a:t>
            </a:r>
            <a:endParaRPr lang="en-US" sz="32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nut 3"/>
          <p:cNvSpPr/>
          <p:nvPr/>
        </p:nvSpPr>
        <p:spPr>
          <a:xfrm>
            <a:off x="685800" y="228600"/>
            <a:ext cx="7315200" cy="2286000"/>
          </a:xfrm>
          <a:prstGeom prst="donu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762000" y="2819400"/>
            <a:ext cx="990600" cy="3276600"/>
          </a:xfrm>
          <a:prstGeom prst="halfFrame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5562600"/>
            <a:ext cx="6858000" cy="457200"/>
          </a:xfrm>
          <a:prstGeom prst="rect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>
          <a:xfrm>
            <a:off x="685800" y="304800"/>
            <a:ext cx="7772400" cy="5562600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67000" y="381000"/>
            <a:ext cx="342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2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057400"/>
            <a:ext cx="6400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bn-IN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সার্ভার</a:t>
            </a: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কি? </a:t>
            </a:r>
          </a:p>
          <a:p>
            <a:pPr marL="342900" indent="-342900"/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bn-IN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মিডিয়া</a:t>
            </a: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কি?</a:t>
            </a:r>
          </a:p>
          <a:p>
            <a:pPr marL="342900" indent="-342900"/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bn-IN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প্রটোকল</a:t>
            </a: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কি?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2600" y="2590800"/>
            <a:ext cx="6705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0000FF"/>
                </a:solidFill>
                <a:latin typeface="Abu Sayed" pitchFamily="2" charset="0"/>
                <a:cs typeface="Abu Sayed" pitchFamily="2" charset="0"/>
              </a:rPr>
              <a:t>সবাইকে ধন্যবাদ</a:t>
            </a:r>
            <a:endParaRPr lang="en-US" sz="8000" dirty="0" smtClean="0">
              <a:solidFill>
                <a:srgbClr val="0000FF"/>
              </a:solidFill>
              <a:latin typeface="Abu Sayed" pitchFamily="2" charset="0"/>
              <a:cs typeface="Abu Sayed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rizontal Scroll 6"/>
          <p:cNvSpPr/>
          <p:nvPr/>
        </p:nvSpPr>
        <p:spPr>
          <a:xfrm>
            <a:off x="688152" y="1447800"/>
            <a:ext cx="6858000" cy="4876800"/>
          </a:xfrm>
          <a:prstGeom prst="horizontalScroll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187325"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43200" y="2286000"/>
            <a:ext cx="44196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গাউসুল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হক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3200" b="1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কালিকাপুর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চৌকুনী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বহুমুখী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কয়রা,খুলনা</a:t>
            </a:r>
            <a:r>
              <a:rPr lang="en-US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endParaRPr lang="en-US" dirty="0"/>
          </a:p>
        </p:txBody>
      </p:sp>
      <p:sp>
        <p:nvSpPr>
          <p:cNvPr id="13" name="Vertical Scroll 12"/>
          <p:cNvSpPr/>
          <p:nvPr/>
        </p:nvSpPr>
        <p:spPr>
          <a:xfrm>
            <a:off x="1905000" y="381000"/>
            <a:ext cx="4114800" cy="1143000"/>
          </a:xfrm>
          <a:prstGeom prst="verticalScroll">
            <a:avLst/>
          </a:prstGeom>
          <a:blipFill>
            <a:blip r:embed="rId4"/>
            <a:tile tx="0" ty="0" sx="100000" sy="100000" flip="none" algn="tl"/>
          </a:blipFill>
          <a:ln w="88900">
            <a:gradFill flip="none" rotWithShape="1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  <a:tileRect/>
            </a:gradFill>
          </a:ln>
          <a:scene3d>
            <a:camera prst="isometricOffAxis1Right"/>
            <a:lightRig rig="threePt" dir="t"/>
          </a:scene3d>
          <a:sp3d prstMaterial="legacyWirefram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21012507">
            <a:off x="2402652" y="590770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10" y="2586493"/>
            <a:ext cx="1372860" cy="1738116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ertical Scroll 10"/>
          <p:cNvSpPr/>
          <p:nvPr/>
        </p:nvSpPr>
        <p:spPr>
          <a:xfrm>
            <a:off x="1219200" y="2667000"/>
            <a:ext cx="6781800" cy="3886200"/>
          </a:xfrm>
          <a:prstGeom prst="verticalScroll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133600" y="3200400"/>
            <a:ext cx="47244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</a:t>
            </a:r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ষয়- তথ্য ও যোগাযোগ প্রযুক্তি</a:t>
            </a:r>
          </a:p>
          <a:p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শ্রেণী- অষ্টম</a:t>
            </a:r>
          </a:p>
          <a:p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অধ্যায়- দ্বিতীয়</a:t>
            </a:r>
          </a:p>
          <a:p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সময়- ৪০ মিনিট</a:t>
            </a:r>
          </a:p>
          <a:p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তারিখ-</a:t>
            </a:r>
          </a:p>
          <a:p>
            <a:endParaRPr lang="en-US" dirty="0"/>
          </a:p>
        </p:txBody>
      </p:sp>
      <p:sp>
        <p:nvSpPr>
          <p:cNvPr id="14" name="Down Ribbon 13"/>
          <p:cNvSpPr/>
          <p:nvPr/>
        </p:nvSpPr>
        <p:spPr>
          <a:xfrm>
            <a:off x="685800" y="228600"/>
            <a:ext cx="7391400" cy="2057400"/>
          </a:xfrm>
          <a:prstGeom prst="ribbon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895600" y="7620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solidFill>
                  <a:srgbClr val="66FF66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5400" dirty="0" smtClean="0">
              <a:solidFill>
                <a:srgbClr val="66FF66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2209800" y="609600"/>
            <a:ext cx="4648200" cy="1981200"/>
          </a:xfrm>
          <a:prstGeom prst="flowChartPunchedTape">
            <a:avLst/>
          </a:prstGeom>
          <a:solidFill>
            <a:srgbClr val="7030A0"/>
          </a:solidFill>
          <a:ln w="73025"/>
          <a:effectLst>
            <a:outerShdw blurRad="50800" dist="50800" dir="5400000" algn="ctr" rotWithShape="0">
              <a:srgbClr val="C00000"/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743200" y="1066800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chemeClr val="bg2">
                    <a:lumMod val="90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7200" b="1" dirty="0" smtClean="0">
                <a:solidFill>
                  <a:schemeClr val="bg2">
                    <a:lumMod val="9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 smtClean="0">
                <a:solidFill>
                  <a:schemeClr val="bg2">
                    <a:lumMod val="90000"/>
                  </a:schemeClr>
                </a:solidFill>
                <a:latin typeface="NikoshBAN" pitchFamily="2" charset="0"/>
                <a:cs typeface="NikoshBAN" pitchFamily="2" charset="0"/>
              </a:rPr>
              <a:t>ঘোষণা</a:t>
            </a:r>
            <a:endParaRPr lang="en-US" sz="7200" b="1" dirty="0">
              <a:solidFill>
                <a:schemeClr val="bg2">
                  <a:lumMod val="9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990600" y="3200400"/>
            <a:ext cx="7620000" cy="2590800"/>
          </a:xfrm>
          <a:prstGeom prst="frame">
            <a:avLst/>
          </a:prstGeom>
          <a:solidFill>
            <a:schemeClr val="accent6">
              <a:lumMod val="20000"/>
              <a:lumOff val="80000"/>
            </a:schemeClr>
          </a:solidFill>
          <a:ln w="952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3733800"/>
            <a:ext cx="6553200" cy="1447800"/>
          </a:xfrm>
          <a:prstGeom prst="rect">
            <a:avLst/>
          </a:prstGeom>
          <a:solidFill>
            <a:srgbClr val="A30D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33600" y="3962400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 smtClean="0">
                <a:solidFill>
                  <a:srgbClr val="FFFF00"/>
                </a:solidFill>
                <a:latin typeface="Abu Sayed" pitchFamily="2" charset="0"/>
                <a:cs typeface="Abu Sayed" pitchFamily="2" charset="0"/>
              </a:rPr>
              <a:t>কম্পিউটার  </a:t>
            </a:r>
            <a:r>
              <a:rPr lang="en-US" sz="4800" b="1" dirty="0" smtClean="0">
                <a:solidFill>
                  <a:srgbClr val="FFFF00"/>
                </a:solidFill>
                <a:latin typeface="Abu Sayed" pitchFamily="2" charset="0"/>
                <a:cs typeface="Abu Sayed" pitchFamily="2" charset="0"/>
              </a:rPr>
              <a:t>ও </a:t>
            </a:r>
            <a:r>
              <a:rPr lang="bn-IN" sz="4800" b="1" dirty="0" smtClean="0">
                <a:solidFill>
                  <a:srgbClr val="FFFF00"/>
                </a:solidFill>
                <a:latin typeface="Abu Sayed" pitchFamily="2" charset="0"/>
                <a:cs typeface="Abu Sayed" pitchFamily="2" charset="0"/>
              </a:rPr>
              <a:t>নেটওয়ার্ক</a:t>
            </a:r>
            <a:endParaRPr lang="en-US" sz="4800" b="1" dirty="0">
              <a:solidFill>
                <a:srgbClr val="FFFF00"/>
              </a:solidFill>
              <a:latin typeface="Abu Sayed" pitchFamily="2" charset="0"/>
              <a:cs typeface="Abu Sayed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685800"/>
            <a:ext cx="48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শিখন ফল</a:t>
            </a:r>
            <a:endParaRPr lang="en-US" sz="4400" b="1" dirty="0">
              <a:solidFill>
                <a:srgbClr val="FF0000"/>
              </a:solidFill>
              <a:latin typeface="Abu Sayed" pitchFamily="2" charset="0"/>
              <a:cs typeface="Abu Sayed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2743200"/>
            <a:ext cx="81534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আজকের পাঠ শেষে শিক্ষার্থীরা </a:t>
            </a:r>
          </a:p>
          <a:p>
            <a:endParaRPr lang="bn-IN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bn-BD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নেটওয়ার্ক এর বিভিন্ন যন্ত্রপাতির নাম বলতে পারবে ।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bn-BD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নেটওয়ার্ক এর বিভিন্ন যন্ত্রপাতির </a:t>
            </a:r>
            <a:r>
              <a:rPr lang="en-US" sz="2400" b="1" dirty="0" err="1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কাজ</a:t>
            </a:r>
            <a:r>
              <a:rPr lang="en-US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কি</a:t>
            </a:r>
            <a:r>
              <a:rPr lang="en-US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bn-BD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বলতে পারবে ।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bn-BD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নেটওয়ার্ক এর বিভিন্ন যন্ত্রপাতির </a:t>
            </a:r>
            <a:r>
              <a:rPr lang="en-US" sz="2400" b="1" dirty="0" err="1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সম্পর্কে</a:t>
            </a:r>
            <a:r>
              <a:rPr lang="en-US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ধারণা</a:t>
            </a:r>
            <a:r>
              <a:rPr lang="en-US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লাভ</a:t>
            </a:r>
            <a:r>
              <a:rPr lang="en-US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করতে</a:t>
            </a:r>
            <a:r>
              <a:rPr lang="en-US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পারবে</a:t>
            </a:r>
            <a:r>
              <a:rPr lang="bn-IN" sz="2400" b="1" dirty="0" smtClean="0">
                <a:solidFill>
                  <a:srgbClr val="7030A0"/>
                </a:solidFill>
                <a:latin typeface="AdorshoLipi" pitchFamily="1" charset="0"/>
                <a:cs typeface="AdorshoLipi" pitchFamily="1" charset="0"/>
              </a:rPr>
              <a:t>।</a:t>
            </a:r>
            <a:endParaRPr lang="en-US" sz="2400" b="1" dirty="0" smtClean="0">
              <a:solidFill>
                <a:srgbClr val="7030A0"/>
              </a:solidFill>
              <a:latin typeface="AdorshoLipi" pitchFamily="1" charset="0"/>
              <a:cs typeface="AdorshoLipi" pitchFamily="1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1981200" y="381000"/>
            <a:ext cx="5181600" cy="1371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0" y="1981200"/>
            <a:ext cx="9144000" cy="4876800"/>
          </a:xfrm>
          <a:prstGeom prst="fram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2941" y="533400"/>
            <a:ext cx="710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নেটওয়ার্ক এর বিভিন্ন যন্ত্রপাতি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1524000" y="238897"/>
            <a:ext cx="6096000" cy="1371600"/>
          </a:xfrm>
          <a:prstGeom prst="frame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533400" y="1524000"/>
            <a:ext cx="7467600" cy="5029200"/>
          </a:xfrm>
          <a:prstGeom prst="horizont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52600" y="2286000"/>
            <a:ext cx="43434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FFFF00"/>
                </a:solidFill>
              </a:rPr>
              <a:t> </a:t>
            </a: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সার্ভার</a:t>
            </a:r>
          </a:p>
          <a:p>
            <a:pPr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ক্লায়েন্ট</a:t>
            </a:r>
          </a:p>
          <a:p>
            <a:pPr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মিডিয়া </a:t>
            </a:r>
          </a:p>
          <a:p>
            <a:pPr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নেটওয়ার্ক এডাপ্টার</a:t>
            </a:r>
          </a:p>
          <a:p>
            <a:pPr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রিসোর্স</a:t>
            </a:r>
          </a:p>
          <a:p>
            <a:pPr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ইউজার </a:t>
            </a:r>
          </a:p>
          <a:p>
            <a:pPr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প্রটোকল</a:t>
            </a:r>
            <a:endParaRPr lang="en-US" sz="32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 tmFilter="0,0; .5, 1; 1, 1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685800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সার্ভার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200400"/>
            <a:ext cx="784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সার্ভার নাম শুনে বুঝতে পারছ</a:t>
            </a:r>
            <a:r>
              <a:rPr lang="en-US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এটা</a:t>
            </a:r>
            <a:r>
              <a:rPr lang="en-US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Sarve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সার্ভার হচ্ছে এমন একটি কম্পিউটার যা নেটওয়ার্ক এর অন্য কম্পিউটার কে সেবা প্রদান করে। </a:t>
            </a:r>
            <a:endParaRPr lang="en-US" sz="4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1143000" y="609600"/>
            <a:ext cx="6400800" cy="1219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133600"/>
            <a:ext cx="8458200" cy="4038600"/>
          </a:xfrm>
          <a:prstGeom prst="rect">
            <a:avLst/>
          </a:prstGeom>
          <a:noFill/>
          <a:ln w="279400" cmpd="sng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914400"/>
            <a:ext cx="60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            ক্লায়েন্ট</a:t>
            </a:r>
            <a:endParaRPr lang="en-US" sz="4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3429000"/>
            <a:ext cx="6934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কেউ যদি অন্য কারো কাছ থেকে সেবা নেয় , তখন তাকে ক্লায়েন্ট বলে । কম্পিউটার নেটওয়ার্ক এ যে সব কম্পিউটার সার্ভার কম্পিউটার থেকে সেবা গ্রহণ করে তাকে ক্লায়েন্ট বলে।</a:t>
            </a:r>
            <a:endParaRPr lang="en-US" sz="3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nut 3"/>
          <p:cNvSpPr/>
          <p:nvPr/>
        </p:nvSpPr>
        <p:spPr>
          <a:xfrm>
            <a:off x="685800" y="228600"/>
            <a:ext cx="7315200" cy="2286000"/>
          </a:xfrm>
          <a:prstGeom prst="donu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>
            <a:off x="762000" y="2819400"/>
            <a:ext cx="990600" cy="3276600"/>
          </a:xfrm>
          <a:prstGeom prst="halfFrame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5562600"/>
            <a:ext cx="6858000" cy="457200"/>
          </a:xfrm>
          <a:prstGeom prst="rect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685800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dirty="0" smtClean="0">
                <a:latin typeface="NikoshBAN" pitchFamily="2" charset="0"/>
                <a:cs typeface="NikoshBAN" pitchFamily="2" charset="0"/>
              </a:rPr>
              <a:t>মিডিয়া</a:t>
            </a:r>
            <a:endParaRPr lang="en-US" sz="60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200400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যে উপাদান ব্যবহার করে কম্পিউটারগুলো জুরে দেওয়া হয় তা হচ্ছে মিডিয়া।</a:t>
            </a:r>
            <a:endParaRPr lang="en-US" sz="4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rame 3"/>
          <p:cNvSpPr/>
          <p:nvPr/>
        </p:nvSpPr>
        <p:spPr>
          <a:xfrm>
            <a:off x="1143000" y="609600"/>
            <a:ext cx="6400800" cy="1219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133600"/>
            <a:ext cx="8458200" cy="4038600"/>
          </a:xfrm>
          <a:prstGeom prst="rect">
            <a:avLst/>
          </a:prstGeom>
          <a:noFill/>
          <a:ln w="279400" cmpd="sng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</TotalTime>
  <Words>249</Words>
  <Application>Microsoft Office PowerPoint</Application>
  <PresentationFormat>On-screen Show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Gaus Sir</dc:creator>
  <cp:lastModifiedBy>Gaus Sir</cp:lastModifiedBy>
  <cp:revision>10</cp:revision>
  <dcterms:modified xsi:type="dcterms:W3CDTF">2026-07-17T03:42:40Z</dcterms:modified>
</cp:coreProperties>
</file>