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77" r:id="rId4"/>
    <p:sldId id="278" r:id="rId5"/>
    <p:sldId id="279" r:id="rId6"/>
    <p:sldId id="280" r:id="rId7"/>
    <p:sldId id="281" r:id="rId8"/>
    <p:sldId id="258" r:id="rId9"/>
    <p:sldId id="259" r:id="rId10"/>
    <p:sldId id="282" r:id="rId11"/>
    <p:sldId id="260" r:id="rId12"/>
    <p:sldId id="284" r:id="rId13"/>
    <p:sldId id="261" r:id="rId14"/>
    <p:sldId id="262" r:id="rId15"/>
    <p:sldId id="283" r:id="rId16"/>
    <p:sldId id="285" r:id="rId17"/>
    <p:sldId id="263" r:id="rId18"/>
    <p:sldId id="264" r:id="rId19"/>
    <p:sldId id="286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f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f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f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f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tusharbd89@gmail.com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fif"/><Relationship Id="rId2" Type="http://schemas.openxmlformats.org/officeDocument/2006/relationships/image" Target="../media/image4.jf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fif"/><Relationship Id="rId2" Type="http://schemas.openxmlformats.org/officeDocument/2006/relationships/image" Target="../media/image7.jf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fif"/><Relationship Id="rId2" Type="http://schemas.openxmlformats.org/officeDocument/2006/relationships/image" Target="../media/image9.jf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fi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f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381000"/>
            <a:ext cx="8991599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214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345" y="76200"/>
            <a:ext cx="4333875" cy="2667000"/>
          </a:xfrm>
          <a:prstGeom prst="rect">
            <a:avLst/>
          </a:prstGeom>
        </p:spPr>
      </p:pic>
      <p:sp>
        <p:nvSpPr>
          <p:cNvPr id="3" name="Cloud Callout 2"/>
          <p:cNvSpPr/>
          <p:nvPr/>
        </p:nvSpPr>
        <p:spPr>
          <a:xfrm>
            <a:off x="0" y="533400"/>
            <a:ext cx="2743200" cy="2590800"/>
          </a:xfrm>
          <a:prstGeom prst="cloudCallou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Are you familiar with something like this?</a:t>
            </a:r>
          </a:p>
        </p:txBody>
      </p:sp>
      <p:sp>
        <p:nvSpPr>
          <p:cNvPr id="6" name="Explosion 2 5"/>
          <p:cNvSpPr/>
          <p:nvPr/>
        </p:nvSpPr>
        <p:spPr>
          <a:xfrm>
            <a:off x="3505200" y="2590800"/>
            <a:ext cx="5410200" cy="4038600"/>
          </a:xfrm>
          <a:prstGeom prst="irregularSeal2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Yes , I know a beautiful lake named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Kaptai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Lake. It is situated in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Rangamati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Bangladesg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1828800" y="838200"/>
            <a:ext cx="18288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791200" y="2209800"/>
            <a:ext cx="1485900" cy="2286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04445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16" t="18280" r="27122" b="6410"/>
          <a:stretch/>
        </p:blipFill>
        <p:spPr>
          <a:xfrm>
            <a:off x="152400" y="145473"/>
            <a:ext cx="8686800" cy="6574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9554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2443402"/>
            <a:ext cx="5181600" cy="3881198"/>
          </a:xfrm>
          <a:prstGeom prst="rect">
            <a:avLst/>
          </a:prstGeom>
        </p:spPr>
      </p:pic>
      <p:sp>
        <p:nvSpPr>
          <p:cNvPr id="3" name="Oval Callout 2"/>
          <p:cNvSpPr/>
          <p:nvPr/>
        </p:nvSpPr>
        <p:spPr>
          <a:xfrm>
            <a:off x="3442854" y="228600"/>
            <a:ext cx="2500745" cy="1905000"/>
          </a:xfrm>
          <a:prstGeom prst="wedgeEllipseCallou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Group work</a:t>
            </a:r>
          </a:p>
        </p:txBody>
      </p:sp>
    </p:spTree>
    <p:extLst>
      <p:ext uri="{BB962C8B-B14F-4D97-AF65-F5344CB8AC3E}">
        <p14:creationId xmlns:p14="http://schemas.microsoft.com/office/powerpoint/2010/main" val="9292924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12" t="16718" r="37122" b="11867"/>
          <a:stretch/>
        </p:blipFill>
        <p:spPr>
          <a:xfrm>
            <a:off x="228600" y="105531"/>
            <a:ext cx="8659091" cy="6473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1901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eft-Right Arrow 1"/>
          <p:cNvSpPr/>
          <p:nvPr/>
        </p:nvSpPr>
        <p:spPr>
          <a:xfrm>
            <a:off x="2362200" y="152400"/>
            <a:ext cx="4648200" cy="144780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Answer</a:t>
            </a:r>
          </a:p>
        </p:txBody>
      </p:sp>
      <p:sp>
        <p:nvSpPr>
          <p:cNvPr id="3" name="Rectangular Callout 2"/>
          <p:cNvSpPr/>
          <p:nvPr/>
        </p:nvSpPr>
        <p:spPr>
          <a:xfrm>
            <a:off x="457200" y="1752600"/>
            <a:ext cx="7848600" cy="533400"/>
          </a:xfrm>
          <a:prstGeom prst="wedgeRectCallout">
            <a:avLst>
              <a:gd name="adj1" fmla="val -21539"/>
              <a:gd name="adj2" fmla="val 10665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(C ) Match the word with the meanings.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877297"/>
              </p:ext>
            </p:extLst>
          </p:nvPr>
        </p:nvGraphicFramePr>
        <p:xfrm>
          <a:off x="152400" y="2853307"/>
          <a:ext cx="8610600" cy="22165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05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05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3375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Words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Meanings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8283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Miracle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An act believed to be caused by God.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7732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Basin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Bowl-shaped low surface filled with water.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8283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Brook 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Small stream.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8283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Crest 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top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8283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Exceptional 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Outstanding .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14071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eft-Right Arrow 1"/>
          <p:cNvSpPr/>
          <p:nvPr/>
        </p:nvSpPr>
        <p:spPr>
          <a:xfrm>
            <a:off x="2362200" y="152400"/>
            <a:ext cx="4648200" cy="1447800"/>
          </a:xfrm>
          <a:prstGeom prst="left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Answer</a:t>
            </a:r>
          </a:p>
        </p:txBody>
      </p:sp>
      <p:sp>
        <p:nvSpPr>
          <p:cNvPr id="3" name="Rectangular Callout 2"/>
          <p:cNvSpPr/>
          <p:nvPr/>
        </p:nvSpPr>
        <p:spPr>
          <a:xfrm>
            <a:off x="457200" y="1752600"/>
            <a:ext cx="7848600" cy="533400"/>
          </a:xfrm>
          <a:prstGeom prst="wedgeRectCallout">
            <a:avLst>
              <a:gd name="adj1" fmla="val -21539"/>
              <a:gd name="adj2" fmla="val 106656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(d ) Read the text in B again and complete the chart.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750884"/>
              </p:ext>
            </p:extLst>
          </p:nvPr>
        </p:nvGraphicFramePr>
        <p:xfrm>
          <a:off x="152400" y="2853307"/>
          <a:ext cx="8610600" cy="31309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05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05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3375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Lake Baikal 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Information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8283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Location 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 the south of Eastern  Siberia , in the </a:t>
                      </a:r>
                      <a:r>
                        <a:rPr lang="en-US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Buryat</a:t>
                      </a:r>
                      <a:r>
                        <a:rPr lang="en-US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Autonomous Republic and region of Irkutsk,</a:t>
                      </a:r>
                      <a:r>
                        <a:rPr lang="en-US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Russia.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7732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Setting /placed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445 meter  above sea level.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8283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Length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636 km long 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8283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Maximum</a:t>
                      </a:r>
                      <a:r>
                        <a:rPr lang="en-US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depth/ utmost/highest depth 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1,620 m.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8283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Extended  over an area/ occupies an area 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557.000 </a:t>
                      </a:r>
                      <a:r>
                        <a:rPr lang="en-US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sq</a:t>
                      </a:r>
                      <a:r>
                        <a:rPr lang="en-US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k.m</a:t>
                      </a:r>
                      <a:r>
                        <a:rPr lang="en-US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8283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Amount of  water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23,000 cubic  kilometer.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72805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133600"/>
            <a:ext cx="8546352" cy="3962399"/>
          </a:xfrm>
          <a:prstGeom prst="rect">
            <a:avLst/>
          </a:prstGeom>
        </p:spPr>
      </p:pic>
      <p:sp>
        <p:nvSpPr>
          <p:cNvPr id="3" name="Cloud Callout 2"/>
          <p:cNvSpPr/>
          <p:nvPr/>
        </p:nvSpPr>
        <p:spPr>
          <a:xfrm>
            <a:off x="2015836" y="45027"/>
            <a:ext cx="4038600" cy="1600200"/>
          </a:xfrm>
          <a:prstGeom prst="cloudCallou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Pair work</a:t>
            </a:r>
          </a:p>
        </p:txBody>
      </p:sp>
    </p:spTree>
    <p:extLst>
      <p:ext uri="{BB962C8B-B14F-4D97-AF65-F5344CB8AC3E}">
        <p14:creationId xmlns:p14="http://schemas.microsoft.com/office/powerpoint/2010/main" val="28933547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n Ribbon 1"/>
          <p:cNvSpPr/>
          <p:nvPr/>
        </p:nvSpPr>
        <p:spPr>
          <a:xfrm>
            <a:off x="332509" y="401782"/>
            <a:ext cx="8610600" cy="2286000"/>
          </a:xfrm>
          <a:prstGeom prst="ribbon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Make a list of attractive features of Lake Baikal.</a:t>
            </a:r>
          </a:p>
        </p:txBody>
      </p:sp>
      <p:sp>
        <p:nvSpPr>
          <p:cNvPr id="3" name="Rounded Rectangular Callout 2"/>
          <p:cNvSpPr/>
          <p:nvPr/>
        </p:nvSpPr>
        <p:spPr>
          <a:xfrm>
            <a:off x="152401" y="3276600"/>
            <a:ext cx="8790708" cy="3048000"/>
          </a:xfrm>
          <a:prstGeom prst="wedgeRoundRectCallout">
            <a:avLst>
              <a:gd name="adj1" fmla="val -16803"/>
              <a:gd name="adj2" fmla="val -69966"/>
              <a:gd name="adj3" fmla="val 16667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v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It is the deepest and one of the biggest and most ancient lakes of the world.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Situated at 445 meters  above sea level.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It reserves about one fifth of the  world’s fresh surface water.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To fill Baikal’s basin, it will take one year for  all the rivers of the  world . 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The beauty of  Lake Baikal is exceptional. </a:t>
            </a:r>
          </a:p>
        </p:txBody>
      </p:sp>
    </p:spTree>
    <p:extLst>
      <p:ext uri="{BB962C8B-B14F-4D97-AF65-F5344CB8AC3E}">
        <p14:creationId xmlns:p14="http://schemas.microsoft.com/office/powerpoint/2010/main" val="18118171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52400"/>
            <a:ext cx="4704338" cy="2986087"/>
          </a:xfrm>
          <a:prstGeom prst="rect">
            <a:avLst/>
          </a:prstGeom>
        </p:spPr>
      </p:pic>
      <p:sp>
        <p:nvSpPr>
          <p:cNvPr id="3" name="Horizontal Scroll 2"/>
          <p:cNvSpPr/>
          <p:nvPr/>
        </p:nvSpPr>
        <p:spPr>
          <a:xfrm>
            <a:off x="914400" y="3276600"/>
            <a:ext cx="7924800" cy="327660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Have you seen a lake or river that has attracted you very much? If yes,  write what aspects of the  lake  or river  appealed to you. If not , go and see a lake or a river . Then write  about  it.</a:t>
            </a:r>
          </a:p>
        </p:txBody>
      </p:sp>
    </p:spTree>
    <p:extLst>
      <p:ext uri="{BB962C8B-B14F-4D97-AF65-F5344CB8AC3E}">
        <p14:creationId xmlns:p14="http://schemas.microsoft.com/office/powerpoint/2010/main" val="38535317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609600"/>
            <a:ext cx="5410199" cy="5410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5237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790700" y="76200"/>
            <a:ext cx="5638800" cy="20574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latin typeface="Times New Roman" pitchFamily="18" charset="0"/>
                <a:cs typeface="Times New Roman" pitchFamily="18" charset="0"/>
              </a:rPr>
              <a:t>Introduction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81200" y="4525735"/>
            <a:ext cx="6078088" cy="2045496"/>
          </a:xfrm>
          <a:prstGeom prst="roundRect">
            <a:avLst/>
          </a:prstGeom>
          <a:solidFill>
            <a:srgbClr val="92D050"/>
          </a:solidFill>
          <a:ln w="127000" cmpd="dbl"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Class-Nine </a:t>
            </a:r>
          </a:p>
          <a:p>
            <a:pPr algn="ctr"/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English 1</a:t>
            </a:r>
            <a:r>
              <a:rPr lang="en-US" sz="2400" b="1" baseline="30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Paper</a:t>
            </a:r>
          </a:p>
          <a:p>
            <a:pPr algn="ctr"/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Unit – 8, Lesson – 4</a:t>
            </a:r>
          </a:p>
          <a:p>
            <a:pPr algn="ctr"/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Lake Baikal</a:t>
            </a:r>
            <a:endParaRPr lang="en-US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3171AD3-5635-4AB5-8C33-65FC7DE6233A}"/>
              </a:ext>
            </a:extLst>
          </p:cNvPr>
          <p:cNvSpPr/>
          <p:nvPr/>
        </p:nvSpPr>
        <p:spPr>
          <a:xfrm>
            <a:off x="1008512" y="2460023"/>
            <a:ext cx="7297288" cy="1937954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  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Mst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.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Manira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Ferdousi</a:t>
            </a:r>
            <a:endParaRPr lang="en-US" sz="2400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Assistant Teacher (English)</a:t>
            </a:r>
          </a:p>
          <a:p>
            <a:pPr algn="ctr"/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Rotia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High School</a:t>
            </a:r>
          </a:p>
          <a:p>
            <a:pPr algn="ctr"/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E-mail: 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mfboby89</a:t>
            </a:r>
            <a:r>
              <a:rPr lang="en-US" sz="2400" u="sng" dirty="0">
                <a:solidFill>
                  <a:schemeClr val="accent6">
                    <a:lumMod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@gmail.com</a:t>
            </a:r>
            <a:endParaRPr lang="en-US" sz="2400" u="sng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2220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rizontal Scroll 2"/>
          <p:cNvSpPr/>
          <p:nvPr/>
        </p:nvSpPr>
        <p:spPr>
          <a:xfrm>
            <a:off x="1295400" y="381000"/>
            <a:ext cx="5943600" cy="2286000"/>
          </a:xfrm>
          <a:prstGeom prst="horizontalScroll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Learning  Outcomes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58982" y="2895600"/>
            <a:ext cx="7162800" cy="26776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SS will be able to learn new word and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english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meaning.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SS will be able to read and understand texts through silent  reading.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SS will be able to ask answer questions.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SS will be able to describe a place.</a:t>
            </a:r>
          </a:p>
        </p:txBody>
      </p:sp>
    </p:spTree>
    <p:extLst>
      <p:ext uri="{BB962C8B-B14F-4D97-AF65-F5344CB8AC3E}">
        <p14:creationId xmlns:p14="http://schemas.microsoft.com/office/powerpoint/2010/main" val="25382257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ular Callout 4"/>
          <p:cNvSpPr/>
          <p:nvPr/>
        </p:nvSpPr>
        <p:spPr>
          <a:xfrm>
            <a:off x="137214" y="1534987"/>
            <a:ext cx="2148786" cy="990060"/>
          </a:xfrm>
          <a:prstGeom prst="wedgeRoundRect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New  Word</a:t>
            </a:r>
          </a:p>
          <a:p>
            <a:pPr algn="ctr"/>
            <a:r>
              <a:rPr lang="en-US" sz="24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Deepest</a:t>
            </a:r>
          </a:p>
        </p:txBody>
      </p:sp>
      <p:sp>
        <p:nvSpPr>
          <p:cNvPr id="7" name="Flowchart: Alternate Process 6"/>
          <p:cNvSpPr/>
          <p:nvPr/>
        </p:nvSpPr>
        <p:spPr>
          <a:xfrm>
            <a:off x="304800" y="4338909"/>
            <a:ext cx="6096000" cy="2113509"/>
          </a:xfrm>
          <a:prstGeom prst="flowChartAlternateProcess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Meaning </a:t>
            </a:r>
          </a:p>
          <a:p>
            <a:pPr algn="ctr"/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Highest amount of depth. The Mariana Trench, in the Pacific Ocean, is the deepest location on Earth.</a:t>
            </a:r>
          </a:p>
        </p:txBody>
      </p:sp>
      <p:sp>
        <p:nvSpPr>
          <p:cNvPr id="8" name="Flowchart: Alternate Process 7"/>
          <p:cNvSpPr/>
          <p:nvPr/>
        </p:nvSpPr>
        <p:spPr>
          <a:xfrm>
            <a:off x="6594700" y="4545172"/>
            <a:ext cx="2445327" cy="1700981"/>
          </a:xfrm>
          <a:prstGeom prst="flowChartAlternateProcess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Synonym</a:t>
            </a:r>
          </a:p>
          <a:p>
            <a:pPr algn="ctr"/>
            <a:r>
              <a:rPr lang="en-US" sz="2400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 Innermost</a:t>
            </a:r>
          </a:p>
        </p:txBody>
      </p:sp>
      <p:sp>
        <p:nvSpPr>
          <p:cNvPr id="10" name="Horizontal Scroll 9"/>
          <p:cNvSpPr/>
          <p:nvPr/>
        </p:nvSpPr>
        <p:spPr>
          <a:xfrm>
            <a:off x="2709861" y="13855"/>
            <a:ext cx="3983382" cy="1447800"/>
          </a:xfrm>
          <a:prstGeom prst="horizontalScroll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New vocabulary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4202" y="1470908"/>
            <a:ext cx="3200525" cy="277477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623839"/>
            <a:ext cx="3376614" cy="2621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1028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ular Callout 4"/>
          <p:cNvSpPr/>
          <p:nvPr/>
        </p:nvSpPr>
        <p:spPr>
          <a:xfrm>
            <a:off x="152399" y="1472968"/>
            <a:ext cx="1982531" cy="990060"/>
          </a:xfrm>
          <a:prstGeom prst="wedgeRoundRectCallout">
            <a:avLst>
              <a:gd name="adj1" fmla="val -20188"/>
              <a:gd name="adj2" fmla="val 145063"/>
              <a:gd name="adj3" fmla="val 16667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New  Word</a:t>
            </a:r>
          </a:p>
          <a:p>
            <a:pPr algn="ctr"/>
            <a:r>
              <a:rPr lang="en-US" sz="24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Ancient</a:t>
            </a:r>
          </a:p>
        </p:txBody>
      </p:sp>
      <p:sp>
        <p:nvSpPr>
          <p:cNvPr id="7" name="Flowchart: Alternate Process 6"/>
          <p:cNvSpPr/>
          <p:nvPr/>
        </p:nvSpPr>
        <p:spPr>
          <a:xfrm>
            <a:off x="381000" y="4545172"/>
            <a:ext cx="2810407" cy="2113509"/>
          </a:xfrm>
          <a:prstGeom prst="flowChartAlternateProcess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Meaning </a:t>
            </a:r>
          </a:p>
          <a:p>
            <a:pPr algn="ctr"/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Belonging to the very distant past and no longer in existence.</a:t>
            </a:r>
          </a:p>
        </p:txBody>
      </p:sp>
      <p:sp>
        <p:nvSpPr>
          <p:cNvPr id="8" name="Flowchart: Alternate Process 7"/>
          <p:cNvSpPr/>
          <p:nvPr/>
        </p:nvSpPr>
        <p:spPr>
          <a:xfrm>
            <a:off x="6096000" y="4545172"/>
            <a:ext cx="2944027" cy="2113509"/>
          </a:xfrm>
          <a:prstGeom prst="flowChartAlternateProcess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Antonym</a:t>
            </a:r>
            <a:endParaRPr lang="en-US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Modern</a:t>
            </a:r>
          </a:p>
        </p:txBody>
      </p:sp>
      <p:sp>
        <p:nvSpPr>
          <p:cNvPr id="10" name="Horizontal Scroll 9"/>
          <p:cNvSpPr/>
          <p:nvPr/>
        </p:nvSpPr>
        <p:spPr>
          <a:xfrm>
            <a:off x="2709861" y="13855"/>
            <a:ext cx="3983382" cy="1447800"/>
          </a:xfrm>
          <a:prstGeom prst="horizontalScroll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New vocabulary</a:t>
            </a:r>
          </a:p>
        </p:txBody>
      </p:sp>
      <p:sp>
        <p:nvSpPr>
          <p:cNvPr id="9" name="Flowchart: Alternate Process 8"/>
          <p:cNvSpPr/>
          <p:nvPr/>
        </p:nvSpPr>
        <p:spPr>
          <a:xfrm>
            <a:off x="3478888" y="4545171"/>
            <a:ext cx="2445327" cy="2113510"/>
          </a:xfrm>
          <a:prstGeom prst="flowChartAlternateProcess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Synonym</a:t>
            </a:r>
          </a:p>
          <a:p>
            <a:pPr algn="ctr"/>
            <a:r>
              <a:rPr lang="en-US" sz="2400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Primitive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4215" y="1496290"/>
            <a:ext cx="3115812" cy="269470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496291"/>
            <a:ext cx="3352800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1548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ular Callout 4"/>
          <p:cNvSpPr/>
          <p:nvPr/>
        </p:nvSpPr>
        <p:spPr>
          <a:xfrm>
            <a:off x="152399" y="1472968"/>
            <a:ext cx="1982531" cy="990060"/>
          </a:xfrm>
          <a:prstGeom prst="wedgeRoundRectCallout">
            <a:avLst>
              <a:gd name="adj1" fmla="val -20188"/>
              <a:gd name="adj2" fmla="val 145063"/>
              <a:gd name="adj3" fmla="val 16667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New  Word</a:t>
            </a:r>
          </a:p>
          <a:p>
            <a:pPr algn="ctr"/>
            <a:r>
              <a:rPr lang="en-US" sz="24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Average</a:t>
            </a:r>
          </a:p>
        </p:txBody>
      </p:sp>
      <p:sp>
        <p:nvSpPr>
          <p:cNvPr id="7" name="Flowchart: Alternate Process 6"/>
          <p:cNvSpPr/>
          <p:nvPr/>
        </p:nvSpPr>
        <p:spPr>
          <a:xfrm>
            <a:off x="381000" y="4545172"/>
            <a:ext cx="2810407" cy="2113509"/>
          </a:xfrm>
          <a:prstGeom prst="flowChartAlternateProcess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Meaning </a:t>
            </a:r>
          </a:p>
          <a:p>
            <a:pPr algn="ctr"/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Usual</a:t>
            </a:r>
          </a:p>
        </p:txBody>
      </p:sp>
      <p:sp>
        <p:nvSpPr>
          <p:cNvPr id="8" name="Flowchart: Alternate Process 7"/>
          <p:cNvSpPr/>
          <p:nvPr/>
        </p:nvSpPr>
        <p:spPr>
          <a:xfrm>
            <a:off x="6096000" y="4545172"/>
            <a:ext cx="2944027" cy="2113509"/>
          </a:xfrm>
          <a:prstGeom prst="flowChartAlternateProcess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Antonym</a:t>
            </a:r>
            <a:endParaRPr lang="en-US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extreme</a:t>
            </a:r>
          </a:p>
        </p:txBody>
      </p:sp>
      <p:sp>
        <p:nvSpPr>
          <p:cNvPr id="10" name="Horizontal Scroll 9"/>
          <p:cNvSpPr/>
          <p:nvPr/>
        </p:nvSpPr>
        <p:spPr>
          <a:xfrm>
            <a:off x="3047998" y="152400"/>
            <a:ext cx="3645243" cy="1129145"/>
          </a:xfrm>
          <a:prstGeom prst="horizontalScroll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New vocabulary</a:t>
            </a:r>
          </a:p>
        </p:txBody>
      </p:sp>
      <p:sp>
        <p:nvSpPr>
          <p:cNvPr id="9" name="Flowchart: Alternate Process 8"/>
          <p:cNvSpPr/>
          <p:nvPr/>
        </p:nvSpPr>
        <p:spPr>
          <a:xfrm>
            <a:off x="3478888" y="4545171"/>
            <a:ext cx="2445327" cy="2113510"/>
          </a:xfrm>
          <a:prstGeom prst="flowChartAlternateProcess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Synonym</a:t>
            </a:r>
          </a:p>
          <a:p>
            <a:pPr algn="ctr"/>
            <a:r>
              <a:rPr lang="en-US" sz="2400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Regular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860" y="1461655"/>
            <a:ext cx="5417751" cy="305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8542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ular Callout 4"/>
          <p:cNvSpPr/>
          <p:nvPr/>
        </p:nvSpPr>
        <p:spPr>
          <a:xfrm>
            <a:off x="152399" y="1472968"/>
            <a:ext cx="1982531" cy="990060"/>
          </a:xfrm>
          <a:prstGeom prst="wedgeRoundRectCallout">
            <a:avLst>
              <a:gd name="adj1" fmla="val -20188"/>
              <a:gd name="adj2" fmla="val 145063"/>
              <a:gd name="adj3" fmla="val 16667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New  Word</a:t>
            </a:r>
          </a:p>
          <a:p>
            <a:pPr algn="ctr"/>
            <a:r>
              <a:rPr lang="en-US" sz="24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Excellent</a:t>
            </a:r>
          </a:p>
        </p:txBody>
      </p:sp>
      <p:sp>
        <p:nvSpPr>
          <p:cNvPr id="7" name="Flowchart: Alternate Process 6"/>
          <p:cNvSpPr/>
          <p:nvPr/>
        </p:nvSpPr>
        <p:spPr>
          <a:xfrm>
            <a:off x="381000" y="4577570"/>
            <a:ext cx="2810407" cy="2113509"/>
          </a:xfrm>
          <a:prstGeom prst="flowChartAlternateProcess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Meaning </a:t>
            </a:r>
          </a:p>
          <a:p>
            <a:pPr algn="ctr"/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very good of its kind : eminently good : first-class. archaic : superior.</a:t>
            </a:r>
          </a:p>
        </p:txBody>
      </p:sp>
      <p:sp>
        <p:nvSpPr>
          <p:cNvPr id="8" name="Flowchart: Alternate Process 7"/>
          <p:cNvSpPr/>
          <p:nvPr/>
        </p:nvSpPr>
        <p:spPr>
          <a:xfrm>
            <a:off x="6096000" y="4545172"/>
            <a:ext cx="2944027" cy="2113509"/>
          </a:xfrm>
          <a:prstGeom prst="flowChartAlternateProcess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Antonym</a:t>
            </a:r>
            <a:endParaRPr lang="en-US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Imperfect</a:t>
            </a:r>
          </a:p>
        </p:txBody>
      </p:sp>
      <p:sp>
        <p:nvSpPr>
          <p:cNvPr id="10" name="Horizontal Scroll 9"/>
          <p:cNvSpPr/>
          <p:nvPr/>
        </p:nvSpPr>
        <p:spPr>
          <a:xfrm>
            <a:off x="2709861" y="13855"/>
            <a:ext cx="3983382" cy="1447800"/>
          </a:xfrm>
          <a:prstGeom prst="horizontalScroll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New vocabulary</a:t>
            </a:r>
          </a:p>
        </p:txBody>
      </p:sp>
      <p:sp>
        <p:nvSpPr>
          <p:cNvPr id="9" name="Flowchart: Alternate Process 8"/>
          <p:cNvSpPr/>
          <p:nvPr/>
        </p:nvSpPr>
        <p:spPr>
          <a:xfrm>
            <a:off x="3478888" y="4545171"/>
            <a:ext cx="2445327" cy="2113510"/>
          </a:xfrm>
          <a:prstGeom prst="flowChartAlternateProcess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Synonym</a:t>
            </a:r>
          </a:p>
          <a:p>
            <a:pPr algn="ctr"/>
            <a:r>
              <a:rPr lang="en-US" sz="2400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Brilliant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5019" y="1752600"/>
            <a:ext cx="2143125" cy="21431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8697" y="1668990"/>
            <a:ext cx="3921330" cy="2195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9400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38544"/>
            <a:ext cx="2762250" cy="237605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20" y="214745"/>
            <a:ext cx="3473780" cy="229985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152400"/>
            <a:ext cx="2362200" cy="2362200"/>
          </a:xfrm>
          <a:prstGeom prst="rect">
            <a:avLst/>
          </a:prstGeom>
        </p:spPr>
      </p:pic>
      <p:sp>
        <p:nvSpPr>
          <p:cNvPr id="5" name="Horizontal Scroll 4"/>
          <p:cNvSpPr/>
          <p:nvPr/>
        </p:nvSpPr>
        <p:spPr>
          <a:xfrm>
            <a:off x="0" y="4267200"/>
            <a:ext cx="8858250" cy="1828800"/>
          </a:xfrm>
          <a:prstGeom prst="horizontalScroll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Look  at the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pictur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. Work in pairs and ask and answer the following questions.</a:t>
            </a:r>
          </a:p>
        </p:txBody>
      </p:sp>
    </p:spTree>
    <p:extLst>
      <p:ext uri="{BB962C8B-B14F-4D97-AF65-F5344CB8AC3E}">
        <p14:creationId xmlns:p14="http://schemas.microsoft.com/office/powerpoint/2010/main" val="4550142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345" y="76200"/>
            <a:ext cx="4333875" cy="2667000"/>
          </a:xfrm>
          <a:prstGeom prst="rect">
            <a:avLst/>
          </a:prstGeom>
        </p:spPr>
      </p:pic>
      <p:sp>
        <p:nvSpPr>
          <p:cNvPr id="3" name="Cloud Callout 2"/>
          <p:cNvSpPr/>
          <p:nvPr/>
        </p:nvSpPr>
        <p:spPr>
          <a:xfrm>
            <a:off x="0" y="533400"/>
            <a:ext cx="2743200" cy="2590800"/>
          </a:xfrm>
          <a:prstGeom prst="cloudCallou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What do you think it is?</a:t>
            </a:r>
          </a:p>
        </p:txBody>
      </p:sp>
      <p:sp>
        <p:nvSpPr>
          <p:cNvPr id="4" name="Explosion 2 3"/>
          <p:cNvSpPr/>
          <p:nvPr/>
        </p:nvSpPr>
        <p:spPr>
          <a:xfrm>
            <a:off x="6781800" y="152400"/>
            <a:ext cx="2514600" cy="2590800"/>
          </a:xfrm>
          <a:prstGeom prst="irregularSeal2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 think, it is  Lake 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Baukal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Cloud Callout 4"/>
          <p:cNvSpPr/>
          <p:nvPr/>
        </p:nvSpPr>
        <p:spPr>
          <a:xfrm>
            <a:off x="533400" y="3810000"/>
            <a:ext cx="2590800" cy="2590800"/>
          </a:xfrm>
          <a:prstGeom prst="cloudCallou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Where is this situated?</a:t>
            </a:r>
          </a:p>
        </p:txBody>
      </p:sp>
      <p:sp>
        <p:nvSpPr>
          <p:cNvPr id="6" name="Explosion 2 5"/>
          <p:cNvSpPr/>
          <p:nvPr/>
        </p:nvSpPr>
        <p:spPr>
          <a:xfrm>
            <a:off x="5638800" y="3810000"/>
            <a:ext cx="3276600" cy="2590800"/>
          </a:xfrm>
          <a:prstGeom prst="irregularSeal2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It is situated in Russia.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1828800" y="838200"/>
            <a:ext cx="18288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6172200" y="1676400"/>
            <a:ext cx="1260764" cy="45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2511136" y="2400300"/>
            <a:ext cx="1226127" cy="1905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791200" y="2209800"/>
            <a:ext cx="1485900" cy="2286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96974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</TotalTime>
  <Words>478</Words>
  <Application>Microsoft Office PowerPoint</Application>
  <PresentationFormat>On-screen Show (4:3)</PresentationFormat>
  <Paragraphs>94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NikoshBAN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NCB</dc:creator>
  <cp:lastModifiedBy>NARAYON CHANDRA RAY</cp:lastModifiedBy>
  <cp:revision>58</cp:revision>
  <dcterms:created xsi:type="dcterms:W3CDTF">2006-08-16T00:00:00Z</dcterms:created>
  <dcterms:modified xsi:type="dcterms:W3CDTF">2026-07-17T16:52:38Z</dcterms:modified>
</cp:coreProperties>
</file>