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2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337AD-8C6F-4EEC-AE95-966B4B6FE6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75B86-0CFE-4348-BCFC-5EE798D95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97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75B86-0CFE-4348-BCFC-5EE798D95C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2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5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6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5047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2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2818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45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57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9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4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015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23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6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5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1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6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E5148-86CA-42CB-8E68-CA3D31189B6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05BFF5D-CE77-4B49-A4B9-1595F530F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2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5245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1267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7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271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2712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6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7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60846-3263-7EB9-4A2B-4F4AE051438C}"/>
              </a:ext>
            </a:extLst>
          </p:cNvPr>
          <p:cNvSpPr txBox="1"/>
          <p:nvPr/>
        </p:nvSpPr>
        <p:spPr>
          <a:xfrm>
            <a:off x="1554120" y="1020871"/>
            <a:ext cx="6960759" cy="28496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66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আজকের</a:t>
            </a:r>
            <a:r>
              <a:rPr lang="en-US" sz="66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ক্লাসে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সবাইকে স্বাগতম</a:t>
            </a: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92146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97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1E6C90-8C96-E903-D772-18505373D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33" y="1201003"/>
            <a:ext cx="4107976" cy="4107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80E25A-FC57-2B37-17FC-BB754C080C55}"/>
              </a:ext>
            </a:extLst>
          </p:cNvPr>
          <p:cNvSpPr txBox="1"/>
          <p:nvPr/>
        </p:nvSpPr>
        <p:spPr>
          <a:xfrm>
            <a:off x="299803" y="5051685"/>
            <a:ext cx="1159239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</a:rPr>
              <a:t>বুশিং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চীনামাটির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তৈরি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এবং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ইহার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আকার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ইনসুলেটর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গুচ্ছের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মতো</a:t>
            </a:r>
            <a:r>
              <a:rPr lang="en-US" sz="2000" b="1" dirty="0">
                <a:solidFill>
                  <a:srgbClr val="002060"/>
                </a:solidFill>
              </a:rPr>
              <a:t>। </a:t>
            </a:r>
            <a:r>
              <a:rPr lang="en-US" sz="2000" b="1" dirty="0" err="1">
                <a:solidFill>
                  <a:srgbClr val="002060"/>
                </a:solidFill>
              </a:rPr>
              <a:t>এর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কেন্দ্রস্থল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দিয়ে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একটি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তামার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দণ্ড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থাকে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এবং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দত্তের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উভয়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প্রান্ত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খোলা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থাকে</a:t>
            </a:r>
            <a:r>
              <a:rPr lang="en-US" sz="2000" b="1" dirty="0">
                <a:solidFill>
                  <a:srgbClr val="002060"/>
                </a:solidFill>
              </a:rPr>
              <a:t>। </a:t>
            </a:r>
            <a:r>
              <a:rPr lang="en-US" sz="2000" b="1" dirty="0" err="1">
                <a:solidFill>
                  <a:srgbClr val="002060"/>
                </a:solidFill>
              </a:rPr>
              <a:t>ট্যাংকের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উপরিভাগে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বুশিং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আটকানো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হয়</a:t>
            </a:r>
            <a:r>
              <a:rPr lang="en-US" sz="2000" b="1" dirty="0">
                <a:solidFill>
                  <a:srgbClr val="002060"/>
                </a:solidFill>
              </a:rPr>
              <a:t>। </a:t>
            </a:r>
            <a:r>
              <a:rPr lang="en-US" sz="2000" b="1" dirty="0" err="1">
                <a:solidFill>
                  <a:srgbClr val="002060"/>
                </a:solidFill>
              </a:rPr>
              <a:t>তামার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দণ্ডের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নিচের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প্রান্তে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ট্রান্সফরমারের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টার্মিনাল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এবং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উপরের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প্রান্তে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লাইন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সংযোগ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করা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হয়</a:t>
            </a:r>
            <a:r>
              <a:rPr lang="en-US" sz="2000" b="1" dirty="0">
                <a:solidFill>
                  <a:srgbClr val="002060"/>
                </a:solidFill>
              </a:rPr>
              <a:t>। </a:t>
            </a:r>
            <a:r>
              <a:rPr lang="en-US" sz="2000" b="1" dirty="0" err="1">
                <a:solidFill>
                  <a:srgbClr val="002060"/>
                </a:solidFill>
              </a:rPr>
              <a:t>উচ্চ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ভোল্টেজ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দিকের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বুশিং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লম্বা</a:t>
            </a:r>
            <a:r>
              <a:rPr lang="en-US" sz="2000" b="1" dirty="0">
                <a:solidFill>
                  <a:srgbClr val="002060"/>
                </a:solidFill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</a:rPr>
              <a:t>নিম্ন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ভোল্টেজ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দিকের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বুশিং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খাটো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থাকে</a:t>
            </a:r>
            <a:r>
              <a:rPr lang="en-US" sz="2000" b="1" dirty="0">
                <a:solidFill>
                  <a:srgbClr val="002060"/>
                </a:solidFill>
              </a:rPr>
              <a:t>।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5BBF844-5201-76B3-4850-B01436F5331D}"/>
              </a:ext>
            </a:extLst>
          </p:cNvPr>
          <p:cNvSpPr/>
          <p:nvPr/>
        </p:nvSpPr>
        <p:spPr>
          <a:xfrm>
            <a:off x="1573967" y="239843"/>
            <a:ext cx="7944787" cy="70453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CB6D27-D29B-36A7-DDF1-79F13A5ABD66}"/>
              </a:ext>
            </a:extLst>
          </p:cNvPr>
          <p:cNvSpPr txBox="1"/>
          <p:nvPr/>
        </p:nvSpPr>
        <p:spPr>
          <a:xfrm>
            <a:off x="3267856" y="239843"/>
            <a:ext cx="3837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বুশিং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380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4219A8-BB27-4932-E769-9047898B0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6"/>
          <a:stretch>
            <a:fillRect/>
          </a:stretch>
        </p:blipFill>
        <p:spPr>
          <a:xfrm>
            <a:off x="457200" y="457199"/>
            <a:ext cx="11277599" cy="5943599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C274F42-4DD7-1195-8847-7350821D6C52}"/>
              </a:ext>
            </a:extLst>
          </p:cNvPr>
          <p:cNvSpPr/>
          <p:nvPr/>
        </p:nvSpPr>
        <p:spPr>
          <a:xfrm>
            <a:off x="1948721" y="239843"/>
            <a:ext cx="3552669" cy="13940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80F83D-2978-363D-89F5-DF4E31746676}"/>
              </a:ext>
            </a:extLst>
          </p:cNvPr>
          <p:cNvSpPr txBox="1"/>
          <p:nvPr/>
        </p:nvSpPr>
        <p:spPr>
          <a:xfrm>
            <a:off x="2668249" y="599607"/>
            <a:ext cx="2038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highlight>
                  <a:srgbClr val="FF0000"/>
                </a:highlight>
              </a:rPr>
              <a:t>ব্রিদার</a:t>
            </a:r>
            <a:endParaRPr lang="en-US" sz="4000" b="1" dirty="0">
              <a:highlight>
                <a:srgbClr val="FF00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968EBA-BA8D-9F47-728C-DF8B6AA77DF4}"/>
              </a:ext>
            </a:extLst>
          </p:cNvPr>
          <p:cNvSpPr txBox="1"/>
          <p:nvPr/>
        </p:nvSpPr>
        <p:spPr>
          <a:xfrm>
            <a:off x="779489" y="5276538"/>
            <a:ext cx="106580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ব্রিদার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 err="1">
                <a:solidFill>
                  <a:srgbClr val="FF0000"/>
                </a:solidFill>
              </a:rPr>
              <a:t>ব্রিদার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হচ্ছে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সিলিকাজেলের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দানা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ভর্তি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একটি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কাচের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পাইপ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বিশেষ</a:t>
            </a:r>
            <a:r>
              <a:rPr lang="en-US" sz="2400" b="1" dirty="0">
                <a:solidFill>
                  <a:srgbClr val="FF0000"/>
                </a:solidFill>
              </a:rPr>
              <a:t>। </a:t>
            </a:r>
            <a:r>
              <a:rPr lang="en-US" sz="2400" b="1" dirty="0" err="1">
                <a:solidFill>
                  <a:srgbClr val="FF0000"/>
                </a:solidFill>
              </a:rPr>
              <a:t>ইহার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এক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প্রান্ত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কনজারভেটরে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সংযুক্ত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থাকে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এবং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অপর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প্রান্ত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খোলা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থাকে</a:t>
            </a:r>
            <a:r>
              <a:rPr lang="en-US" sz="2400" b="1" dirty="0">
                <a:solidFill>
                  <a:srgbClr val="FF0000"/>
                </a:solidFill>
              </a:rPr>
              <a:t>। </a:t>
            </a:r>
            <a:r>
              <a:rPr lang="en-US" sz="2400" b="1" dirty="0" err="1">
                <a:solidFill>
                  <a:srgbClr val="FF0000"/>
                </a:solidFill>
              </a:rPr>
              <a:t>এর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মাধ্যমে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ট্রান্সফরমার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ব্রিদিং-এর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কাজ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চালায়</a:t>
            </a:r>
            <a:r>
              <a:rPr lang="en-US" sz="2400" b="1" dirty="0">
                <a:solidFill>
                  <a:srgbClr val="FF0000"/>
                </a:solidFill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574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763851-F35A-8299-3C57-BA0C26B20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4093"/>
          <a:stretch>
            <a:fillRect/>
          </a:stretch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F2B05A-2D62-3289-BF8F-01B8A05319C0}"/>
              </a:ext>
            </a:extLst>
          </p:cNvPr>
          <p:cNvSpPr txBox="1"/>
          <p:nvPr/>
        </p:nvSpPr>
        <p:spPr>
          <a:xfrm>
            <a:off x="389744" y="5501390"/>
            <a:ext cx="11802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টেপ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চেজিং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গিয়ার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ট্রান্সফরমারের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প্রাইমারি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কয়েলে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সাপ্লাই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ভোল্টেজ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অনেক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সময়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কম-বেশি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হয়</a:t>
            </a:r>
            <a:r>
              <a:rPr lang="en-US" b="1" dirty="0">
                <a:solidFill>
                  <a:srgbClr val="FF0000"/>
                </a:solidFill>
              </a:rPr>
              <a:t>। </a:t>
            </a:r>
            <a:r>
              <a:rPr lang="en-US" b="1" dirty="0" err="1">
                <a:solidFill>
                  <a:srgbClr val="FF0000"/>
                </a:solidFill>
              </a:rPr>
              <a:t>ফলে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সেকেন্ডারি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কয়েলেও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তার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প্রভাব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পড়ে</a:t>
            </a:r>
            <a:r>
              <a:rPr lang="en-US" b="1" dirty="0">
                <a:solidFill>
                  <a:srgbClr val="FF0000"/>
                </a:solidFill>
              </a:rPr>
              <a:t>। </a:t>
            </a:r>
            <a:r>
              <a:rPr lang="en-US" b="1" dirty="0" err="1">
                <a:solidFill>
                  <a:srgbClr val="FF0000"/>
                </a:solidFill>
              </a:rPr>
              <a:t>ট্রান্সমিশন</a:t>
            </a:r>
            <a:r>
              <a:rPr lang="en-US" b="1" dirty="0">
                <a:solidFill>
                  <a:srgbClr val="FF0000"/>
                </a:solidFill>
              </a:rPr>
              <a:t> ও </a:t>
            </a:r>
            <a:r>
              <a:rPr lang="en-US" b="1" dirty="0" err="1">
                <a:solidFill>
                  <a:srgbClr val="FF0000"/>
                </a:solidFill>
              </a:rPr>
              <a:t>ডিস্ট্রিবিউশন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ট্রান্সফরমারের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প্রাইমারি</a:t>
            </a:r>
            <a:r>
              <a:rPr lang="en-US" b="1" dirty="0">
                <a:solidFill>
                  <a:srgbClr val="FF0000"/>
                </a:solidFill>
              </a:rPr>
              <a:t> ও </a:t>
            </a:r>
            <a:r>
              <a:rPr lang="en-US" b="1" dirty="0" err="1">
                <a:solidFill>
                  <a:srgbClr val="FF0000"/>
                </a:solidFill>
              </a:rPr>
              <a:t>সেকেন্ডারি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সাইডে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ভোল্টেজ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ঠিক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রাখার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জন্য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উভয়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কয়েলের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প্রান্তে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কিছু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প্যাঁচ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সংবলিত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টেপ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ব্যবহার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করা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হয়</a:t>
            </a:r>
            <a:r>
              <a:rPr lang="en-US" b="1" dirty="0">
                <a:solidFill>
                  <a:srgbClr val="FF0000"/>
                </a:solidFill>
              </a:rPr>
              <a:t>। </a:t>
            </a:r>
            <a:r>
              <a:rPr lang="en-US" b="1" dirty="0" err="1">
                <a:solidFill>
                  <a:srgbClr val="FF0000"/>
                </a:solidFill>
              </a:rPr>
              <a:t>এই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টেপের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সংযোগ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পরিবর্তনের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জন্য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ট্যাংকের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ভিতর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একটি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গিয়ার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ব্যবস্থা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থাকে</a:t>
            </a:r>
            <a:r>
              <a:rPr lang="en-US" b="1" dirty="0">
                <a:solidFill>
                  <a:srgbClr val="FF0000"/>
                </a:solidFill>
              </a:rPr>
              <a:t>। </a:t>
            </a:r>
            <a:r>
              <a:rPr lang="en-US" b="1" dirty="0" err="1">
                <a:solidFill>
                  <a:srgbClr val="FF0000"/>
                </a:solidFill>
              </a:rPr>
              <a:t>কোনো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কোনো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ট্রান্সফরমারে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এই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ব্যবস্থা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স্বয়ংক্রিয়ও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হয়ে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থাকে</a:t>
            </a:r>
            <a:r>
              <a:rPr lang="en-US" b="1" dirty="0">
                <a:solidFill>
                  <a:srgbClr val="FF0000"/>
                </a:solidFill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304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14692DC-6A39-C6B3-A8B0-389C14350696}"/>
              </a:ext>
            </a:extLst>
          </p:cNvPr>
          <p:cNvSpPr/>
          <p:nvPr/>
        </p:nvSpPr>
        <p:spPr>
          <a:xfrm>
            <a:off x="3462728" y="194872"/>
            <a:ext cx="4227226" cy="142406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06DB8-FB38-22AD-0C5D-93CC4CD96F6D}"/>
              </a:ext>
            </a:extLst>
          </p:cNvPr>
          <p:cNvSpPr txBox="1"/>
          <p:nvPr/>
        </p:nvSpPr>
        <p:spPr>
          <a:xfrm>
            <a:off x="4137285" y="479685"/>
            <a:ext cx="3252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FF00"/>
                </a:solidFill>
              </a:rPr>
              <a:t>একক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কাজ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BBD19C-E444-42B3-9F6F-A95E0616855D}"/>
              </a:ext>
            </a:extLst>
          </p:cNvPr>
          <p:cNvSpPr txBox="1"/>
          <p:nvPr/>
        </p:nvSpPr>
        <p:spPr>
          <a:xfrm>
            <a:off x="1603948" y="2593298"/>
            <a:ext cx="9233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92D050"/>
                </a:solidFill>
              </a:rPr>
              <a:t>ট্রান্সফরমার</a:t>
            </a:r>
            <a:r>
              <a:rPr lang="en-US" sz="3600" b="1" dirty="0">
                <a:solidFill>
                  <a:srgbClr val="92D050"/>
                </a:solidFill>
              </a:rPr>
              <a:t> </a:t>
            </a:r>
            <a:r>
              <a:rPr lang="en-US" sz="3600" b="1" dirty="0" err="1">
                <a:solidFill>
                  <a:srgbClr val="92D050"/>
                </a:solidFill>
              </a:rPr>
              <a:t>কী</a:t>
            </a:r>
            <a:r>
              <a:rPr lang="en-US" sz="3600" b="1" dirty="0">
                <a:solidFill>
                  <a:srgbClr val="92D050"/>
                </a:solidFill>
              </a:rPr>
              <a:t>?</a:t>
            </a:r>
          </a:p>
          <a:p>
            <a:r>
              <a:rPr lang="en-US" sz="3600" b="1" dirty="0" err="1">
                <a:solidFill>
                  <a:srgbClr val="92D050"/>
                </a:solidFill>
              </a:rPr>
              <a:t>ট্রান্সফরমারের</a:t>
            </a:r>
            <a:r>
              <a:rPr lang="en-US" sz="3600" b="1" dirty="0">
                <a:solidFill>
                  <a:srgbClr val="92D050"/>
                </a:solidFill>
              </a:rPr>
              <a:t> </a:t>
            </a:r>
            <a:r>
              <a:rPr lang="en-US" sz="3600" b="1" dirty="0" err="1">
                <a:solidFill>
                  <a:srgbClr val="92D050"/>
                </a:solidFill>
              </a:rPr>
              <a:t>শ্রেণি</a:t>
            </a:r>
            <a:r>
              <a:rPr lang="en-US" sz="3600" b="1" dirty="0">
                <a:solidFill>
                  <a:srgbClr val="92D050"/>
                </a:solidFill>
              </a:rPr>
              <a:t> </a:t>
            </a:r>
            <a:r>
              <a:rPr lang="en-US" sz="3600" b="1" dirty="0" err="1">
                <a:solidFill>
                  <a:srgbClr val="92D050"/>
                </a:solidFill>
              </a:rPr>
              <a:t>বিভাগ</a:t>
            </a:r>
            <a:r>
              <a:rPr lang="en-US" sz="3600" b="1" dirty="0">
                <a:solidFill>
                  <a:srgbClr val="92D050"/>
                </a:solidFill>
              </a:rPr>
              <a:t> </a:t>
            </a:r>
            <a:r>
              <a:rPr lang="en-US" sz="3600" b="1" dirty="0" err="1">
                <a:solidFill>
                  <a:srgbClr val="92D050"/>
                </a:solidFill>
              </a:rPr>
              <a:t>কর</a:t>
            </a:r>
            <a:r>
              <a:rPr lang="en-US" sz="3600" b="1" dirty="0">
                <a:solidFill>
                  <a:srgbClr val="92D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8006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448285-32BB-9F39-B1A7-93EDCDF98418}"/>
              </a:ext>
            </a:extLst>
          </p:cNvPr>
          <p:cNvSpPr/>
          <p:nvPr/>
        </p:nvSpPr>
        <p:spPr>
          <a:xfrm>
            <a:off x="2878111" y="119921"/>
            <a:ext cx="5756223" cy="11242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FE42AD-6506-C51B-D1EA-0089AB6C5173}"/>
              </a:ext>
            </a:extLst>
          </p:cNvPr>
          <p:cNvSpPr txBox="1"/>
          <p:nvPr/>
        </p:nvSpPr>
        <p:spPr>
          <a:xfrm>
            <a:off x="3552669" y="239843"/>
            <a:ext cx="3957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FF00"/>
                </a:solidFill>
              </a:rPr>
              <a:t>বাড়ির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কাজ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09DAFC-E4A1-179C-04AD-69B702534684}"/>
              </a:ext>
            </a:extLst>
          </p:cNvPr>
          <p:cNvSpPr txBox="1"/>
          <p:nvPr/>
        </p:nvSpPr>
        <p:spPr>
          <a:xfrm>
            <a:off x="404735" y="2668249"/>
            <a:ext cx="112576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rgbClr val="002060"/>
              </a:solidFill>
            </a:endParaRPr>
          </a:p>
          <a:p>
            <a:r>
              <a:rPr lang="en-US" sz="4000" b="1" dirty="0" err="1">
                <a:solidFill>
                  <a:srgbClr val="002060"/>
                </a:solidFill>
              </a:rPr>
              <a:t>ট্রান্সফরমারের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প্রাইমারি</a:t>
            </a:r>
            <a:r>
              <a:rPr lang="en-US" sz="4000" b="1" dirty="0">
                <a:solidFill>
                  <a:srgbClr val="002060"/>
                </a:solidFill>
              </a:rPr>
              <a:t> ও </a:t>
            </a:r>
            <a:r>
              <a:rPr lang="en-US" sz="4000" b="1" dirty="0" err="1">
                <a:solidFill>
                  <a:srgbClr val="002060"/>
                </a:solidFill>
              </a:rPr>
              <a:t>সেকেন্ডারী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কয়েলের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প্যাচ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সংখ্যা</a:t>
            </a:r>
            <a:r>
              <a:rPr lang="en-US" sz="4000" b="1" dirty="0">
                <a:solidFill>
                  <a:srgbClr val="002060"/>
                </a:solidFill>
              </a:rPr>
              <a:t> ও </a:t>
            </a:r>
            <a:r>
              <a:rPr lang="en-US" sz="4000" b="1" dirty="0" err="1">
                <a:solidFill>
                  <a:srgbClr val="002060"/>
                </a:solidFill>
              </a:rPr>
              <a:t>ভোল্টেজ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এর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সম্পর্ক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নির্ণয়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9931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2C89A9-02BC-38AD-0104-3B9BB3F39488}"/>
              </a:ext>
            </a:extLst>
          </p:cNvPr>
          <p:cNvSpPr txBox="1"/>
          <p:nvPr/>
        </p:nvSpPr>
        <p:spPr>
          <a:xfrm>
            <a:off x="494675" y="419725"/>
            <a:ext cx="10598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solidFill>
                  <a:srgbClr val="002060"/>
                </a:solidFill>
              </a:rPr>
              <a:t>সবাইকে</a:t>
            </a:r>
            <a:r>
              <a:rPr lang="en-US" sz="9600" dirty="0">
                <a:solidFill>
                  <a:srgbClr val="002060"/>
                </a:solidFill>
              </a:rPr>
              <a:t> </a:t>
            </a:r>
            <a:r>
              <a:rPr lang="en-US" sz="9600" dirty="0" err="1">
                <a:solidFill>
                  <a:srgbClr val="002060"/>
                </a:solidFill>
              </a:rPr>
              <a:t>ধন্যবাদ</a:t>
            </a:r>
            <a:endParaRPr lang="en-US" sz="9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31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5802-A470-F9F4-C392-5BA9494E4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                  </a:t>
            </a:r>
            <a:r>
              <a:rPr lang="en-US" b="1" dirty="0" err="1">
                <a:solidFill>
                  <a:srgbClr val="0070C0"/>
                </a:solidFill>
              </a:rPr>
              <a:t>শিক্ষক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পরিচিতি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FACE2-858C-FC83-9904-11C21CF653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706" y="2160589"/>
            <a:ext cx="4931764" cy="388077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শফিকুল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ইসলাম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err="1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ট্রেড</a:t>
            </a:r>
            <a:r>
              <a:rPr lang="en-US" sz="2800" dirty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ইন্সট্রাক্টর</a:t>
            </a:r>
            <a:r>
              <a:rPr lang="en-US" sz="2800" dirty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err="1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জেনারেল</a:t>
            </a:r>
            <a:r>
              <a:rPr lang="en-US" sz="2800" dirty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ইলেকট্রিক্যাল</a:t>
            </a:r>
            <a:r>
              <a:rPr lang="en-US" sz="2800" dirty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ওয়াক</a:t>
            </a:r>
            <a:r>
              <a:rPr lang="en-US" sz="2800" dirty="0" err="1">
                <a:solidFill>
                  <a:schemeClr val="accent5"/>
                </a:solidFill>
                <a:latin typeface="SutonnyMJ" pitchFamily="2" charset="0"/>
                <a:cs typeface="NikoshBAN" pitchFamily="2" charset="0"/>
              </a:rPr>
              <a:t>©স</a:t>
            </a:r>
            <a:r>
              <a:rPr lang="en-US" sz="2800" dirty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কনেশ্বর</a:t>
            </a:r>
            <a:r>
              <a: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শ্যামা</a:t>
            </a:r>
            <a:r>
              <a: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চরণ</a:t>
            </a:r>
            <a:r>
              <a: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এডওয়ার্ড</a:t>
            </a:r>
            <a:r>
              <a: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ইনস্টিটিউশন</a:t>
            </a:r>
            <a:endParaRPr lang="en-US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err="1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ডামুড্যা</a:t>
            </a:r>
            <a:r>
              <a:rPr lang="bn-BD" sz="2800" dirty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শরীয়ত</a:t>
            </a:r>
            <a:r>
              <a:rPr lang="bn-BD" sz="2800" dirty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পুর।</a:t>
            </a:r>
            <a:endParaRPr lang="en-US" sz="2800" dirty="0">
              <a:solidFill>
                <a:schemeClr val="accent5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Email: soheleng90</a:t>
            </a:r>
            <a:r>
              <a:rPr lang="bn-BD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@gmail.com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Mobile: </a:t>
            </a:r>
            <a:r>
              <a:rPr lang="bn-BD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920154144</a:t>
            </a:r>
            <a:endParaRPr lang="bn-BD" sz="2800" dirty="0">
              <a:solidFill>
                <a:srgbClr val="002060"/>
              </a:solidFill>
              <a:latin typeface="Times New Roman" pitchFamily="18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EB798-0DD7-16F9-8E92-532BA79AF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1370" y="2160589"/>
            <a:ext cx="6535712" cy="3880773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১০</a:t>
            </a:r>
            <a:r>
              <a:rPr lang="bn-IN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 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জেনারেল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ইলেকট্রিক্যাল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ওয়াক</a:t>
            </a:r>
            <a:r>
              <a:rPr lang="en-US" sz="2400" b="1" dirty="0" err="1">
                <a:solidFill>
                  <a:srgbClr val="002060"/>
                </a:solidFill>
                <a:latin typeface="SutonnyMJ" pitchFamily="2" charset="0"/>
                <a:cs typeface="NikoshBAN" pitchFamily="2" charset="0"/>
              </a:rPr>
              <a:t>©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-৩</a:t>
            </a:r>
            <a:endParaRPr lang="bn-BD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৪থ</a:t>
            </a:r>
            <a:r>
              <a:rPr lang="en-US" sz="2400" b="1" dirty="0">
                <a:solidFill>
                  <a:srgbClr val="002060"/>
                </a:solidFill>
                <a:latin typeface="SutonnyMJ" pitchFamily="2" charset="0"/>
                <a:cs typeface="NikoshBAN" pitchFamily="2" charset="0"/>
              </a:rPr>
              <a:t>©</a:t>
            </a:r>
            <a:endParaRPr lang="bn-BD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সময়: 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০ মিনি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ট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477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858637-00E7-AE4D-A349-1460E90E9EF4}"/>
              </a:ext>
            </a:extLst>
          </p:cNvPr>
          <p:cNvSpPr txBox="1"/>
          <p:nvPr/>
        </p:nvSpPr>
        <p:spPr>
          <a:xfrm>
            <a:off x="314793" y="1349115"/>
            <a:ext cx="1163236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SutonnyMJ" pitchFamily="2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#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ট্রান্সফরমার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কী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তা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বলতে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পারবে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;</a:t>
            </a:r>
          </a:p>
          <a:p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#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ট্রান্সফরমার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এর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শ্রেণি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বিভাগ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করতে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পারবে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;</a:t>
            </a:r>
          </a:p>
          <a:p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#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ট্রান্সফরমার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এর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গঠন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বলতে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পারবে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;</a:t>
            </a:r>
          </a:p>
          <a:p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#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ট্রান্সফরমার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এর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বিভিন্ন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অংশ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চিহিত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করতে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utonnyMJ" pitchFamily="2" charset="0"/>
              </a:rPr>
              <a:t>পারবে</a:t>
            </a:r>
            <a:r>
              <a:rPr lang="en-US" sz="3200" b="1" dirty="0">
                <a:solidFill>
                  <a:srgbClr val="002060"/>
                </a:solidFill>
                <a:latin typeface="SutonnyMJ" pitchFamily="2" charset="0"/>
              </a:rPr>
              <a:t>;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A84906-F0BD-7227-ED20-F155DAF37953}"/>
              </a:ext>
            </a:extLst>
          </p:cNvPr>
          <p:cNvSpPr/>
          <p:nvPr/>
        </p:nvSpPr>
        <p:spPr>
          <a:xfrm>
            <a:off x="1274164" y="254833"/>
            <a:ext cx="8559384" cy="794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5634AF-4A77-591A-00BF-FC4D89718A3E}"/>
              </a:ext>
            </a:extLst>
          </p:cNvPr>
          <p:cNvSpPr txBox="1"/>
          <p:nvPr/>
        </p:nvSpPr>
        <p:spPr>
          <a:xfrm>
            <a:off x="2938073" y="328349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শিখনফল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7087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48FC4B-C8C5-A0BD-999C-2CD4CB419BB9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dirty="0" err="1">
                <a:effectLst/>
              </a:rPr>
              <a:t>ট্রান্সফরমার</a:t>
            </a:r>
            <a:r>
              <a:rPr lang="en-US" sz="2200" b="1" i="0" dirty="0">
                <a:effectLst/>
              </a:rPr>
              <a:t>:</a:t>
            </a:r>
            <a:br>
              <a:rPr lang="en-US" sz="2200" b="1" dirty="0"/>
            </a:br>
            <a:r>
              <a:rPr lang="en-US" sz="2200" b="1" i="0" dirty="0" err="1">
                <a:effectLst/>
              </a:rPr>
              <a:t>ট্রান্সফরমার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একটি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স্থির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বৈদ্যুতিক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মেশিন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যা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ফ্রিকুয়েন্সি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অপরিবর্তিত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রেখে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সমপরিমাণ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বিদ্যু</a:t>
            </a:r>
            <a:r>
              <a:rPr lang="en-US" sz="2200" b="1" i="0" dirty="0">
                <a:effectLst/>
              </a:rPr>
              <a:t>ৎ </a:t>
            </a:r>
            <a:r>
              <a:rPr lang="en-US" sz="2200" b="1" i="0" dirty="0" err="1">
                <a:effectLst/>
              </a:rPr>
              <a:t>শক্তি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ইলেকট্রোম্যাগনেটিক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ইন্ডাকশনের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মাধ্যমে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এক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বর্তনী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হতে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অন্য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বর্তনীতে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স্থানান্তর</a:t>
            </a:r>
            <a:r>
              <a:rPr lang="en-US" sz="2200" b="1" i="0" dirty="0">
                <a:effectLst/>
              </a:rPr>
              <a:t> </a:t>
            </a:r>
            <a:r>
              <a:rPr lang="en-US" sz="2200" b="1" i="0" dirty="0" err="1">
                <a:effectLst/>
              </a:rPr>
              <a:t>করে</a:t>
            </a:r>
            <a:r>
              <a:rPr lang="en-US" sz="2200" b="1" i="0" dirty="0">
                <a:effectLst/>
              </a:rPr>
              <a:t>। </a:t>
            </a:r>
            <a:endParaRPr lang="en-US" sz="2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9CB836-9D1A-F55E-5F17-88E355EC3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" r="-2" b="-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61BDD94-8B99-CFBB-241D-92A67C77412C}"/>
              </a:ext>
            </a:extLst>
          </p:cNvPr>
          <p:cNvSpPr/>
          <p:nvPr/>
        </p:nvSpPr>
        <p:spPr>
          <a:xfrm>
            <a:off x="134911" y="269823"/>
            <a:ext cx="4482059" cy="9893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1A176-6108-AAB6-B0CE-4160C0CD3D3E}"/>
              </a:ext>
            </a:extLst>
          </p:cNvPr>
          <p:cNvSpPr txBox="1"/>
          <p:nvPr/>
        </p:nvSpPr>
        <p:spPr>
          <a:xfrm>
            <a:off x="239842" y="464695"/>
            <a:ext cx="4122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/>
              <a:t>ট্রান্সফরমার</a:t>
            </a:r>
            <a:r>
              <a:rPr lang="en-US" sz="4000" b="1" dirty="0"/>
              <a:t> </a:t>
            </a:r>
            <a:r>
              <a:rPr lang="en-US" sz="4000" b="1" dirty="0" err="1"/>
              <a:t>কী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85937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86C602-3720-1988-FAE0-F918F0FC9071}"/>
              </a:ext>
            </a:extLst>
          </p:cNvPr>
          <p:cNvSpPr txBox="1"/>
          <p:nvPr/>
        </p:nvSpPr>
        <p:spPr>
          <a:xfrm>
            <a:off x="494675" y="1034321"/>
            <a:ext cx="1049311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                                      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ট্রান্সফরমারের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শ্রেণিবিভাগ</a:t>
            </a:r>
            <a:br>
              <a:rPr lang="en-US" dirty="0"/>
            </a:b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গঠন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অনুযায়ী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চার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প্রকার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।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যথা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(ক)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কোর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টাইপ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(খ)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শেল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টাইপ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(গ)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অটো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(ঘ)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স্পাইরাল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টাইপ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প্রাইমারি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ও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সেকেন্ডারি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ভোল্টেজের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অনুপাত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অনুযায়ী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দুই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প্রকার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।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যথা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(ক)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স্টেপ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আপ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,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(খ)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স্টেপ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ডাউন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।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*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সাপ্লাই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সিসটেমের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ফেজ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অনুযায়ী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দুই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প্রকার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।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যথা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(ক)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সিঙ্গেল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ফেজ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;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(খ)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থ্রি-ফেজ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।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*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সার্ভিস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কর্মসম্পাদন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অনুযায়ী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তিন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প্রকার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।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যথা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(ক)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পাওয়ার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(খ)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ডিস্ট্রিবিউশন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000" b="1" dirty="0">
                <a:solidFill>
                  <a:srgbClr val="00B050"/>
                </a:solidFill>
              </a:rPr>
            </a:b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(গ)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ইন্সট্রুমেন্ট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000" b="1" dirty="0">
                <a:solidFill>
                  <a:srgbClr val="00B050"/>
                </a:solidFill>
              </a:rPr>
            </a:br>
            <a:endParaRPr lang="en-U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146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1F3B56-2C48-60BA-737B-F048B5011FC7}"/>
              </a:ext>
            </a:extLst>
          </p:cNvPr>
          <p:cNvSpPr txBox="1"/>
          <p:nvPr/>
        </p:nvSpPr>
        <p:spPr>
          <a:xfrm>
            <a:off x="404734" y="1783830"/>
            <a:ext cx="1023828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স্থাপনা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অনুযায়ী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আবার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তিন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প্রকার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।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যথা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-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(ক)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ইনডোর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টাইপ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(খ)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আউট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ডোর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টাইপ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(গ)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পোল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মাউন্টেড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*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ইন্সট্রুমেন্ট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আবার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দুই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প্রকার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।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যথা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-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(ক)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কারেন্ট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(খ)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পটেনশিয়াল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*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ভোল্টেজের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ভিত্তিতে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দুই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প্রকার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(ক)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স্টেপ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আপ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br>
              <a:rPr lang="en-US" sz="2800" b="1" dirty="0">
                <a:solidFill>
                  <a:srgbClr val="0070C0"/>
                </a:solidFill>
              </a:rPr>
            </a:b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(খ)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স্টেপ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ডাউন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ট্রান্সফরমার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5707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95A36E-9F97-B055-E26C-596D76883CDF}"/>
              </a:ext>
            </a:extLst>
          </p:cNvPr>
          <p:cNvSpPr txBox="1"/>
          <p:nvPr/>
        </p:nvSpPr>
        <p:spPr>
          <a:xfrm>
            <a:off x="344774" y="591344"/>
            <a:ext cx="11847226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 dirty="0" err="1">
                <a:effectLst/>
              </a:rPr>
              <a:t>ট্রান্সফরমারের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গঠন</a:t>
            </a:r>
            <a:br>
              <a:rPr lang="en-US" sz="2000" b="1" i="0" dirty="0">
                <a:effectLst/>
              </a:rPr>
            </a:br>
            <a:r>
              <a:rPr lang="en-US" sz="2000" b="1" i="0" dirty="0" err="1">
                <a:effectLst/>
              </a:rPr>
              <a:t>ট্রান্সফরমারের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প্রধান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অংশ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দুটি</a:t>
            </a:r>
            <a:r>
              <a:rPr lang="en-US" sz="2000" b="1" i="0" dirty="0">
                <a:effectLst/>
              </a:rPr>
              <a:t>। </a:t>
            </a:r>
            <a:r>
              <a:rPr lang="en-US" sz="2000" b="1" i="0" dirty="0" err="1">
                <a:effectLst/>
              </a:rPr>
              <a:t>যথা</a:t>
            </a:r>
            <a:br>
              <a:rPr lang="en-US" sz="2000" b="1" i="0" dirty="0">
                <a:effectLst/>
              </a:rPr>
            </a:br>
            <a:r>
              <a:rPr lang="en-US" sz="2000" b="1" i="0" dirty="0">
                <a:effectLst/>
              </a:rPr>
              <a:t>(ক) </a:t>
            </a:r>
            <a:r>
              <a:rPr lang="en-US" sz="2000" b="1" i="0" dirty="0" err="1">
                <a:effectLst/>
              </a:rPr>
              <a:t>ট্রান্সফরমার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</a:t>
            </a:r>
            <a:r>
              <a:rPr lang="en-US" sz="2000" b="1" i="0" dirty="0">
                <a:effectLst/>
              </a:rPr>
              <a:t>;</a:t>
            </a:r>
            <a:br>
              <a:rPr lang="en-US" sz="2000" b="1" i="0" dirty="0">
                <a:effectLst/>
              </a:rPr>
            </a:br>
            <a:r>
              <a:rPr lang="en-US" sz="2000" b="1" i="0" dirty="0">
                <a:effectLst/>
              </a:rPr>
              <a:t>(খ)</a:t>
            </a:r>
            <a:r>
              <a:rPr lang="en-US" sz="2000" b="1" i="0" dirty="0" err="1">
                <a:effectLst/>
              </a:rPr>
              <a:t>ট্রান্সফরমার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কয়েল</a:t>
            </a:r>
            <a:r>
              <a:rPr lang="en-US" sz="2000" b="1" i="0" dirty="0">
                <a:effectLst/>
              </a:rPr>
              <a:t>।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 dirty="0" err="1">
                <a:effectLst/>
              </a:rPr>
              <a:t>ট্রান্সফরমার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</a:t>
            </a:r>
            <a:r>
              <a:rPr lang="en-US" sz="2000" b="1" i="0" dirty="0">
                <a:effectLst/>
              </a:rPr>
              <a:t>:</a:t>
            </a:r>
            <a:br>
              <a:rPr lang="en-US" sz="2000" b="1" i="0" dirty="0">
                <a:effectLst/>
              </a:rPr>
            </a:br>
            <a:r>
              <a:rPr lang="en-US" sz="2000" b="1" i="0" dirty="0" err="1">
                <a:effectLst/>
              </a:rPr>
              <a:t>সিলিকন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স্টিলের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পাতলা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শিট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পাত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কেটে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তৈরি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করা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হয়</a:t>
            </a:r>
            <a:r>
              <a:rPr lang="en-US" sz="2000" b="1" i="0" dirty="0">
                <a:effectLst/>
              </a:rPr>
              <a:t>। </a:t>
            </a:r>
            <a:r>
              <a:rPr lang="en-US" sz="2000" b="1" i="0" dirty="0" err="1">
                <a:effectLst/>
              </a:rPr>
              <a:t>প্রতিটি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কোরকে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ভালোভাবে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বার্নিশ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দেওয়া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হয়</a:t>
            </a:r>
            <a:r>
              <a:rPr lang="en-US" sz="2000" b="1" i="0" dirty="0">
                <a:effectLst/>
              </a:rPr>
              <a:t>। </a:t>
            </a:r>
            <a:r>
              <a:rPr lang="en-US" sz="2000" b="1" i="0" dirty="0" err="1">
                <a:effectLst/>
              </a:rPr>
              <a:t>ফলে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তারা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পরস্পর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থেকে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ইলেকট্রিক্যালি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আইসোলেট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থাকে</a:t>
            </a:r>
            <a:r>
              <a:rPr lang="en-US" sz="2000" b="1" i="0" dirty="0">
                <a:effectLst/>
              </a:rPr>
              <a:t>। </a:t>
            </a:r>
            <a:r>
              <a:rPr lang="en-US" sz="2000" b="1" i="0" dirty="0" err="1">
                <a:effectLst/>
              </a:rPr>
              <a:t>অনেক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একত্রে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স্থাপন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করে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একটি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ফ্রেম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তৈরি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করা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হয়</a:t>
            </a:r>
            <a:r>
              <a:rPr lang="en-US" sz="2000" b="1" i="0" dirty="0">
                <a:effectLst/>
              </a:rPr>
              <a:t>। </a:t>
            </a:r>
            <a:r>
              <a:rPr lang="en-US" sz="2000" b="1" i="0" dirty="0" err="1">
                <a:effectLst/>
              </a:rPr>
              <a:t>এই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ফ্রেমটি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প্রাইমারি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এবং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সেকেন্ডারি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কয়েলের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মধ্যে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ম্যাগনেটিক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বর্তনী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হিসাবে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কাজ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করে</a:t>
            </a:r>
            <a:r>
              <a:rPr lang="en-US" sz="2000" b="1" i="0" dirty="0">
                <a:effectLst/>
              </a:rPr>
              <a:t>।</a:t>
            </a:r>
            <a:br>
              <a:rPr lang="en-US" sz="2000" b="1" i="0" dirty="0">
                <a:effectLst/>
              </a:rPr>
            </a:br>
            <a:r>
              <a:rPr lang="en-US" sz="2000" b="1" i="0" dirty="0" err="1">
                <a:effectLst/>
              </a:rPr>
              <a:t>ট্রান্সফরমার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কয়েল</a:t>
            </a:r>
            <a:r>
              <a:rPr lang="en-US" sz="2000" b="1" i="0" dirty="0">
                <a:effectLst/>
              </a:rPr>
              <a:t>:</a:t>
            </a:r>
            <a:br>
              <a:rPr lang="en-US" sz="2000" b="1" i="0" dirty="0">
                <a:effectLst/>
              </a:rPr>
            </a:br>
            <a:r>
              <a:rPr lang="en-US" sz="2000" b="1" i="0" dirty="0" err="1">
                <a:effectLst/>
              </a:rPr>
              <a:t>সুপার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এনামেল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তার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দ্বারা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কয়েল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তৈরি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করে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উপর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বসিয়ে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প্রাইমারি</a:t>
            </a:r>
            <a:r>
              <a:rPr lang="en-US" sz="2000" b="1" i="0" dirty="0">
                <a:effectLst/>
              </a:rPr>
              <a:t> ও </a:t>
            </a:r>
            <a:r>
              <a:rPr lang="en-US" sz="2000" b="1" i="0" dirty="0" err="1">
                <a:effectLst/>
              </a:rPr>
              <a:t>সেকেন্ডারি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ওয়াইন্ডিং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করা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হয়</a:t>
            </a:r>
            <a:r>
              <a:rPr lang="en-US" sz="2000" b="1" i="0" dirty="0">
                <a:effectLst/>
              </a:rPr>
              <a:t>।</a:t>
            </a:r>
            <a:br>
              <a:rPr lang="en-US" sz="2000" b="1" i="0" dirty="0">
                <a:effectLst/>
              </a:rPr>
            </a:br>
            <a:r>
              <a:rPr lang="en-US" sz="2000" b="1" i="0" dirty="0" err="1">
                <a:effectLst/>
              </a:rPr>
              <a:t>প্রাইমারি</a:t>
            </a:r>
            <a:r>
              <a:rPr lang="en-US" sz="2000" b="1" i="0" dirty="0">
                <a:effectLst/>
              </a:rPr>
              <a:t> ও </a:t>
            </a:r>
            <a:r>
              <a:rPr lang="en-US" sz="2000" b="1" i="0" dirty="0" err="1">
                <a:effectLst/>
              </a:rPr>
              <a:t>সেকেন্ডারি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ওয়াইন্ডিং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এর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মধ্যে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ইলেকট্রিক্যালি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কোনো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সংযোগ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নাই</a:t>
            </a:r>
            <a:r>
              <a:rPr lang="en-US" sz="2000" b="1" i="0" dirty="0">
                <a:effectLst/>
              </a:rPr>
              <a:t>। </a:t>
            </a:r>
            <a:r>
              <a:rPr lang="en-US" sz="2000" b="1" i="0" dirty="0" err="1">
                <a:effectLst/>
              </a:rPr>
              <a:t>তবে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মাধ্যমে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ম্যাগনেটিক্যালি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সংযোগ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করা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হয়</a:t>
            </a:r>
            <a:r>
              <a:rPr lang="en-US" sz="2000" b="1" i="0" dirty="0">
                <a:effectLst/>
              </a:rPr>
              <a:t>।</a:t>
            </a:r>
            <a:br>
              <a:rPr lang="en-US" sz="2000" b="1" i="0" dirty="0">
                <a:effectLst/>
              </a:rPr>
            </a:br>
            <a:r>
              <a:rPr lang="en-US" sz="2000" b="1" i="0" dirty="0" err="1">
                <a:effectLst/>
              </a:rPr>
              <a:t>বড়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বড়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ট্রান্সফরমারে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কোর</a:t>
            </a:r>
            <a:r>
              <a:rPr lang="en-US" sz="2000" b="1" i="0" dirty="0">
                <a:effectLst/>
              </a:rPr>
              <a:t>, </a:t>
            </a:r>
            <a:r>
              <a:rPr lang="en-US" sz="2000" b="1" i="0" dirty="0" err="1">
                <a:effectLst/>
              </a:rPr>
              <a:t>কয়েল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ছাড়াও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আরও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কিছু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আনুষঙ্গিক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অংশ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থাকে</a:t>
            </a:r>
            <a:r>
              <a:rPr lang="en-US" sz="2000" b="1" i="0" dirty="0">
                <a:effectLst/>
              </a:rPr>
              <a:t>। </a:t>
            </a:r>
            <a:r>
              <a:rPr lang="en-US" sz="2000" b="1" i="0" dirty="0" err="1">
                <a:effectLst/>
              </a:rPr>
              <a:t>যেমন</a:t>
            </a:r>
            <a:r>
              <a:rPr lang="en-US" sz="2000" b="1" i="0" dirty="0">
                <a:effectLst/>
              </a:rPr>
              <a:t>-</a:t>
            </a:r>
            <a:br>
              <a:rPr lang="en-US" sz="2000" b="1" i="0" dirty="0">
                <a:effectLst/>
              </a:rPr>
            </a:br>
            <a:r>
              <a:rPr lang="en-US" sz="2000" b="1" i="0" dirty="0">
                <a:effectLst/>
              </a:rPr>
              <a:t>১ </a:t>
            </a:r>
            <a:r>
              <a:rPr lang="en-US" sz="2000" b="1" i="0" dirty="0" err="1">
                <a:effectLst/>
              </a:rPr>
              <a:t>ট্রান্সফরমার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ট্যাংক</a:t>
            </a:r>
            <a:r>
              <a:rPr lang="en-US" sz="2000" b="1" i="0" dirty="0">
                <a:effectLst/>
              </a:rPr>
              <a:t>; ২ </a:t>
            </a:r>
            <a:r>
              <a:rPr lang="en-US" sz="2000" b="1" i="0" dirty="0" err="1">
                <a:effectLst/>
              </a:rPr>
              <a:t>বুশিং</a:t>
            </a:r>
            <a:r>
              <a:rPr lang="en-US" sz="2000" b="1" i="0" dirty="0">
                <a:effectLst/>
              </a:rPr>
              <a:t>; ৩ </a:t>
            </a:r>
            <a:r>
              <a:rPr lang="en-US" sz="2000" b="1" i="0" dirty="0" err="1">
                <a:effectLst/>
              </a:rPr>
              <a:t>কনজারভেটর</a:t>
            </a:r>
            <a:r>
              <a:rPr lang="en-US" sz="2000" b="1" i="0" dirty="0">
                <a:effectLst/>
              </a:rPr>
              <a:t>; ৪ </a:t>
            </a:r>
            <a:r>
              <a:rPr lang="en-US" sz="2000" b="1" i="0" dirty="0" err="1">
                <a:effectLst/>
              </a:rPr>
              <a:t>ব্রিদার</a:t>
            </a:r>
            <a:r>
              <a:rPr lang="en-US" sz="2000" b="1" i="0" dirty="0">
                <a:effectLst/>
              </a:rPr>
              <a:t>; ৫ </a:t>
            </a:r>
            <a:r>
              <a:rPr lang="en-US" sz="2000" b="1" i="0" dirty="0" err="1">
                <a:effectLst/>
              </a:rPr>
              <a:t>টপ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চেঞ্জিং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গিয়ার</a:t>
            </a:r>
            <a:r>
              <a:rPr lang="en-US" sz="2000" b="1" i="0" dirty="0">
                <a:effectLst/>
              </a:rPr>
              <a:t>; ৬ </a:t>
            </a:r>
            <a:r>
              <a:rPr lang="en-US" sz="2000" b="1" i="0" dirty="0" err="1">
                <a:effectLst/>
              </a:rPr>
              <a:t>বিস্ফোরণ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বেন্ড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এক্সপ্লোশন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বেন্ড</a:t>
            </a:r>
            <a:r>
              <a:rPr lang="en-US" sz="2000" b="1" i="0" dirty="0">
                <a:effectLst/>
              </a:rPr>
              <a:t>, ৭-কর্ক, ৮-এইচটি </a:t>
            </a:r>
            <a:r>
              <a:rPr lang="en-US" sz="2000" b="1" i="0" dirty="0" err="1">
                <a:effectLst/>
              </a:rPr>
              <a:t>বুশিং</a:t>
            </a:r>
            <a:r>
              <a:rPr lang="en-US" sz="2000" b="1" i="0" dirty="0">
                <a:effectLst/>
              </a:rPr>
              <a:t>; ৯- </a:t>
            </a:r>
            <a:r>
              <a:rPr lang="en-US" sz="2000" b="1" i="0" dirty="0" err="1">
                <a:effectLst/>
              </a:rPr>
              <a:t>এলটি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বুশিং</a:t>
            </a:r>
            <a:r>
              <a:rPr lang="en-US" sz="2000" b="1" i="0" dirty="0">
                <a:effectLst/>
              </a:rPr>
              <a:t>: ১০- </a:t>
            </a:r>
            <a:r>
              <a:rPr lang="en-US" sz="2000" b="1" i="0" dirty="0" err="1">
                <a:effectLst/>
              </a:rPr>
              <a:t>তেলের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গেজ</a:t>
            </a:r>
            <a:r>
              <a:rPr lang="en-US" sz="2000" b="1" i="0" dirty="0">
                <a:effectLst/>
              </a:rPr>
              <a:t>; ১১- </a:t>
            </a:r>
            <a:r>
              <a:rPr lang="en-US" sz="2000" b="1" i="0" dirty="0" err="1">
                <a:effectLst/>
              </a:rPr>
              <a:t>রেডিয়েটর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পাইপ</a:t>
            </a:r>
            <a:r>
              <a:rPr lang="en-US" sz="2000" b="1" i="0" dirty="0">
                <a:effectLst/>
              </a:rPr>
              <a:t>: ১২- </a:t>
            </a:r>
            <a:r>
              <a:rPr lang="en-US" sz="2000" b="1" i="0" dirty="0" err="1">
                <a:effectLst/>
              </a:rPr>
              <a:t>ট্যাংক</a:t>
            </a:r>
            <a:r>
              <a:rPr lang="en-US" sz="2000" b="1" i="0" dirty="0">
                <a:effectLst/>
              </a:rPr>
              <a:t>; ১৩-কোর; ১৪- </a:t>
            </a:r>
            <a:r>
              <a:rPr lang="en-US" sz="2000" b="1" i="0" dirty="0" err="1">
                <a:effectLst/>
              </a:rPr>
              <a:t>এইচটি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ওয়াইন্ডিং</a:t>
            </a:r>
            <a:r>
              <a:rPr lang="en-US" sz="2000" b="1" i="0" dirty="0">
                <a:effectLst/>
              </a:rPr>
              <a:t>; ১৫ </a:t>
            </a:r>
            <a:r>
              <a:rPr lang="en-US" sz="2000" b="1" i="0" dirty="0" err="1">
                <a:effectLst/>
              </a:rPr>
              <a:t>এলটি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ওয়াইন্ডিং</a:t>
            </a:r>
            <a:r>
              <a:rPr lang="en-US" sz="2000" b="1" i="0" dirty="0">
                <a:effectLst/>
              </a:rPr>
              <a:t>; ১৬ </a:t>
            </a:r>
            <a:r>
              <a:rPr lang="en-US" sz="2000" b="1" i="0" dirty="0" err="1">
                <a:effectLst/>
              </a:rPr>
              <a:t>ট্যাংকের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অবলম্বন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বা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সাপোর্ট</a:t>
            </a:r>
            <a:r>
              <a:rPr lang="en-US" sz="2000" b="1" i="0" dirty="0">
                <a:effectLst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746204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71655C-C294-60CE-E67B-F92859F31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935" y="228600"/>
            <a:ext cx="401193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42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05ACC6-5BD8-2487-4B44-1C11D1021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75" y="2913680"/>
            <a:ext cx="4604800" cy="35655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49CBDF-D18A-2A2E-BABF-EF0023C26C78}"/>
              </a:ext>
            </a:extLst>
          </p:cNvPr>
          <p:cNvSpPr/>
          <p:nvPr/>
        </p:nvSpPr>
        <p:spPr>
          <a:xfrm>
            <a:off x="2175641" y="0"/>
            <a:ext cx="6826469" cy="1066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42ABF-18C9-756F-1A58-A73FFE7BCB11}"/>
              </a:ext>
            </a:extLst>
          </p:cNvPr>
          <p:cNvSpPr txBox="1"/>
          <p:nvPr/>
        </p:nvSpPr>
        <p:spPr>
          <a:xfrm>
            <a:off x="3512272" y="284813"/>
            <a:ext cx="3832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</a:rPr>
              <a:t>ট্রান্সফরমার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ট্যাংক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5FF4DA-5D1F-75C8-4789-7656DA8F750D}"/>
              </a:ext>
            </a:extLst>
          </p:cNvPr>
          <p:cNvSpPr txBox="1"/>
          <p:nvPr/>
        </p:nvSpPr>
        <p:spPr>
          <a:xfrm>
            <a:off x="387458" y="1351190"/>
            <a:ext cx="110657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ট্রান্সফরমার</a:t>
            </a:r>
            <a:r>
              <a:rPr lang="en-US" b="1" u="none" strike="noStrike" dirty="0">
                <a:solidFill>
                  <a:srgbClr val="00B050"/>
                </a:solidFill>
                <a:effectLst/>
                <a:latin typeface="Google Sans"/>
              </a:rPr>
              <a:t> </a:t>
            </a:r>
            <a:r>
              <a:rPr lang="en-US" b="1" u="none" strike="noStrike" dirty="0" err="1">
                <a:solidFill>
                  <a:srgbClr val="00B050"/>
                </a:solidFill>
                <a:effectLst/>
                <a:latin typeface="Google Sans"/>
              </a:rPr>
              <a:t>ট্যাংক</a:t>
            </a:r>
            <a:r>
              <a:rPr lang="en-US" b="1" dirty="0">
                <a:solidFill>
                  <a:srgbClr val="00B050"/>
                </a:solidFill>
              </a:rPr>
              <a:t> (Transformer Tank) </a:t>
            </a:r>
            <a:r>
              <a:rPr lang="en-US" b="1" dirty="0" err="1">
                <a:solidFill>
                  <a:srgbClr val="00B050"/>
                </a:solidFill>
              </a:rPr>
              <a:t>হলো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একটি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শক্ত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ধাতব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কাঠামো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বা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বাক্স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যার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ভেতরে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ট্রান্সফরমারের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মূল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যন্ত্রাংশ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যেমন</a:t>
            </a:r>
            <a:r>
              <a:rPr lang="en-US" b="1" dirty="0">
                <a:solidFill>
                  <a:srgbClr val="00B050"/>
                </a:solidFill>
              </a:rPr>
              <a:t>—</a:t>
            </a:r>
            <a:r>
              <a:rPr lang="en-US" b="1" dirty="0" err="1">
                <a:solidFill>
                  <a:srgbClr val="00B050"/>
                </a:solidFill>
              </a:rPr>
              <a:t>কোর</a:t>
            </a:r>
            <a:r>
              <a:rPr lang="en-US" b="1" dirty="0">
                <a:solidFill>
                  <a:srgbClr val="00B050"/>
                </a:solidFill>
              </a:rPr>
              <a:t> (Core), </a:t>
            </a:r>
            <a:r>
              <a:rPr lang="en-US" b="1" dirty="0" err="1">
                <a:solidFill>
                  <a:srgbClr val="00B050"/>
                </a:solidFill>
              </a:rPr>
              <a:t>কয়েল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বা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ওয়াইন্ডিং</a:t>
            </a:r>
            <a:r>
              <a:rPr lang="en-US" b="1" dirty="0">
                <a:solidFill>
                  <a:srgbClr val="00B050"/>
                </a:solidFill>
              </a:rPr>
              <a:t> (Windings) </a:t>
            </a:r>
            <a:r>
              <a:rPr lang="en-US" b="1" dirty="0" err="1">
                <a:solidFill>
                  <a:srgbClr val="00B050"/>
                </a:solidFill>
              </a:rPr>
              <a:t>থাকে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এবং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এটি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সম্পূর্ণভাবে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ইনসুলেটিং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বা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ট্রান্সফরমার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তেলে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ডুবানো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থাকে</a:t>
            </a:r>
            <a:r>
              <a:rPr lang="en-US" b="1" dirty="0">
                <a:solidFill>
                  <a:srgbClr val="00B050"/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2009701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</TotalTime>
  <Words>737</Words>
  <Application>Microsoft Office PowerPoint</Application>
  <PresentationFormat>Widescreen</PresentationFormat>
  <Paragraphs>46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Arial</vt:lpstr>
      <vt:lpstr>Google Sans</vt:lpstr>
      <vt:lpstr>NikoshBAN</vt:lpstr>
      <vt:lpstr>SutonnyMJ</vt:lpstr>
      <vt:lpstr>Times New Roman</vt:lpstr>
      <vt:lpstr>Trebuchet MS</vt:lpstr>
      <vt:lpstr>Wingdings 3</vt:lpstr>
      <vt:lpstr>Facet</vt:lpstr>
      <vt:lpstr>PowerPoint Presentation</vt:lpstr>
      <vt:lpstr>                  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shafiqul islam</dc:creator>
  <cp:lastModifiedBy>shafiqul islam</cp:lastModifiedBy>
  <cp:revision>1</cp:revision>
  <dcterms:created xsi:type="dcterms:W3CDTF">2026-07-17T03:43:02Z</dcterms:created>
  <dcterms:modified xsi:type="dcterms:W3CDTF">2026-07-17T05:26:17Z</dcterms:modified>
</cp:coreProperties>
</file>