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7" r:id="rId2"/>
    <p:sldId id="291" r:id="rId3"/>
    <p:sldId id="293" r:id="rId4"/>
    <p:sldId id="286" r:id="rId5"/>
    <p:sldId id="290" r:id="rId6"/>
    <p:sldId id="273" r:id="rId7"/>
    <p:sldId id="284" r:id="rId8"/>
    <p:sldId id="285" r:id="rId9"/>
    <p:sldId id="271" r:id="rId10"/>
    <p:sldId id="280" r:id="rId11"/>
    <p:sldId id="28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72" autoAdjust="0"/>
    <p:restoredTop sz="94660"/>
  </p:normalViewPr>
  <p:slideViewPr>
    <p:cSldViewPr snapToGrid="0">
      <p:cViewPr varScale="1">
        <p:scale>
          <a:sx n="59" d="100"/>
          <a:sy n="59" d="100"/>
        </p:scale>
        <p:origin x="109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D02DE-77A3-56D7-C0C8-EA4AD12909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C4DD0D-5080-9CEC-49B9-6DB2176B1C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429BC1-8D6E-792B-4FB3-09CAE8397F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10-07-2026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91282-EDC7-7267-E739-20BFC35F0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93236A-A4E8-0285-3EEF-1DF13EC71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588977"/>
      </p:ext>
    </p:extLst>
  </p:cSld>
  <p:clrMapOvr>
    <a:masterClrMapping/>
  </p:clrMapOvr>
  <p:transition spd="slow">
    <p:wheel spokes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C720E-D2D1-AFE3-943D-F4CF6BD53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82C32B-139D-2416-EEDD-D72EF44162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AEC1C7-CB5B-F174-0918-9891B06654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10-07-2026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4BEA6E-E067-68F3-EB94-F5144409E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CC76F9-565D-5CCE-DFFD-622BDE048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571236"/>
      </p:ext>
    </p:extLst>
  </p:cSld>
  <p:clrMapOvr>
    <a:masterClrMapping/>
  </p:clrMapOvr>
  <p:transition spd="slow">
    <p:wheel spokes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B7F137-BD11-1E22-64F2-9F7E70DA0C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677E7A-F55B-6871-4F82-8F9810C235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87B55D-FD8A-D082-71FC-F09DC3D298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10-07-2026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2E078F-996A-68F6-669A-8E6414942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3FFD90-C366-96F3-215F-3AACAC294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255318"/>
      </p:ext>
    </p:extLst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B8F95-E6B9-FAAB-B531-95CBD8823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D1C0F5-1524-62A2-E650-602B85A2EA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393C36-7584-603D-F1B9-7EFCACB56A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10-07-2026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802584-8137-3FAC-6428-2DAF32086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A00307-6BCA-86A9-B8A7-E95C20851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119914"/>
      </p:ext>
    </p:extLst>
  </p:cSld>
  <p:clrMapOvr>
    <a:masterClrMapping/>
  </p:clrMapOvr>
  <p:transition spd="slow">
    <p:wheel spokes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CDAD8-4914-0A59-5997-3D516EE5C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DA8E64-FC4C-4176-ED33-B528C374B0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CF7E0B-ABAD-64A7-D73A-93502DBD5A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10-07-2026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19C03F-1811-326A-68CE-8DCB0F8B6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EF2456-3A2B-2BBD-4A5C-54565C2A5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745287"/>
      </p:ext>
    </p:extLst>
  </p:cSld>
  <p:clrMapOvr>
    <a:masterClrMapping/>
  </p:clrMapOvr>
  <p:transition spd="slow">
    <p:wheel spokes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FA86EE-6C69-E26A-7CCA-6A07F5D4E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B08321-3450-BFE9-5035-5CC2E63F0E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6F2730-3F48-6AD0-26A3-F7C43A3035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7439EA-3BA3-F86B-983F-EF9A01C72C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10-07-2026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5C0915-8D1F-D056-D2CA-F6031DB25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4E761D-5DBD-4982-8848-0A848C3C4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117152"/>
      </p:ext>
    </p:extLst>
  </p:cSld>
  <p:clrMapOvr>
    <a:masterClrMapping/>
  </p:clrMapOvr>
  <p:transition spd="slow">
    <p:wheel spokes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3506E-F9E1-9A42-6A67-5299C3291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6E4AD4-09F1-7D00-5FBD-5230CB97AD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6E9F97-A1A3-5140-FB59-30103B7AE5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CF82D8-4163-A845-B261-A58607BE59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BCFED06-AB89-F059-C107-ECBBCA9A8B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FE3B98-6C87-FCB7-103E-DE01C92341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10-07-2026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E40B96-D154-C294-AE0E-0A71E6D7E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30E773B-CC3C-C141-47B5-B40399330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416467"/>
      </p:ext>
    </p:extLst>
  </p:cSld>
  <p:clrMapOvr>
    <a:masterClrMapping/>
  </p:clrMapOvr>
  <p:transition spd="slow">
    <p:wheel spokes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F99D73-8CFC-6E4C-01D1-BBB18E21E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D4A4B2-32C3-830F-7710-C3C15B98AC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10-07-2026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50BA5A-CA88-DAA4-8413-13AFCC44A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630FE5-D3AE-B376-88B5-27A60C38E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115679"/>
      </p:ext>
    </p:extLst>
  </p:cSld>
  <p:clrMapOvr>
    <a:masterClrMapping/>
  </p:clrMapOvr>
  <p:transition spd="slow">
    <p:wheel spokes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A9BCA7-09A3-AFF9-7B88-740E141658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10-07-2026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CB47CF-DC1A-06EE-AD1C-1BDD9A4AC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6FA308-E2A9-2AD6-ED8B-E5852A436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18332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CA1DB-1196-BD1A-E4A9-FC9CBC079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2C4F7A-2758-BBFC-EB54-5D32AB1584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355DAE-4190-606A-DF9F-ACB3F97AE3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571697-576D-4E0F-462E-F2E358FEC9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10-07-2026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4C3E14-56F0-A938-E0C5-1592AB485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84F9F8-67D5-CEF1-65AB-93C26A0BC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306130"/>
      </p:ext>
    </p:extLst>
  </p:cSld>
  <p:clrMapOvr>
    <a:masterClrMapping/>
  </p:clrMapOvr>
  <p:transition spd="slow">
    <p:wheel spokes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B8BC7-1CD8-3382-9FEC-FE8DDCEE5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20AB21-936A-C17A-EB22-1A70B2E414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984E6-7AB0-3CF2-DB04-917B98A95A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759ACD-F76F-61D0-3A18-35EFBD5169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10-07-2026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20D5E3-5B25-550D-96C1-4EE7F57C4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7EF6FD-88F0-45FD-5E49-1552CE346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054953"/>
      </p:ext>
    </p:extLst>
  </p:cSld>
  <p:clrMapOvr>
    <a:masterClrMapping/>
  </p:clrMapOvr>
  <p:transition spd="slow">
    <p:wheel spokes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119921" y="6371950"/>
            <a:ext cx="4062336" cy="45331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mdmamun1581@gmail.com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 userDrawn="1"/>
        </p:nvSpPr>
        <p:spPr>
          <a:xfrm>
            <a:off x="6558200" y="6371950"/>
            <a:ext cx="5633800" cy="450131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Page:www.facebook.com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/</a:t>
            </a:r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bdmamunsir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 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 rot="19959880">
            <a:off x="1113070" y="2967335"/>
            <a:ext cx="99658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www.youtube.com/@Bdmamunsir</a:t>
            </a:r>
            <a:endParaRPr lang="en-US" sz="54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9" y="6371950"/>
            <a:ext cx="453310" cy="45331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160" y="6415789"/>
            <a:ext cx="434714" cy="409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192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1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3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984278"/>
          </a:xfrm>
          <a:prstGeom prst="rect">
            <a:avLst/>
          </a:prstGeom>
          <a:solidFill>
            <a:srgbClr val="0015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8" y="828832"/>
            <a:ext cx="12153361" cy="6010118"/>
          </a:xfrm>
          <a:prstGeom prst="rect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19" name="Rectangle 18"/>
          <p:cNvSpPr/>
          <p:nvPr/>
        </p:nvSpPr>
        <p:spPr>
          <a:xfrm>
            <a:off x="-18782" y="17084"/>
            <a:ext cx="12191999" cy="76944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সত্যই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সুন্দর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      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সু-শিক্ষাই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জাতির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মেরুদন্ড</a:t>
            </a:r>
            <a:endParaRPr lang="en-US" sz="4400" b="1" cap="none" spc="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8" name="Regular Pentagon 17"/>
          <p:cNvSpPr/>
          <p:nvPr/>
        </p:nvSpPr>
        <p:spPr>
          <a:xfrm>
            <a:off x="3439455" y="2061447"/>
            <a:ext cx="9208284" cy="4223246"/>
          </a:xfrm>
          <a:prstGeom prst="pentagon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76200">
            <a:noFill/>
          </a:ln>
          <a:scene3d>
            <a:camera prst="isometricOffAxis2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পূর্ণসংখ‌্যা</a:t>
            </a:r>
            <a:endParaRPr lang="en-US" sz="3600" b="1" dirty="0" smtClean="0">
              <a:solidFill>
                <a:schemeClr val="tx1"/>
              </a:solidFill>
              <a:effectLst>
                <a:glow rad="101600">
                  <a:schemeClr val="bg1">
                    <a:alpha val="84000"/>
                  </a:schemeClr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4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৩য় </a:t>
            </a:r>
            <a:r>
              <a:rPr lang="en-US" sz="40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অ‌ধ্যায়</a:t>
            </a:r>
            <a:endParaRPr lang="en-US" sz="4000" b="1" dirty="0" smtClean="0">
              <a:solidFill>
                <a:schemeClr val="tx1"/>
              </a:solidFill>
              <a:effectLst>
                <a:glow rad="101600">
                  <a:schemeClr val="bg1">
                    <a:alpha val="84000"/>
                  </a:schemeClr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3438052" y="788490"/>
            <a:ext cx="3844491" cy="2052681"/>
          </a:xfrm>
          <a:prstGeom prst="cloudCallout">
            <a:avLst>
              <a:gd name="adj1" fmla="val 19619"/>
              <a:gd name="adj2" fmla="val 109243"/>
            </a:avLst>
          </a:prstGeom>
          <a:solidFill>
            <a:schemeClr val="bg1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32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28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গণিত</a:t>
            </a:r>
            <a:r>
              <a:rPr lang="en-US" sz="4000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শিখি</a:t>
            </a:r>
            <a:endParaRPr lang="en-US" sz="40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শর্ট</a:t>
            </a:r>
            <a:r>
              <a:rPr lang="en-US" sz="20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টেকনিক</a:t>
            </a:r>
            <a:endParaRPr lang="en-US" sz="1400" dirty="0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" name="32-Point Star 2"/>
          <p:cNvSpPr/>
          <p:nvPr/>
        </p:nvSpPr>
        <p:spPr>
          <a:xfrm>
            <a:off x="9620250" y="828829"/>
            <a:ext cx="2444923" cy="2441448"/>
          </a:xfrm>
          <a:prstGeom prst="star32">
            <a:avLst>
              <a:gd name="adj" fmla="val 41768"/>
            </a:avLst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সহজে</a:t>
            </a:r>
            <a:endParaRPr lang="en-US" sz="2800" b="1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মনে</a:t>
            </a:r>
            <a:r>
              <a:rPr lang="en-US" sz="2000" b="1" dirty="0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রাখার</a:t>
            </a:r>
            <a:endParaRPr lang="en-US" sz="2000" b="1" dirty="0" smtClean="0">
              <a:solidFill>
                <a:srgbClr val="FFFF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ট্রিকস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!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r="27254" b="12271"/>
          <a:stretch/>
        </p:blipFill>
        <p:spPr>
          <a:xfrm>
            <a:off x="81752" y="984278"/>
            <a:ext cx="3281934" cy="3662150"/>
          </a:xfrm>
          <a:prstGeom prst="roundRect">
            <a:avLst>
              <a:gd name="adj" fmla="val 4233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" name="Rounded Rectangle 20"/>
          <p:cNvSpPr/>
          <p:nvPr/>
        </p:nvSpPr>
        <p:spPr>
          <a:xfrm>
            <a:off x="38638" y="4663415"/>
            <a:ext cx="3325048" cy="754950"/>
          </a:xfrm>
          <a:prstGeom prst="roundRect">
            <a:avLst>
              <a:gd name="adj" fmla="val 2434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মামুন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স্যারের</a:t>
            </a:r>
            <a:endParaRPr lang="en-US" sz="3200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spc="15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10 </a:t>
            </a:r>
            <a:r>
              <a:rPr lang="en-US" sz="2000" b="1" spc="150" dirty="0" err="1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minuteTeaching</a:t>
            </a:r>
            <a:endParaRPr lang="en-US" sz="20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74813" y="5458331"/>
            <a:ext cx="4644144" cy="1009935"/>
          </a:xfrm>
          <a:prstGeom prst="rightArrow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Class Six</a:t>
            </a:r>
            <a:endParaRPr lang="en-US" sz="32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4791022" y="5504969"/>
            <a:ext cx="1212103" cy="1212103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Arial Black" panose="020B0A04020102020204" pitchFamily="34" charset="0"/>
              </a:rPr>
              <a:t>0</a:t>
            </a:r>
            <a:r>
              <a:rPr lang="en-US" sz="36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1</a:t>
            </a:r>
            <a:endParaRPr lang="en-US" sz="39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3504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7" grpId="0" animBg="1"/>
      <p:bldP spid="11" grpId="0" animBg="1"/>
      <p:bldP spid="1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A0C787-1B76-6601-3858-8D1CE8FB4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859ADE1-604B-DC61-2F36-D36311989568}"/>
              </a:ext>
            </a:extLst>
          </p:cNvPr>
          <p:cNvCxnSpPr>
            <a:cxnSpLocks/>
          </p:cNvCxnSpPr>
          <p:nvPr/>
        </p:nvCxnSpPr>
        <p:spPr>
          <a:xfrm>
            <a:off x="4991100" y="2265219"/>
            <a:ext cx="0" cy="36368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3F6CC17-ED17-963E-CF86-7C51335D94D3}"/>
              </a:ext>
            </a:extLst>
          </p:cNvPr>
          <p:cNvGrpSpPr/>
          <p:nvPr/>
        </p:nvGrpSpPr>
        <p:grpSpPr>
          <a:xfrm>
            <a:off x="1381991" y="2265219"/>
            <a:ext cx="9725891" cy="868096"/>
            <a:chOff x="1361209" y="2265219"/>
            <a:chExt cx="9725891" cy="868096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BCCA15BD-9BD2-FCD6-4AE0-D969C018C5C1}"/>
                </a:ext>
              </a:extLst>
            </p:cNvPr>
            <p:cNvCxnSpPr/>
            <p:nvPr/>
          </p:nvCxnSpPr>
          <p:spPr>
            <a:xfrm>
              <a:off x="1361209" y="2473038"/>
              <a:ext cx="9725891" cy="0"/>
            </a:xfrm>
            <a:prstGeom prst="line">
              <a:avLst/>
            </a:prstGeom>
            <a:ln w="952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A7AD293A-4B63-2BF2-B6C6-15376CD0324F}"/>
                </a:ext>
              </a:extLst>
            </p:cNvPr>
            <p:cNvCxnSpPr>
              <a:cxnSpLocks/>
            </p:cNvCxnSpPr>
            <p:nvPr/>
          </p:nvCxnSpPr>
          <p:spPr>
            <a:xfrm>
              <a:off x="5725391" y="2265219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A0524CDD-6C1E-F158-3F32-6B330C641477}"/>
                </a:ext>
              </a:extLst>
            </p:cNvPr>
            <p:cNvCxnSpPr>
              <a:cxnSpLocks/>
            </p:cNvCxnSpPr>
            <p:nvPr/>
          </p:nvCxnSpPr>
          <p:spPr>
            <a:xfrm>
              <a:off x="6487391" y="2291197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545AD56-BE44-5577-BB42-A6100D083660}"/>
                </a:ext>
              </a:extLst>
            </p:cNvPr>
            <p:cNvCxnSpPr>
              <a:cxnSpLocks/>
            </p:cNvCxnSpPr>
            <p:nvPr/>
          </p:nvCxnSpPr>
          <p:spPr>
            <a:xfrm>
              <a:off x="4090555" y="2327565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43004AF-00A1-1B74-0946-E0BDDAC82E10}"/>
                </a:ext>
              </a:extLst>
            </p:cNvPr>
            <p:cNvCxnSpPr>
              <a:cxnSpLocks/>
            </p:cNvCxnSpPr>
            <p:nvPr/>
          </p:nvCxnSpPr>
          <p:spPr>
            <a:xfrm>
              <a:off x="7176655" y="2327565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E2CCD52C-F0E5-BDB3-BC01-137E4A722E17}"/>
                </a:ext>
              </a:extLst>
            </p:cNvPr>
            <p:cNvCxnSpPr>
              <a:cxnSpLocks/>
            </p:cNvCxnSpPr>
            <p:nvPr/>
          </p:nvCxnSpPr>
          <p:spPr>
            <a:xfrm>
              <a:off x="3255818" y="2286002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4CBC3BE0-A2A9-081F-0661-DA0F819F4A57}"/>
                </a:ext>
              </a:extLst>
            </p:cNvPr>
            <p:cNvCxnSpPr>
              <a:cxnSpLocks/>
            </p:cNvCxnSpPr>
            <p:nvPr/>
          </p:nvCxnSpPr>
          <p:spPr>
            <a:xfrm>
              <a:off x="7938655" y="2327565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9C6EDF66-1CD5-533E-98BE-01B169138FCE}"/>
                </a:ext>
              </a:extLst>
            </p:cNvPr>
            <p:cNvCxnSpPr>
              <a:cxnSpLocks/>
            </p:cNvCxnSpPr>
            <p:nvPr/>
          </p:nvCxnSpPr>
          <p:spPr>
            <a:xfrm>
              <a:off x="2469573" y="2332761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17E16831-D5FB-9A89-A6D9-AC64AA60208D}"/>
                </a:ext>
              </a:extLst>
            </p:cNvPr>
            <p:cNvSpPr txBox="1"/>
            <p:nvPr/>
          </p:nvSpPr>
          <p:spPr>
            <a:xfrm>
              <a:off x="4869007" y="2763983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0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F50F182-BCA9-5280-FF36-183B6DA9AE1A}"/>
                </a:ext>
              </a:extLst>
            </p:cNvPr>
            <p:cNvSpPr txBox="1"/>
            <p:nvPr/>
          </p:nvSpPr>
          <p:spPr>
            <a:xfrm>
              <a:off x="3131997" y="2763983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-2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63ACA15-7004-74B4-D927-BCFE15A5AE10}"/>
                </a:ext>
              </a:extLst>
            </p:cNvPr>
            <p:cNvSpPr txBox="1"/>
            <p:nvPr/>
          </p:nvSpPr>
          <p:spPr>
            <a:xfrm>
              <a:off x="2299856" y="2763983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-3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AB0872C-DB4A-E0B2-697F-D848E9503EC8}"/>
                </a:ext>
              </a:extLst>
            </p:cNvPr>
            <p:cNvSpPr txBox="1"/>
            <p:nvPr/>
          </p:nvSpPr>
          <p:spPr>
            <a:xfrm>
              <a:off x="7013850" y="2699451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3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C76D259-88F2-E2C2-92E1-445B75B8CF9A}"/>
                </a:ext>
              </a:extLst>
            </p:cNvPr>
            <p:cNvSpPr txBox="1"/>
            <p:nvPr/>
          </p:nvSpPr>
          <p:spPr>
            <a:xfrm>
              <a:off x="6358365" y="2731717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2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8FBDDF7-6D5D-CBF4-1386-CAAEEE80FBD9}"/>
                </a:ext>
              </a:extLst>
            </p:cNvPr>
            <p:cNvSpPr txBox="1"/>
            <p:nvPr/>
          </p:nvSpPr>
          <p:spPr>
            <a:xfrm>
              <a:off x="5574718" y="2680858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1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E6E9349-D84B-9551-3971-EF124B469EF3}"/>
                </a:ext>
              </a:extLst>
            </p:cNvPr>
            <p:cNvSpPr txBox="1"/>
            <p:nvPr/>
          </p:nvSpPr>
          <p:spPr>
            <a:xfrm>
              <a:off x="3964138" y="2714400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-1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4CD6693-066F-4ACC-F5ED-1E3218D297CF}"/>
                </a:ext>
              </a:extLst>
            </p:cNvPr>
            <p:cNvSpPr txBox="1"/>
            <p:nvPr/>
          </p:nvSpPr>
          <p:spPr>
            <a:xfrm>
              <a:off x="7761995" y="2688422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4</a:t>
              </a: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87185CEB-C7D0-7CA7-CA3C-3318E3DD9B16}"/>
                </a:ext>
              </a:extLst>
            </p:cNvPr>
            <p:cNvCxnSpPr>
              <a:cxnSpLocks/>
            </p:cNvCxnSpPr>
            <p:nvPr/>
          </p:nvCxnSpPr>
          <p:spPr>
            <a:xfrm>
              <a:off x="10622973" y="2327565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6C6DFD33-AEA1-F3C8-E358-F5735E320CD1}"/>
                </a:ext>
              </a:extLst>
            </p:cNvPr>
            <p:cNvCxnSpPr>
              <a:cxnSpLocks/>
            </p:cNvCxnSpPr>
            <p:nvPr/>
          </p:nvCxnSpPr>
          <p:spPr>
            <a:xfrm>
              <a:off x="9923318" y="2317176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F5AF7475-B78B-E8C1-FD49-ACFEE75DABAE}"/>
                </a:ext>
              </a:extLst>
            </p:cNvPr>
            <p:cNvCxnSpPr>
              <a:cxnSpLocks/>
            </p:cNvCxnSpPr>
            <p:nvPr/>
          </p:nvCxnSpPr>
          <p:spPr>
            <a:xfrm>
              <a:off x="9275619" y="2317176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204F427-1E7C-7AA0-E635-AB7CFE941D33}"/>
                </a:ext>
              </a:extLst>
            </p:cNvPr>
            <p:cNvCxnSpPr>
              <a:cxnSpLocks/>
            </p:cNvCxnSpPr>
            <p:nvPr/>
          </p:nvCxnSpPr>
          <p:spPr>
            <a:xfrm>
              <a:off x="8648700" y="2317176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C512DC0-FD97-77DB-5A1B-6079F060E433}"/>
                </a:ext>
              </a:extLst>
            </p:cNvPr>
            <p:cNvSpPr txBox="1"/>
            <p:nvPr/>
          </p:nvSpPr>
          <p:spPr>
            <a:xfrm>
              <a:off x="8472911" y="2696443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5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F4F6DAB-A26C-060D-3766-9C2ABF8EACF9}"/>
                </a:ext>
              </a:extLst>
            </p:cNvPr>
            <p:cNvSpPr txBox="1"/>
            <p:nvPr/>
          </p:nvSpPr>
          <p:spPr>
            <a:xfrm>
              <a:off x="9178622" y="2704011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6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2CF196C-E10D-C721-56CD-8713D6301344}"/>
                </a:ext>
              </a:extLst>
            </p:cNvPr>
            <p:cNvSpPr txBox="1"/>
            <p:nvPr/>
          </p:nvSpPr>
          <p:spPr>
            <a:xfrm>
              <a:off x="9761393" y="2696443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7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6B85DC0-B85F-2F11-606D-662BC804A6B1}"/>
                </a:ext>
              </a:extLst>
            </p:cNvPr>
            <p:cNvSpPr txBox="1"/>
            <p:nvPr/>
          </p:nvSpPr>
          <p:spPr>
            <a:xfrm>
              <a:off x="10467104" y="2688422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8</a:t>
              </a:r>
            </a:p>
          </p:txBody>
        </p:sp>
        <p:sp>
          <p:nvSpPr>
            <p:cNvPr id="28" name="Flowchart: Connector 27">
              <a:extLst>
                <a:ext uri="{FF2B5EF4-FFF2-40B4-BE49-F238E27FC236}">
                  <a16:creationId xmlns:a16="http://schemas.microsoft.com/office/drawing/2014/main" id="{59D04C75-6C39-644E-BE11-53ED1CC9AE08}"/>
                </a:ext>
              </a:extLst>
            </p:cNvPr>
            <p:cNvSpPr/>
            <p:nvPr/>
          </p:nvSpPr>
          <p:spPr>
            <a:xfrm>
              <a:off x="4869007" y="2327565"/>
              <a:ext cx="239864" cy="301336"/>
            </a:xfrm>
            <a:prstGeom prst="flowChartConnector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endParaRPr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419C5E5B-6F14-53DC-9E53-4096416AFBD2}"/>
                </a:ext>
              </a:extLst>
            </p:cNvPr>
            <p:cNvCxnSpPr>
              <a:cxnSpLocks/>
            </p:cNvCxnSpPr>
            <p:nvPr/>
          </p:nvCxnSpPr>
          <p:spPr>
            <a:xfrm>
              <a:off x="1873828" y="2340329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62B8054-55B8-06C0-BC41-DA99C6D17B41}"/>
                </a:ext>
              </a:extLst>
            </p:cNvPr>
            <p:cNvSpPr txBox="1"/>
            <p:nvPr/>
          </p:nvSpPr>
          <p:spPr>
            <a:xfrm>
              <a:off x="1631359" y="2741017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-4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4BCCAEB6-637C-CB40-D691-6479E6574F69}"/>
              </a:ext>
            </a:extLst>
          </p:cNvPr>
          <p:cNvSpPr txBox="1"/>
          <p:nvPr/>
        </p:nvSpPr>
        <p:spPr>
          <a:xfrm>
            <a:off x="4290520" y="3689468"/>
            <a:ext cx="48890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সংখ্যারেখা</a:t>
            </a:r>
            <a:r>
              <a:rPr lang="en-US" sz="40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</a:p>
        </p:txBody>
      </p:sp>
      <p:pic>
        <p:nvPicPr>
          <p:cNvPr id="16" name="Graphic 15" descr="Car with solid fill">
            <a:extLst>
              <a:ext uri="{FF2B5EF4-FFF2-40B4-BE49-F238E27FC236}">
                <a16:creationId xmlns:a16="http://schemas.microsoft.com/office/drawing/2014/main" id="{6D8E60B9-15D7-F3F7-6B5F-D8211BAB8C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707084" y="1675621"/>
            <a:ext cx="602672" cy="641555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326B00C6-DC4C-BD64-7FD5-5D35905FF1CD}"/>
              </a:ext>
            </a:extLst>
          </p:cNvPr>
          <p:cNvSpPr txBox="1"/>
          <p:nvPr/>
        </p:nvSpPr>
        <p:spPr>
          <a:xfrm>
            <a:off x="4234300" y="1095096"/>
            <a:ext cx="3516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০ </a:t>
            </a:r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হলো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মূলবিন্দু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4391832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24"/>
          <a:stretch/>
        </p:blipFill>
        <p:spPr>
          <a:xfrm>
            <a:off x="571500" y="1240966"/>
            <a:ext cx="10940142" cy="3845373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485900" y="1387922"/>
            <a:ext cx="734785" cy="73478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1232808" y="4555671"/>
            <a:ext cx="8997042" cy="1534885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ক্লাসটি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দেখার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জন্য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এখনই</a:t>
            </a:r>
            <a:endParaRPr lang="en-US" sz="4400" b="1" dirty="0" smtClean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চ্যানেলটি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সাবস্ক্রাইব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করুন</a:t>
            </a:r>
            <a:endParaRPr lang="en-US" sz="54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898072" y="0"/>
            <a:ext cx="9144000" cy="91440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পরবর্তী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ক্লাসে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যা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থাকবে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!!!</a:t>
            </a:r>
          </a:p>
        </p:txBody>
      </p:sp>
    </p:spTree>
    <p:extLst>
      <p:ext uri="{BB962C8B-B14F-4D97-AF65-F5344CB8AC3E}">
        <p14:creationId xmlns:p14="http://schemas.microsoft.com/office/powerpoint/2010/main" val="167797538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591308" y="3387790"/>
            <a:ext cx="6096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bn-BD" sz="44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−</a:t>
            </a:r>
            <a:r>
              <a:rPr lang="bn-BD" sz="44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১, −২, −৩, −৪, … 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4371865"/>
            <a:ext cx="6096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bn-BD" sz="44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ধনাত্মক পূর্ণসংখ্যা</a:t>
            </a:r>
            <a:endParaRPr lang="bn-BD" sz="44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8668" y="3387790"/>
            <a:ext cx="6096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4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+</a:t>
            </a:r>
            <a:r>
              <a:rPr lang="bn-BD" sz="44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</a:t>
            </a:r>
            <a:r>
              <a:rPr lang="bn-BD" sz="44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 </a:t>
            </a:r>
            <a:r>
              <a:rPr lang="en-US" sz="44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+</a:t>
            </a:r>
            <a:r>
              <a:rPr lang="bn-BD" sz="44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২</a:t>
            </a:r>
            <a:r>
              <a:rPr lang="bn-BD" sz="44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 </a:t>
            </a:r>
            <a:r>
              <a:rPr lang="en-US" sz="44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+</a:t>
            </a:r>
            <a:r>
              <a:rPr lang="bn-BD" sz="44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৩</a:t>
            </a:r>
            <a:r>
              <a:rPr lang="bn-BD" sz="44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 </a:t>
            </a:r>
            <a:r>
              <a:rPr lang="en-US" sz="44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+</a:t>
            </a:r>
            <a:r>
              <a:rPr lang="bn-BD" sz="44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৪</a:t>
            </a:r>
            <a:r>
              <a:rPr lang="bn-BD" sz="44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 </a:t>
            </a:r>
            <a:r>
              <a:rPr lang="bn-BD" sz="44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…</a:t>
            </a:r>
            <a:endParaRPr lang="bn-BD" sz="44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591308" y="157919"/>
            <a:ext cx="6096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4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0</a:t>
            </a:r>
            <a:r>
              <a:rPr lang="bn-BD" sz="44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,</a:t>
            </a:r>
            <a:r>
              <a:rPr lang="en-US" sz="44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bn-BD" sz="44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</a:t>
            </a:r>
            <a:r>
              <a:rPr lang="bn-BD" sz="44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 </a:t>
            </a:r>
            <a:r>
              <a:rPr lang="bn-BD" sz="44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২</a:t>
            </a:r>
            <a:r>
              <a:rPr lang="bn-BD" sz="44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 </a:t>
            </a:r>
            <a:r>
              <a:rPr lang="bn-BD" sz="44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৩</a:t>
            </a:r>
            <a:r>
              <a:rPr lang="bn-BD" sz="44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 </a:t>
            </a:r>
            <a:r>
              <a:rPr lang="bn-BD" sz="44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৪</a:t>
            </a:r>
            <a:r>
              <a:rPr lang="bn-BD" sz="44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 </a:t>
            </a:r>
            <a:r>
              <a:rPr lang="bn-BD" sz="44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…</a:t>
            </a:r>
            <a:endParaRPr lang="bn-BD" sz="44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419854" y="4371865"/>
            <a:ext cx="577214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44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ঋণাত্মক </a:t>
            </a:r>
            <a:r>
              <a:rPr lang="bn-BD" sz="44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পূর্ণসংখ্যা</a:t>
            </a:r>
            <a:r>
              <a:rPr lang="bn-BD" sz="44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:</a:t>
            </a:r>
            <a:endParaRPr lang="bn-BD" sz="44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98668" y="157919"/>
            <a:ext cx="6096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bn-BD" sz="44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</a:t>
            </a:r>
            <a:r>
              <a:rPr lang="bn-BD" sz="44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 </a:t>
            </a:r>
            <a:r>
              <a:rPr lang="bn-BD" sz="44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২</a:t>
            </a:r>
            <a:r>
              <a:rPr lang="bn-BD" sz="44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 </a:t>
            </a:r>
            <a:r>
              <a:rPr lang="bn-BD" sz="44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৩</a:t>
            </a:r>
            <a:r>
              <a:rPr lang="bn-BD" sz="44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 </a:t>
            </a:r>
            <a:r>
              <a:rPr lang="bn-BD" sz="44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৪</a:t>
            </a:r>
            <a:r>
              <a:rPr lang="bn-BD" sz="44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 </a:t>
            </a:r>
            <a:r>
              <a:rPr lang="bn-BD" sz="44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…</a:t>
            </a:r>
            <a:endParaRPr lang="bn-BD" sz="44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23854" y="993414"/>
            <a:ext cx="6096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4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স্বাভাবিক</a:t>
            </a:r>
            <a:r>
              <a:rPr lang="en-US" sz="44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bn-BD" sz="44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সংখ্যা</a:t>
            </a:r>
            <a:endParaRPr lang="bn-BD" sz="44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096000" y="1107448"/>
            <a:ext cx="6096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bn-BD" sz="44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অ</a:t>
            </a:r>
            <a:r>
              <a:rPr lang="bn-BD" sz="44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ঋণাত্মক </a:t>
            </a:r>
            <a:r>
              <a:rPr lang="bn-BD" sz="44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পূর্ণসংখ্যা</a:t>
            </a:r>
            <a:r>
              <a:rPr lang="bn-BD" sz="44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:</a:t>
            </a:r>
            <a:endParaRPr lang="bn-BD" sz="44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49494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0" grpId="0"/>
      <p:bldP spid="11" grpId="0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432958" y="1208314"/>
            <a:ext cx="79356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40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শূন্য </a:t>
            </a:r>
            <a:r>
              <a:rPr lang="bn-BD" sz="40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(০): এটিও একটি পূর্ণসংখ্যা</a:t>
            </a:r>
            <a:r>
              <a:rPr lang="bn-BD" sz="40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  <a:endParaRPr lang="bn-BD" sz="40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008415" y="2226129"/>
            <a:ext cx="121920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bn-BD" sz="40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r>
              <a:rPr lang="bn-BD" sz="40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যা </a:t>
            </a:r>
            <a:r>
              <a:rPr lang="bn-BD" sz="4000" b="1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পূর্ণসংখ্যা </a:t>
            </a:r>
            <a:r>
              <a:rPr lang="bn-BD" sz="40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নয়</a:t>
            </a:r>
            <a:endParaRPr lang="en-US" sz="4000" b="1" dirty="0" smtClean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endParaRPr lang="bn-BD" sz="40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n-BD" sz="40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½, ¾ (ভগ্নাংশ)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n-BD" sz="40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২.৫, ৩.১৪ (দশমিক সংখ্যা</a:t>
            </a:r>
            <a:r>
              <a:rPr lang="bn-BD" sz="40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)</a:t>
            </a:r>
            <a:endParaRPr lang="bn-BD" sz="40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43300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326575"/>
            <a:ext cx="11979728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n-I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ধনাত্মক সংখ্যা 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(Positive Number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n-IN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যে সংখ্যাগুলো </a:t>
            </a:r>
            <a:r>
              <a:rPr kumimoji="0" lang="bn-I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০ 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(</a:t>
            </a:r>
            <a:r>
              <a:rPr kumimoji="0" lang="bn-I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শূন্য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)-</a:t>
            </a:r>
            <a:r>
              <a:rPr kumimoji="0" lang="bn-I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এর চেয়ে বড়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 </a:t>
            </a:r>
            <a:r>
              <a:rPr kumimoji="0" lang="bn-IN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সেগুলোকে </a:t>
            </a:r>
            <a:r>
              <a:rPr kumimoji="0" lang="bn-I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ধনাত্মক সংখ্যা</a:t>
            </a:r>
            <a:r>
              <a:rPr kumimoji="0" lang="bn-IN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বলে।</a:t>
            </a:r>
            <a:endParaRPr kumimoji="0" lang="en-US" alt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n-I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উদাহরণ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: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/>
            </a:r>
            <a:b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</a:br>
            <a:r>
              <a:rPr kumimoji="0" lang="bn-IN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 </a:t>
            </a:r>
            <a:r>
              <a:rPr kumimoji="0" lang="bn-IN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২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 </a:t>
            </a:r>
            <a:r>
              <a:rPr kumimoji="0" lang="bn-IN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৩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 </a:t>
            </a:r>
            <a:r>
              <a:rPr kumimoji="0" lang="bn-IN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১০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 </a:t>
            </a:r>
            <a:r>
              <a:rPr kumimoji="0" lang="bn-IN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২৫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 </a:t>
            </a:r>
            <a:r>
              <a:rPr kumimoji="0" lang="bn-IN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১০০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 ½, </a:t>
            </a:r>
            <a:r>
              <a:rPr kumimoji="0" lang="bn-IN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৩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.</a:t>
            </a:r>
            <a:r>
              <a:rPr kumimoji="0" lang="bn-IN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৫ ইত্যাদি।</a:t>
            </a:r>
            <a:endParaRPr kumimoji="0" lang="en-US" alt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" y="3415963"/>
            <a:ext cx="12191998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n-I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ঋণাত্মক সংখ্যা 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(Negative Number)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n-IN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যে সংখ্যাগুলোর আগে </a:t>
            </a:r>
            <a:r>
              <a:rPr kumimoji="0" lang="bn-I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ঋণ 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(-) </a:t>
            </a:r>
            <a:r>
              <a:rPr kumimoji="0" lang="bn-I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চিহ্ন</a:t>
            </a:r>
            <a:r>
              <a:rPr kumimoji="0" lang="bn-IN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থাকে এবং যেগুলো </a:t>
            </a:r>
            <a:r>
              <a:rPr kumimoji="0" lang="bn-I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০ 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(</a:t>
            </a:r>
            <a:r>
              <a:rPr kumimoji="0" lang="bn-I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শূন্য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)-</a:t>
            </a:r>
            <a:r>
              <a:rPr kumimoji="0" lang="bn-I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এর চেয়ে ছোট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 </a:t>
            </a:r>
            <a:r>
              <a:rPr kumimoji="0" lang="bn-IN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সেগুলোকে </a:t>
            </a:r>
            <a:r>
              <a:rPr kumimoji="0" lang="bn-I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ঋণাত্মক সংখ্যা</a:t>
            </a:r>
            <a:r>
              <a:rPr kumimoji="0" lang="bn-IN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বলে।</a:t>
            </a:r>
            <a:endParaRPr kumimoji="0" lang="en-US" alt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n-I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উদাহরণ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: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/>
            </a:r>
            <a:b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</a:b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−</a:t>
            </a:r>
            <a:r>
              <a:rPr kumimoji="0" lang="bn-IN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 −</a:t>
            </a:r>
            <a:r>
              <a:rPr kumimoji="0" lang="bn-IN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২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 −</a:t>
            </a:r>
            <a:r>
              <a:rPr kumimoji="0" lang="bn-IN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৫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 −</a:t>
            </a:r>
            <a:r>
              <a:rPr kumimoji="0" lang="bn-IN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১০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 −</a:t>
            </a:r>
            <a:r>
              <a:rPr kumimoji="0" lang="bn-IN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২৫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 −½, −</a:t>
            </a:r>
            <a:r>
              <a:rPr kumimoji="0" lang="bn-IN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৩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.</a:t>
            </a:r>
            <a:r>
              <a:rPr kumimoji="0" lang="bn-IN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৫ ইত্যাদি।</a:t>
            </a:r>
            <a:endParaRPr kumimoji="0" lang="en-US" alt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65447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12277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n-BD" sz="32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পূর্ণসংখ্যা </a:t>
            </a:r>
            <a:r>
              <a:rPr lang="bn-BD" sz="3200" b="1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(</a:t>
            </a:r>
            <a:r>
              <a:rPr lang="en-US" sz="3200" b="1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Integer) </a:t>
            </a:r>
            <a:r>
              <a:rPr lang="bn-BD" sz="3200" b="1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কাকে </a:t>
            </a:r>
            <a:r>
              <a:rPr lang="bn-BD" sz="32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বলে?</a:t>
            </a:r>
            <a:endParaRPr lang="bn-BD" sz="32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4396271"/>
            <a:ext cx="1219199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2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পূর্ণসংখ্যা </a:t>
            </a:r>
            <a:r>
              <a:rPr lang="bn-BD" sz="32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 ঋণাত্মক সংখ্যা + ০ + ধনাত্মক </a:t>
            </a:r>
            <a:r>
              <a:rPr lang="bn-BD" sz="32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সংখ্যা</a:t>
            </a:r>
            <a:endParaRPr lang="en-US" sz="3200" b="1" dirty="0" smtClean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r>
              <a:rPr lang="bn-BD" sz="32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bn-BD" sz="3200" b="1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(যেগুলোর কোনো ভগ্নাংশ বা দশমিক অংশ নেই)।</a:t>
            </a:r>
            <a:endParaRPr lang="bn-BD" sz="32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1143000"/>
            <a:ext cx="12192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n-BD" sz="32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সংজ্ঞা:</a:t>
            </a:r>
            <a:r>
              <a:rPr lang="en-US" sz="32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bn-BD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যেসব </a:t>
            </a:r>
            <a:r>
              <a:rPr lang="bn-BD" sz="3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সংখ্যার কোনো ভগ্নাংশ বা দশমিক অংশ নেই এবং যেগুলোর মধ্যে </a:t>
            </a:r>
            <a:r>
              <a:rPr lang="bn-BD" sz="32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ধনাত্মক সংখ্যা, ঋণাত্মক সংখ্যা ও শূন্য</a:t>
            </a:r>
            <a:r>
              <a:rPr lang="bn-BD" sz="3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অন্তর্ভুক্ত থাকে, সেগুলোকে </a:t>
            </a:r>
            <a:r>
              <a:rPr lang="bn-BD" sz="32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পূর্ণসংখ্যা</a:t>
            </a:r>
            <a:r>
              <a:rPr lang="bn-BD" sz="3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বলে</a:t>
            </a:r>
            <a:r>
              <a:rPr lang="bn-BD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  <a:endParaRPr lang="en-US" sz="3200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just"/>
            <a:r>
              <a:rPr lang="bn-BD" sz="32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উদাহরণ:</a:t>
            </a:r>
            <a:r>
              <a:rPr lang="en-US" sz="32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bn-BD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…, </a:t>
            </a:r>
            <a:r>
              <a:rPr lang="bn-BD" sz="3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−৫, −৪, −৩, −২, −১, ০, ১, ২, ৩, ৪, ৫, </a:t>
            </a:r>
            <a:r>
              <a:rPr lang="bn-BD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…</a:t>
            </a:r>
            <a:endParaRPr lang="bn-BD" sz="32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425896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845129" y="1429782"/>
            <a:ext cx="10346871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n-IN" alt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গুরুত্বপূর্ণ তথ্য</a:t>
            </a:r>
            <a:endParaRPr kumimoji="0" lang="en-US" altLang="en-US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ধনাত্মক সংখ্যা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: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kumimoji="0" lang="bn-IN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০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-</a:t>
            </a:r>
            <a:r>
              <a:rPr kumimoji="0" lang="bn-IN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এর ডান পাশে থাকে। </a:t>
            </a:r>
            <a:endParaRPr kumimoji="0" lang="en-US" alt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ঋণাত্মক সংখ্যা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: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kumimoji="0" lang="bn-IN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০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-</a:t>
            </a:r>
            <a:r>
              <a:rPr kumimoji="0" lang="bn-IN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এর বাম পাশে থাকে। </a:t>
            </a:r>
            <a:endParaRPr kumimoji="0" lang="en-US" alt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০ 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(</a:t>
            </a:r>
            <a:r>
              <a:rPr kumimoji="0" lang="bn-I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শূন্য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):</a:t>
            </a:r>
            <a:r>
              <a:rPr kumimoji="0" lang="bn-IN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এটি </a:t>
            </a:r>
            <a:r>
              <a:rPr kumimoji="0" lang="bn-I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ধনাত্মকও নয়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 </a:t>
            </a:r>
            <a:r>
              <a:rPr kumimoji="0" lang="bn-I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ঋণাত্মকও নয়</a:t>
            </a:r>
            <a:r>
              <a:rPr kumimoji="0" lang="hi-IN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  <a:endParaRPr kumimoji="0" lang="en-US" alt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67031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828836"/>
            <a:ext cx="12192000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115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সংখ্যা রেখা</a:t>
            </a:r>
            <a:r>
              <a:rPr lang="bn-BD" sz="115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endParaRPr lang="en-US" sz="115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7828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n-BD" sz="32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সংখ্যা রেখা</a:t>
            </a:r>
            <a:r>
              <a:rPr lang="bn-BD" sz="3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হলো একটি সরলরেখা, যেখানে একটি নির্দিষ্ট বিন্দুকে </a:t>
            </a:r>
            <a:r>
              <a:rPr lang="bn-BD" sz="32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০ (শূন্য)</a:t>
            </a:r>
            <a:r>
              <a:rPr lang="bn-BD" sz="3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ধরা হয়। শূন্যের ডান দিকে ধনাত্মক সংখ্যা (১, ২, ৩, ...) এবং বাম দিকে ঋণাত্মক সংখ্যা (-১, -২, -৩, ...) সমান দূরত্বে চিহ্নিত করা থাকে।</a:t>
            </a:r>
            <a:endParaRPr lang="en-US" sz="32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3041108"/>
            <a:ext cx="12192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n-BD" sz="32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সহজ</a:t>
            </a:r>
            <a:r>
              <a:rPr lang="en-US" sz="32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bn-BD" sz="32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সংজ্ঞা:</a:t>
            </a:r>
            <a:endParaRPr lang="en-US" sz="3200" b="1" dirty="0" smtClean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just"/>
            <a:r>
              <a:rPr lang="bn-BD" sz="3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/>
            </a:r>
            <a:br>
              <a:rPr lang="bn-BD" sz="3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</a:br>
            <a:r>
              <a:rPr lang="bn-BD" sz="3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যে সরলরেখায় শূন্যকে কেন্দ্র ধরে বাম দিকে ঋণাত্মক সংখ্যা এবং ডান দিকে ধনাত্মক সংখ্যা সমান দূরত্বে সাজানো থাকে, তাকে </a:t>
            </a:r>
            <a:r>
              <a:rPr lang="bn-BD" sz="32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সংখ্যা রেখা</a:t>
            </a:r>
            <a:r>
              <a:rPr lang="bn-BD" sz="3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বলে</a:t>
            </a:r>
            <a:endParaRPr lang="en-US" sz="32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58967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059F3-400E-5245-0783-7C63A50058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1381991" y="2213903"/>
            <a:ext cx="9725891" cy="868096"/>
            <a:chOff x="1381991" y="2232561"/>
            <a:chExt cx="9725891" cy="868096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CF0A98B3-3183-ADA4-3460-36EBE87C5287}"/>
                </a:ext>
              </a:extLst>
            </p:cNvPr>
            <p:cNvCxnSpPr>
              <a:cxnSpLocks/>
            </p:cNvCxnSpPr>
            <p:nvPr/>
          </p:nvCxnSpPr>
          <p:spPr>
            <a:xfrm>
              <a:off x="4991100" y="2248890"/>
              <a:ext cx="0" cy="45720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E2383163-43B8-D525-EA13-ACA7DB575E5F}"/>
                </a:ext>
              </a:extLst>
            </p:cNvPr>
            <p:cNvCxnSpPr/>
            <p:nvPr/>
          </p:nvCxnSpPr>
          <p:spPr>
            <a:xfrm>
              <a:off x="1381991" y="2440380"/>
              <a:ext cx="9725891" cy="0"/>
            </a:xfrm>
            <a:prstGeom prst="line">
              <a:avLst/>
            </a:prstGeom>
            <a:ln w="38100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BD79C091-A784-3786-423D-96DCA177B6BC}"/>
                </a:ext>
              </a:extLst>
            </p:cNvPr>
            <p:cNvCxnSpPr>
              <a:cxnSpLocks/>
            </p:cNvCxnSpPr>
            <p:nvPr/>
          </p:nvCxnSpPr>
          <p:spPr>
            <a:xfrm>
              <a:off x="5746173" y="2232561"/>
              <a:ext cx="0" cy="45720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E759C676-0759-402A-ECF6-C56A90AEB69D}"/>
                </a:ext>
              </a:extLst>
            </p:cNvPr>
            <p:cNvCxnSpPr>
              <a:cxnSpLocks/>
            </p:cNvCxnSpPr>
            <p:nvPr/>
          </p:nvCxnSpPr>
          <p:spPr>
            <a:xfrm>
              <a:off x="6508173" y="2258539"/>
              <a:ext cx="0" cy="45720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0A331B4B-722E-06D5-134A-3DC312271E7B}"/>
                </a:ext>
              </a:extLst>
            </p:cNvPr>
            <p:cNvCxnSpPr>
              <a:cxnSpLocks/>
            </p:cNvCxnSpPr>
            <p:nvPr/>
          </p:nvCxnSpPr>
          <p:spPr>
            <a:xfrm>
              <a:off x="4111337" y="2294907"/>
              <a:ext cx="0" cy="45720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3F64FE9E-AD48-F6D7-79D1-3CFC08F5356C}"/>
                </a:ext>
              </a:extLst>
            </p:cNvPr>
            <p:cNvCxnSpPr>
              <a:cxnSpLocks/>
            </p:cNvCxnSpPr>
            <p:nvPr/>
          </p:nvCxnSpPr>
          <p:spPr>
            <a:xfrm>
              <a:off x="7197437" y="2294907"/>
              <a:ext cx="0" cy="45720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ABB58E07-3E81-C5DA-C3B2-047559B7D094}"/>
                </a:ext>
              </a:extLst>
            </p:cNvPr>
            <p:cNvCxnSpPr>
              <a:cxnSpLocks/>
            </p:cNvCxnSpPr>
            <p:nvPr/>
          </p:nvCxnSpPr>
          <p:spPr>
            <a:xfrm>
              <a:off x="3351244" y="2253344"/>
              <a:ext cx="0" cy="45720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85419CF7-CF6D-9F79-5390-6A3452D6042E}"/>
                </a:ext>
              </a:extLst>
            </p:cNvPr>
            <p:cNvCxnSpPr>
              <a:cxnSpLocks/>
            </p:cNvCxnSpPr>
            <p:nvPr/>
          </p:nvCxnSpPr>
          <p:spPr>
            <a:xfrm>
              <a:off x="7959437" y="2294907"/>
              <a:ext cx="0" cy="45720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F9A0E49E-1231-40AC-07FC-2CB75EC35936}"/>
                </a:ext>
              </a:extLst>
            </p:cNvPr>
            <p:cNvCxnSpPr>
              <a:cxnSpLocks/>
            </p:cNvCxnSpPr>
            <p:nvPr/>
          </p:nvCxnSpPr>
          <p:spPr>
            <a:xfrm>
              <a:off x="2602321" y="2281442"/>
              <a:ext cx="0" cy="45720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01034374-E012-7036-2A94-23B9012C991E}"/>
                </a:ext>
              </a:extLst>
            </p:cNvPr>
            <p:cNvSpPr txBox="1"/>
            <p:nvPr/>
          </p:nvSpPr>
          <p:spPr>
            <a:xfrm>
              <a:off x="4889789" y="2731325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0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54D7FAF-F828-BF41-BDF3-7FE1BB49ACB9}"/>
                </a:ext>
              </a:extLst>
            </p:cNvPr>
            <p:cNvSpPr txBox="1"/>
            <p:nvPr/>
          </p:nvSpPr>
          <p:spPr>
            <a:xfrm>
              <a:off x="3152779" y="2731325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-2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59D78E3-1874-C669-714F-E6363E22B27C}"/>
                </a:ext>
              </a:extLst>
            </p:cNvPr>
            <p:cNvSpPr txBox="1"/>
            <p:nvPr/>
          </p:nvSpPr>
          <p:spPr>
            <a:xfrm>
              <a:off x="2320638" y="2731325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-3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DBF7F2E-E4A9-31CD-23DC-DAB0DF1A856A}"/>
                </a:ext>
              </a:extLst>
            </p:cNvPr>
            <p:cNvSpPr txBox="1"/>
            <p:nvPr/>
          </p:nvSpPr>
          <p:spPr>
            <a:xfrm>
              <a:off x="7034632" y="2666793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3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0DA026A-C442-7814-B548-B14A1486CE6C}"/>
                </a:ext>
              </a:extLst>
            </p:cNvPr>
            <p:cNvSpPr txBox="1"/>
            <p:nvPr/>
          </p:nvSpPr>
          <p:spPr>
            <a:xfrm>
              <a:off x="6379147" y="2699059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2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CD41C48-0A91-A4AA-3EFA-FA663373197D}"/>
                </a:ext>
              </a:extLst>
            </p:cNvPr>
            <p:cNvSpPr txBox="1"/>
            <p:nvPr/>
          </p:nvSpPr>
          <p:spPr>
            <a:xfrm>
              <a:off x="5595500" y="2648200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1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6E4D1DC-6583-5EE8-04E5-2FF26C0CBF0E}"/>
                </a:ext>
              </a:extLst>
            </p:cNvPr>
            <p:cNvSpPr txBox="1"/>
            <p:nvPr/>
          </p:nvSpPr>
          <p:spPr>
            <a:xfrm>
              <a:off x="3984920" y="2681742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-1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A836ABC-9783-0797-4365-F74D289CBD99}"/>
                </a:ext>
              </a:extLst>
            </p:cNvPr>
            <p:cNvSpPr txBox="1"/>
            <p:nvPr/>
          </p:nvSpPr>
          <p:spPr>
            <a:xfrm>
              <a:off x="7782777" y="2655764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4</a:t>
              </a: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2A067937-1FEB-4D15-4AED-B36C23C5B711}"/>
                </a:ext>
              </a:extLst>
            </p:cNvPr>
            <p:cNvCxnSpPr>
              <a:cxnSpLocks/>
            </p:cNvCxnSpPr>
            <p:nvPr/>
          </p:nvCxnSpPr>
          <p:spPr>
            <a:xfrm>
              <a:off x="10643755" y="2294907"/>
              <a:ext cx="0" cy="45720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C423C8C3-0AFC-5C9C-0BA3-75596B0C7BF9}"/>
                </a:ext>
              </a:extLst>
            </p:cNvPr>
            <p:cNvCxnSpPr>
              <a:cxnSpLocks/>
            </p:cNvCxnSpPr>
            <p:nvPr/>
          </p:nvCxnSpPr>
          <p:spPr>
            <a:xfrm>
              <a:off x="9944100" y="2284518"/>
              <a:ext cx="0" cy="45720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98F211AA-E338-1D51-2A51-7896EC614C4D}"/>
                </a:ext>
              </a:extLst>
            </p:cNvPr>
            <p:cNvCxnSpPr>
              <a:cxnSpLocks/>
            </p:cNvCxnSpPr>
            <p:nvPr/>
          </p:nvCxnSpPr>
          <p:spPr>
            <a:xfrm>
              <a:off x="9296401" y="2284518"/>
              <a:ext cx="0" cy="45720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6FD4A2BA-4DB9-D0CF-4AA9-537387B30153}"/>
                </a:ext>
              </a:extLst>
            </p:cNvPr>
            <p:cNvCxnSpPr>
              <a:cxnSpLocks/>
            </p:cNvCxnSpPr>
            <p:nvPr/>
          </p:nvCxnSpPr>
          <p:spPr>
            <a:xfrm>
              <a:off x="8669482" y="2284518"/>
              <a:ext cx="0" cy="45720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91FCD67-4CF7-7365-F8B8-D047A95E7F1F}"/>
                </a:ext>
              </a:extLst>
            </p:cNvPr>
            <p:cNvSpPr txBox="1"/>
            <p:nvPr/>
          </p:nvSpPr>
          <p:spPr>
            <a:xfrm>
              <a:off x="8493693" y="2663785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5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379F9B5-E020-4894-D50D-2786837C8799}"/>
                </a:ext>
              </a:extLst>
            </p:cNvPr>
            <p:cNvSpPr txBox="1"/>
            <p:nvPr/>
          </p:nvSpPr>
          <p:spPr>
            <a:xfrm>
              <a:off x="9199404" y="2671353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6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0E1F015-30E1-746D-A5D0-E15C143A10AF}"/>
                </a:ext>
              </a:extLst>
            </p:cNvPr>
            <p:cNvSpPr txBox="1"/>
            <p:nvPr/>
          </p:nvSpPr>
          <p:spPr>
            <a:xfrm>
              <a:off x="9782175" y="2663785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7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901C481-67D9-964C-5274-3790BDCDC389}"/>
                </a:ext>
              </a:extLst>
            </p:cNvPr>
            <p:cNvSpPr txBox="1"/>
            <p:nvPr/>
          </p:nvSpPr>
          <p:spPr>
            <a:xfrm>
              <a:off x="10487886" y="2655764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8</a:t>
              </a:r>
            </a:p>
          </p:txBody>
        </p:sp>
        <p:sp>
          <p:nvSpPr>
            <p:cNvPr id="28" name="Flowchart: Connector 27">
              <a:extLst>
                <a:ext uri="{FF2B5EF4-FFF2-40B4-BE49-F238E27FC236}">
                  <a16:creationId xmlns:a16="http://schemas.microsoft.com/office/drawing/2014/main" id="{87CB2C83-E7F8-18E2-471F-E9552239D34F}"/>
                </a:ext>
              </a:extLst>
            </p:cNvPr>
            <p:cNvSpPr/>
            <p:nvPr/>
          </p:nvSpPr>
          <p:spPr>
            <a:xfrm>
              <a:off x="4889789" y="2365736"/>
              <a:ext cx="167122" cy="215644"/>
            </a:xfrm>
            <a:prstGeom prst="flowChartConnector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endParaRPr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DDD2B72-3626-F7E4-BBCB-6F328547113A}"/>
                </a:ext>
              </a:extLst>
            </p:cNvPr>
            <p:cNvCxnSpPr>
              <a:cxnSpLocks/>
            </p:cNvCxnSpPr>
            <p:nvPr/>
          </p:nvCxnSpPr>
          <p:spPr>
            <a:xfrm>
              <a:off x="1894610" y="2270349"/>
              <a:ext cx="0" cy="45720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6C13472-1E58-0124-47F3-0B1D39CB7329}"/>
                </a:ext>
              </a:extLst>
            </p:cNvPr>
            <p:cNvSpPr txBox="1"/>
            <p:nvPr/>
          </p:nvSpPr>
          <p:spPr>
            <a:xfrm>
              <a:off x="1652141" y="2708359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-4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F23F9864-0826-C870-4305-35C47A6A0109}"/>
              </a:ext>
            </a:extLst>
          </p:cNvPr>
          <p:cNvSpPr txBox="1"/>
          <p:nvPr/>
        </p:nvSpPr>
        <p:spPr>
          <a:xfrm>
            <a:off x="4310312" y="3753330"/>
            <a:ext cx="48890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সংখ্যারেখা</a:t>
            </a:r>
            <a:r>
              <a:rPr lang="en-US" sz="36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6233822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2.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>
            <a:latin typeface="Nirmala UI" panose="020B0502040204020203" pitchFamily="34" charset="0"/>
            <a:ea typeface="Nirmala UI" panose="020B0502040204020203" pitchFamily="34" charset="0"/>
            <a:cs typeface="Nirmala UI" panose="020B0502040204020203" pitchFamily="34" charset="0"/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669</TotalTime>
  <Words>385</Words>
  <Application>Microsoft Office PowerPoint</Application>
  <PresentationFormat>Widescreen</PresentationFormat>
  <Paragraphs>80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Arial Black</vt:lpstr>
      <vt:lpstr>Calibri</vt:lpstr>
      <vt:lpstr>Calibri Light</vt:lpstr>
      <vt:lpstr>Nirmala UI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ICT_LAB</cp:lastModifiedBy>
  <cp:revision>87</cp:revision>
  <dcterms:created xsi:type="dcterms:W3CDTF">2026-03-25T19:20:07Z</dcterms:created>
  <dcterms:modified xsi:type="dcterms:W3CDTF">2026-07-10T16:51:45Z</dcterms:modified>
</cp:coreProperties>
</file>