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73" r:id="rId5"/>
    <p:sldId id="272" r:id="rId6"/>
    <p:sldId id="256" r:id="rId7"/>
    <p:sldId id="257" r:id="rId8"/>
    <p:sldId id="258" r:id="rId9"/>
    <p:sldId id="264" r:id="rId10"/>
    <p:sldId id="265" r:id="rId11"/>
    <p:sldId id="267" r:id="rId12"/>
    <p:sldId id="268" r:id="rId13"/>
    <p:sldId id="275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F0A822-E3F1-49BB-9011-6745E4B99535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93551E-5F04-48EA-BFDC-58A57FCFCE09}">
      <dgm:prSet/>
      <dgm:spPr/>
      <dgm:t>
        <a:bodyPr/>
        <a:lstStyle/>
        <a:p>
          <a:r>
            <a:rPr lang="ar-SA" dirty="0" smtClean="0"/>
            <a:t>الْحُمَّى</a:t>
          </a:r>
          <a:endParaRPr lang="en-US" dirty="0"/>
        </a:p>
      </dgm:t>
    </dgm:pt>
    <dgm:pt modelId="{DE01E724-38B2-4DF4-B4DE-F2B60AED0EE2}" type="parTrans" cxnId="{58453046-BFD7-4064-B4F6-6CAD2831A449}">
      <dgm:prSet/>
      <dgm:spPr/>
      <dgm:t>
        <a:bodyPr/>
        <a:lstStyle/>
        <a:p>
          <a:endParaRPr lang="en-US"/>
        </a:p>
      </dgm:t>
    </dgm:pt>
    <dgm:pt modelId="{BB59F305-ABA6-41BE-BA19-E89153498845}" type="sibTrans" cxnId="{58453046-BFD7-4064-B4F6-6CAD2831A449}">
      <dgm:prSet/>
      <dgm:spPr/>
      <dgm:t>
        <a:bodyPr/>
        <a:lstStyle/>
        <a:p>
          <a:endParaRPr lang="en-US"/>
        </a:p>
      </dgm:t>
    </dgm:pt>
    <dgm:pt modelId="{784D574A-C295-4C0F-AD12-0FE5B3807607}">
      <dgm:prSet/>
      <dgm:spPr/>
      <dgm:t>
        <a:bodyPr/>
        <a:lstStyle/>
        <a:p>
          <a:r>
            <a:rPr lang="ar-SA" smtClean="0"/>
            <a:t>النُّقُودُ</a:t>
          </a:r>
          <a:endParaRPr lang="en-US"/>
        </a:p>
      </dgm:t>
    </dgm:pt>
    <dgm:pt modelId="{0AD973B3-B2FB-4FF9-9160-ECAC5C1715B1}" type="parTrans" cxnId="{83A83B10-AABE-4750-987C-7A558406371E}">
      <dgm:prSet/>
      <dgm:spPr/>
      <dgm:t>
        <a:bodyPr/>
        <a:lstStyle/>
        <a:p>
          <a:endParaRPr lang="en-US"/>
        </a:p>
      </dgm:t>
    </dgm:pt>
    <dgm:pt modelId="{5A2A55C6-F1AF-41DD-A5B8-6A0EBA39EFA6}" type="sibTrans" cxnId="{83A83B10-AABE-4750-987C-7A558406371E}">
      <dgm:prSet/>
      <dgm:spPr/>
      <dgm:t>
        <a:bodyPr/>
        <a:lstStyle/>
        <a:p>
          <a:endParaRPr lang="en-US"/>
        </a:p>
      </dgm:t>
    </dgm:pt>
    <dgm:pt modelId="{46DB6E5B-1FE1-4115-8D1A-6BAF4D69ADE8}">
      <dgm:prSet/>
      <dgm:spPr/>
      <dgm:t>
        <a:bodyPr/>
        <a:lstStyle/>
        <a:p>
          <a:r>
            <a:rPr lang="ar-SA" smtClean="0"/>
            <a:t>الْمُسْتَوْصَفُ</a:t>
          </a:r>
          <a:endParaRPr lang="en-US"/>
        </a:p>
      </dgm:t>
    </dgm:pt>
    <dgm:pt modelId="{80DEE65F-8E70-4776-8349-AE182BC0F941}" type="parTrans" cxnId="{1039F8E3-CAA3-4BE5-B74E-44DF569C47AF}">
      <dgm:prSet/>
      <dgm:spPr/>
      <dgm:t>
        <a:bodyPr/>
        <a:lstStyle/>
        <a:p>
          <a:endParaRPr lang="en-US"/>
        </a:p>
      </dgm:t>
    </dgm:pt>
    <dgm:pt modelId="{C07BB3A1-31F7-4993-A1C4-BB97519D3056}" type="sibTrans" cxnId="{1039F8E3-CAA3-4BE5-B74E-44DF569C47AF}">
      <dgm:prSet/>
      <dgm:spPr/>
      <dgm:t>
        <a:bodyPr/>
        <a:lstStyle/>
        <a:p>
          <a:endParaRPr lang="en-US"/>
        </a:p>
      </dgm:t>
    </dgm:pt>
    <dgm:pt modelId="{AF4652DD-15E8-4313-81A3-367EEE084552}">
      <dgm:prSet/>
      <dgm:spPr/>
      <dgm:t>
        <a:bodyPr/>
        <a:lstStyle/>
        <a:p>
          <a:r>
            <a:rPr lang="ar-SA" smtClean="0"/>
            <a:t>تَعَاوُنُ</a:t>
          </a:r>
          <a:endParaRPr lang="en-US"/>
        </a:p>
      </dgm:t>
    </dgm:pt>
    <dgm:pt modelId="{D37339AF-A962-4F0B-94B8-F756988FADC2}" type="parTrans" cxnId="{5BE21229-649C-4FE5-9173-0D7AEBA52F2C}">
      <dgm:prSet/>
      <dgm:spPr/>
      <dgm:t>
        <a:bodyPr/>
        <a:lstStyle/>
        <a:p>
          <a:endParaRPr lang="en-US"/>
        </a:p>
      </dgm:t>
    </dgm:pt>
    <dgm:pt modelId="{5D18F473-8D69-4D63-B9E0-EFAF39B50E7F}" type="sibTrans" cxnId="{5BE21229-649C-4FE5-9173-0D7AEBA52F2C}">
      <dgm:prSet/>
      <dgm:spPr/>
      <dgm:t>
        <a:bodyPr/>
        <a:lstStyle/>
        <a:p>
          <a:endParaRPr lang="en-US"/>
        </a:p>
      </dgm:t>
    </dgm:pt>
    <dgm:pt modelId="{C2A491BF-5756-4989-8F04-3E34BB77B705}">
      <dgm:prSet/>
      <dgm:spPr/>
      <dgm:t>
        <a:bodyPr/>
        <a:lstStyle/>
        <a:p>
          <a:r>
            <a:rPr lang="ar-SA" dirty="0" smtClean="0"/>
            <a:t>الْعَافِيَةُ</a:t>
          </a:r>
          <a:endParaRPr lang="en-US" dirty="0"/>
        </a:p>
      </dgm:t>
    </dgm:pt>
    <dgm:pt modelId="{74699EC9-1418-45D6-B9BD-70A8CE41F652}" type="parTrans" cxnId="{6E78D113-2D8B-4192-B152-53C7A2294931}">
      <dgm:prSet/>
      <dgm:spPr/>
      <dgm:t>
        <a:bodyPr/>
        <a:lstStyle/>
        <a:p>
          <a:endParaRPr lang="en-US"/>
        </a:p>
      </dgm:t>
    </dgm:pt>
    <dgm:pt modelId="{3403F8C1-5A72-4B52-8674-6ED091AD5B16}" type="sibTrans" cxnId="{6E78D113-2D8B-4192-B152-53C7A2294931}">
      <dgm:prSet/>
      <dgm:spPr/>
      <dgm:t>
        <a:bodyPr/>
        <a:lstStyle/>
        <a:p>
          <a:endParaRPr lang="en-US"/>
        </a:p>
      </dgm:t>
    </dgm:pt>
    <dgm:pt modelId="{5D37F392-062D-4C6C-886F-77EDB51BB77C}" type="pres">
      <dgm:prSet presAssocID="{94F0A822-E3F1-49BB-9011-6745E4B9953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D4F7CC-B8B7-4EF8-895D-6F038177DF9D}" type="pres">
      <dgm:prSet presAssocID="{8893551E-5F04-48EA-BFDC-58A57FCFCE0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16BA58-CE6F-4404-BDB7-686B86A2E47D}" type="pres">
      <dgm:prSet presAssocID="{8893551E-5F04-48EA-BFDC-58A57FCFCE09}" presName="spNode" presStyleCnt="0"/>
      <dgm:spPr/>
    </dgm:pt>
    <dgm:pt modelId="{8358B2F5-4491-4923-BE02-FD0A89290354}" type="pres">
      <dgm:prSet presAssocID="{BB59F305-ABA6-41BE-BA19-E89153498845}" presName="sibTrans" presStyleLbl="sibTrans1D1" presStyleIdx="0" presStyleCnt="5"/>
      <dgm:spPr/>
      <dgm:t>
        <a:bodyPr/>
        <a:lstStyle/>
        <a:p>
          <a:endParaRPr lang="en-US"/>
        </a:p>
      </dgm:t>
    </dgm:pt>
    <dgm:pt modelId="{1DB97620-2B4F-4DAB-98C0-865D2CD5BA56}" type="pres">
      <dgm:prSet presAssocID="{784D574A-C295-4C0F-AD12-0FE5B380760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AA2625-C470-4510-882E-C4BD4EAA0677}" type="pres">
      <dgm:prSet presAssocID="{784D574A-C295-4C0F-AD12-0FE5B3807607}" presName="spNode" presStyleCnt="0"/>
      <dgm:spPr/>
    </dgm:pt>
    <dgm:pt modelId="{6F74D809-378E-4B55-898F-4E1C932857F6}" type="pres">
      <dgm:prSet presAssocID="{5A2A55C6-F1AF-41DD-A5B8-6A0EBA39EFA6}" presName="sibTrans" presStyleLbl="sibTrans1D1" presStyleIdx="1" presStyleCnt="5"/>
      <dgm:spPr/>
      <dgm:t>
        <a:bodyPr/>
        <a:lstStyle/>
        <a:p>
          <a:endParaRPr lang="en-US"/>
        </a:p>
      </dgm:t>
    </dgm:pt>
    <dgm:pt modelId="{D4C33637-A56B-4500-B9F6-E62AD1A02856}" type="pres">
      <dgm:prSet presAssocID="{46DB6E5B-1FE1-4115-8D1A-6BAF4D69ADE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10C27A-0146-4A87-A178-E4A71A166FC5}" type="pres">
      <dgm:prSet presAssocID="{46DB6E5B-1FE1-4115-8D1A-6BAF4D69ADE8}" presName="spNode" presStyleCnt="0"/>
      <dgm:spPr/>
    </dgm:pt>
    <dgm:pt modelId="{83210C9C-F37F-4713-A3C0-0EAB68D71321}" type="pres">
      <dgm:prSet presAssocID="{C07BB3A1-31F7-4993-A1C4-BB97519D3056}" presName="sibTrans" presStyleLbl="sibTrans1D1" presStyleIdx="2" presStyleCnt="5"/>
      <dgm:spPr/>
      <dgm:t>
        <a:bodyPr/>
        <a:lstStyle/>
        <a:p>
          <a:endParaRPr lang="en-US"/>
        </a:p>
      </dgm:t>
    </dgm:pt>
    <dgm:pt modelId="{1C289764-7795-45F9-B847-4A2292750993}" type="pres">
      <dgm:prSet presAssocID="{AF4652DD-15E8-4313-81A3-367EEE08455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1E5E46-6C42-4ED8-B1BD-85F9F8DE77B0}" type="pres">
      <dgm:prSet presAssocID="{AF4652DD-15E8-4313-81A3-367EEE084552}" presName="spNode" presStyleCnt="0"/>
      <dgm:spPr/>
    </dgm:pt>
    <dgm:pt modelId="{1103499B-1F61-42F5-A601-4CD9930C21EF}" type="pres">
      <dgm:prSet presAssocID="{5D18F473-8D69-4D63-B9E0-EFAF39B50E7F}" presName="sibTrans" presStyleLbl="sibTrans1D1" presStyleIdx="3" presStyleCnt="5"/>
      <dgm:spPr/>
      <dgm:t>
        <a:bodyPr/>
        <a:lstStyle/>
        <a:p>
          <a:endParaRPr lang="en-US"/>
        </a:p>
      </dgm:t>
    </dgm:pt>
    <dgm:pt modelId="{8F841052-C10B-4490-BA9F-964445F6F7C5}" type="pres">
      <dgm:prSet presAssocID="{C2A491BF-5756-4989-8F04-3E34BB77B70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E21F65-11A5-4A4D-A4D7-C7441797A42D}" type="pres">
      <dgm:prSet presAssocID="{C2A491BF-5756-4989-8F04-3E34BB77B705}" presName="spNode" presStyleCnt="0"/>
      <dgm:spPr/>
    </dgm:pt>
    <dgm:pt modelId="{4DEFCD9C-CABB-448D-B206-1A67FAD954E6}" type="pres">
      <dgm:prSet presAssocID="{3403F8C1-5A72-4B52-8674-6ED091AD5B16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6ABD7B51-5D6C-476C-93B6-1688556DDD63}" type="presOf" srcId="{8893551E-5F04-48EA-BFDC-58A57FCFCE09}" destId="{9AD4F7CC-B8B7-4EF8-895D-6F038177DF9D}" srcOrd="0" destOrd="0" presId="urn:microsoft.com/office/officeart/2005/8/layout/cycle5"/>
    <dgm:cxn modelId="{1039F8E3-CAA3-4BE5-B74E-44DF569C47AF}" srcId="{94F0A822-E3F1-49BB-9011-6745E4B99535}" destId="{46DB6E5B-1FE1-4115-8D1A-6BAF4D69ADE8}" srcOrd="2" destOrd="0" parTransId="{80DEE65F-8E70-4776-8349-AE182BC0F941}" sibTransId="{C07BB3A1-31F7-4993-A1C4-BB97519D3056}"/>
    <dgm:cxn modelId="{81969D6A-2FA8-4CCD-859B-C55468B325CE}" type="presOf" srcId="{3403F8C1-5A72-4B52-8674-6ED091AD5B16}" destId="{4DEFCD9C-CABB-448D-B206-1A67FAD954E6}" srcOrd="0" destOrd="0" presId="urn:microsoft.com/office/officeart/2005/8/layout/cycle5"/>
    <dgm:cxn modelId="{5BE21229-649C-4FE5-9173-0D7AEBA52F2C}" srcId="{94F0A822-E3F1-49BB-9011-6745E4B99535}" destId="{AF4652DD-15E8-4313-81A3-367EEE084552}" srcOrd="3" destOrd="0" parTransId="{D37339AF-A962-4F0B-94B8-F756988FADC2}" sibTransId="{5D18F473-8D69-4D63-B9E0-EFAF39B50E7F}"/>
    <dgm:cxn modelId="{60E6F384-629D-4A41-A1F2-93476F0C8A6C}" type="presOf" srcId="{46DB6E5B-1FE1-4115-8D1A-6BAF4D69ADE8}" destId="{D4C33637-A56B-4500-B9F6-E62AD1A02856}" srcOrd="0" destOrd="0" presId="urn:microsoft.com/office/officeart/2005/8/layout/cycle5"/>
    <dgm:cxn modelId="{60D83313-B760-46BA-BB99-FECDD0EC7716}" type="presOf" srcId="{5D18F473-8D69-4D63-B9E0-EFAF39B50E7F}" destId="{1103499B-1F61-42F5-A601-4CD9930C21EF}" srcOrd="0" destOrd="0" presId="urn:microsoft.com/office/officeart/2005/8/layout/cycle5"/>
    <dgm:cxn modelId="{96A279A3-EC48-4B8A-AB26-7CF8C24EBA1D}" type="presOf" srcId="{94F0A822-E3F1-49BB-9011-6745E4B99535}" destId="{5D37F392-062D-4C6C-886F-77EDB51BB77C}" srcOrd="0" destOrd="0" presId="urn:microsoft.com/office/officeart/2005/8/layout/cycle5"/>
    <dgm:cxn modelId="{6E78D113-2D8B-4192-B152-53C7A2294931}" srcId="{94F0A822-E3F1-49BB-9011-6745E4B99535}" destId="{C2A491BF-5756-4989-8F04-3E34BB77B705}" srcOrd="4" destOrd="0" parTransId="{74699EC9-1418-45D6-B9BD-70A8CE41F652}" sibTransId="{3403F8C1-5A72-4B52-8674-6ED091AD5B16}"/>
    <dgm:cxn modelId="{58453046-BFD7-4064-B4F6-6CAD2831A449}" srcId="{94F0A822-E3F1-49BB-9011-6745E4B99535}" destId="{8893551E-5F04-48EA-BFDC-58A57FCFCE09}" srcOrd="0" destOrd="0" parTransId="{DE01E724-38B2-4DF4-B4DE-F2B60AED0EE2}" sibTransId="{BB59F305-ABA6-41BE-BA19-E89153498845}"/>
    <dgm:cxn modelId="{C4057FE7-7D16-4A40-B108-15684A46D833}" type="presOf" srcId="{C2A491BF-5756-4989-8F04-3E34BB77B705}" destId="{8F841052-C10B-4490-BA9F-964445F6F7C5}" srcOrd="0" destOrd="0" presId="urn:microsoft.com/office/officeart/2005/8/layout/cycle5"/>
    <dgm:cxn modelId="{D4B4850F-FB25-4AA5-AC68-5F98649CA6BD}" type="presOf" srcId="{AF4652DD-15E8-4313-81A3-367EEE084552}" destId="{1C289764-7795-45F9-B847-4A2292750993}" srcOrd="0" destOrd="0" presId="urn:microsoft.com/office/officeart/2005/8/layout/cycle5"/>
    <dgm:cxn modelId="{0E5428DF-3781-474E-8F92-A5D4EE75532D}" type="presOf" srcId="{5A2A55C6-F1AF-41DD-A5B8-6A0EBA39EFA6}" destId="{6F74D809-378E-4B55-898F-4E1C932857F6}" srcOrd="0" destOrd="0" presId="urn:microsoft.com/office/officeart/2005/8/layout/cycle5"/>
    <dgm:cxn modelId="{2F5291C0-796C-4031-B767-E6A13B59A59E}" type="presOf" srcId="{784D574A-C295-4C0F-AD12-0FE5B3807607}" destId="{1DB97620-2B4F-4DAB-98C0-865D2CD5BA56}" srcOrd="0" destOrd="0" presId="urn:microsoft.com/office/officeart/2005/8/layout/cycle5"/>
    <dgm:cxn modelId="{34041C92-2988-484C-B097-B3D212FA65ED}" type="presOf" srcId="{BB59F305-ABA6-41BE-BA19-E89153498845}" destId="{8358B2F5-4491-4923-BE02-FD0A89290354}" srcOrd="0" destOrd="0" presId="urn:microsoft.com/office/officeart/2005/8/layout/cycle5"/>
    <dgm:cxn modelId="{DBC67A50-1093-4969-A583-E56B3768DFFC}" type="presOf" srcId="{C07BB3A1-31F7-4993-A1C4-BB97519D3056}" destId="{83210C9C-F37F-4713-A3C0-0EAB68D71321}" srcOrd="0" destOrd="0" presId="urn:microsoft.com/office/officeart/2005/8/layout/cycle5"/>
    <dgm:cxn modelId="{83A83B10-AABE-4750-987C-7A558406371E}" srcId="{94F0A822-E3F1-49BB-9011-6745E4B99535}" destId="{784D574A-C295-4C0F-AD12-0FE5B3807607}" srcOrd="1" destOrd="0" parTransId="{0AD973B3-B2FB-4FF9-9160-ECAC5C1715B1}" sibTransId="{5A2A55C6-F1AF-41DD-A5B8-6A0EBA39EFA6}"/>
    <dgm:cxn modelId="{313B77E0-5E8A-4C09-91F4-8FFB24AD5CE5}" type="presParOf" srcId="{5D37F392-062D-4C6C-886F-77EDB51BB77C}" destId="{9AD4F7CC-B8B7-4EF8-895D-6F038177DF9D}" srcOrd="0" destOrd="0" presId="urn:microsoft.com/office/officeart/2005/8/layout/cycle5"/>
    <dgm:cxn modelId="{E0461057-C633-4B51-B604-4A66A895C14F}" type="presParOf" srcId="{5D37F392-062D-4C6C-886F-77EDB51BB77C}" destId="{E216BA58-CE6F-4404-BDB7-686B86A2E47D}" srcOrd="1" destOrd="0" presId="urn:microsoft.com/office/officeart/2005/8/layout/cycle5"/>
    <dgm:cxn modelId="{1871AE61-5C4A-4510-85D8-E2B0B9D3EE82}" type="presParOf" srcId="{5D37F392-062D-4C6C-886F-77EDB51BB77C}" destId="{8358B2F5-4491-4923-BE02-FD0A89290354}" srcOrd="2" destOrd="0" presId="urn:microsoft.com/office/officeart/2005/8/layout/cycle5"/>
    <dgm:cxn modelId="{C2749DC1-58C1-4743-BD1F-8D3D2A928385}" type="presParOf" srcId="{5D37F392-062D-4C6C-886F-77EDB51BB77C}" destId="{1DB97620-2B4F-4DAB-98C0-865D2CD5BA56}" srcOrd="3" destOrd="0" presId="urn:microsoft.com/office/officeart/2005/8/layout/cycle5"/>
    <dgm:cxn modelId="{1E515D79-1F15-4D66-8C82-04D48288140E}" type="presParOf" srcId="{5D37F392-062D-4C6C-886F-77EDB51BB77C}" destId="{1AAA2625-C470-4510-882E-C4BD4EAA0677}" srcOrd="4" destOrd="0" presId="urn:microsoft.com/office/officeart/2005/8/layout/cycle5"/>
    <dgm:cxn modelId="{20DA681D-D464-4758-8D08-E0EED16B5E55}" type="presParOf" srcId="{5D37F392-062D-4C6C-886F-77EDB51BB77C}" destId="{6F74D809-378E-4B55-898F-4E1C932857F6}" srcOrd="5" destOrd="0" presId="urn:microsoft.com/office/officeart/2005/8/layout/cycle5"/>
    <dgm:cxn modelId="{5621FD31-CAF6-49A1-B8B0-3E2AA78786E6}" type="presParOf" srcId="{5D37F392-062D-4C6C-886F-77EDB51BB77C}" destId="{D4C33637-A56B-4500-B9F6-E62AD1A02856}" srcOrd="6" destOrd="0" presId="urn:microsoft.com/office/officeart/2005/8/layout/cycle5"/>
    <dgm:cxn modelId="{9F0681FB-0C20-4725-8D47-CB74E59BC23E}" type="presParOf" srcId="{5D37F392-062D-4C6C-886F-77EDB51BB77C}" destId="{6D10C27A-0146-4A87-A178-E4A71A166FC5}" srcOrd="7" destOrd="0" presId="urn:microsoft.com/office/officeart/2005/8/layout/cycle5"/>
    <dgm:cxn modelId="{6B0B5988-5B13-4BAF-8941-25D2CF8CC376}" type="presParOf" srcId="{5D37F392-062D-4C6C-886F-77EDB51BB77C}" destId="{83210C9C-F37F-4713-A3C0-0EAB68D71321}" srcOrd="8" destOrd="0" presId="urn:microsoft.com/office/officeart/2005/8/layout/cycle5"/>
    <dgm:cxn modelId="{421F049F-96B8-488E-A672-F6A78D75D11D}" type="presParOf" srcId="{5D37F392-062D-4C6C-886F-77EDB51BB77C}" destId="{1C289764-7795-45F9-B847-4A2292750993}" srcOrd="9" destOrd="0" presId="urn:microsoft.com/office/officeart/2005/8/layout/cycle5"/>
    <dgm:cxn modelId="{C3AD44A9-7CF8-40E9-BFE9-CAEB8A2240F1}" type="presParOf" srcId="{5D37F392-062D-4C6C-886F-77EDB51BB77C}" destId="{7E1E5E46-6C42-4ED8-B1BD-85F9F8DE77B0}" srcOrd="10" destOrd="0" presId="urn:microsoft.com/office/officeart/2005/8/layout/cycle5"/>
    <dgm:cxn modelId="{17EC51D8-DAB2-457F-80FB-513CCEBA29D5}" type="presParOf" srcId="{5D37F392-062D-4C6C-886F-77EDB51BB77C}" destId="{1103499B-1F61-42F5-A601-4CD9930C21EF}" srcOrd="11" destOrd="0" presId="urn:microsoft.com/office/officeart/2005/8/layout/cycle5"/>
    <dgm:cxn modelId="{050B3408-8D31-4906-83B2-E2746C05F9E1}" type="presParOf" srcId="{5D37F392-062D-4C6C-886F-77EDB51BB77C}" destId="{8F841052-C10B-4490-BA9F-964445F6F7C5}" srcOrd="12" destOrd="0" presId="urn:microsoft.com/office/officeart/2005/8/layout/cycle5"/>
    <dgm:cxn modelId="{BC94E6A4-E64D-459F-831E-30D22F94D752}" type="presParOf" srcId="{5D37F392-062D-4C6C-886F-77EDB51BB77C}" destId="{57E21F65-11A5-4A4D-A4D7-C7441797A42D}" srcOrd="13" destOrd="0" presId="urn:microsoft.com/office/officeart/2005/8/layout/cycle5"/>
    <dgm:cxn modelId="{92E9F823-4F01-4E86-86E3-1BD23530CF07}" type="presParOf" srcId="{5D37F392-062D-4C6C-886F-77EDB51BB77C}" destId="{4DEFCD9C-CABB-448D-B206-1A67FAD954E6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1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0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50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0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1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9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54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3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7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42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4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C7ADF-FC49-468E-AB68-9900B6E7E280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B794E-5E71-42F5-8A28-F8A1F0A32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67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nasrindakua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76200"/>
            <a:ext cx="9144000" cy="6827222"/>
            <a:chOff x="0" y="76200"/>
            <a:chExt cx="9144000" cy="6827222"/>
          </a:xfrm>
        </p:grpSpPr>
        <p:grpSp>
          <p:nvGrpSpPr>
            <p:cNvPr id="8" name="Group 7"/>
            <p:cNvGrpSpPr/>
            <p:nvPr/>
          </p:nvGrpSpPr>
          <p:grpSpPr>
            <a:xfrm>
              <a:off x="0" y="814316"/>
              <a:ext cx="9144000" cy="6089106"/>
              <a:chOff x="0" y="814316"/>
              <a:chExt cx="9144000" cy="6089106"/>
            </a:xfrm>
          </p:grpSpPr>
          <p:pic>
            <p:nvPicPr>
              <p:cNvPr id="1028" name="Picture 4" descr="Keep Flowers Fresh | How to keep flower fresh naturally dgtl - Anandabazar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1752600"/>
                <a:ext cx="9144000" cy="47022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" name="Rectangle 1"/>
              <p:cNvSpPr/>
              <p:nvPr/>
            </p:nvSpPr>
            <p:spPr>
              <a:xfrm>
                <a:off x="1752600" y="814316"/>
                <a:ext cx="5655715" cy="923330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>
                <a:spAutoFit/>
              </a:bodyPr>
              <a:lstStyle/>
              <a:p>
                <a:r>
                  <a:rPr lang="ar-SA" sz="5400" dirty="0">
                    <a:latin typeface="NikoshBAN" pitchFamily="2" charset="0"/>
                  </a:rPr>
                  <a:t>مَرْحَبًا بِكُمْ فِي دَرْسِ الْيَوْمِ</a:t>
                </a:r>
                <a:endParaRPr lang="en-US" sz="54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0" y="6564868"/>
                <a:ext cx="68580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জামিলাতুন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নেছা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,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সহকারী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মৌলভী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,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ছড়ারকুটি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আল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ওয়াহেদীয়া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‍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দ্বি-মুখী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দাখিল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মাদ্রাসা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,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সুন্দরগঞ্জ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,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গাইবান্ধা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।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8617080" y="6488668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1224417" y="76200"/>
              <a:ext cx="6712080" cy="6619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4400" b="1" dirty="0">
                  <a:latin typeface="NikoshBAN" pitchFamily="2" charset="0"/>
                </a:rPr>
                <a:t>بِسْمِ اللَّهِ الرَّحْمَنِ الرَّحِيمِ</a:t>
              </a:r>
              <a:endParaRPr lang="en-US" sz="4400" b="1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659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00270" y="609600"/>
            <a:ext cx="45961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د. كَوِّنْ جُمَلًا مُفِيدَةً مِنَ الْكَلِمَاتِ التَّالِيَةِ</a:t>
            </a:r>
            <a:r>
              <a:rPr lang="en-US" sz="2800" b="1" dirty="0"/>
              <a:t>: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381000" y="609600"/>
            <a:ext cx="40144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2000" b="1" dirty="0">
                <a:latin typeface="NikoshBAN" pitchFamily="2" charset="0"/>
                <a:cs typeface="NikoshBAN" pitchFamily="2" charset="0"/>
              </a:rPr>
              <a:t>ঘ ॥ নিচের শব্দগুলো দ্বারা পূর্ণাঙ্গ বাক্য গঠন কর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2746" y="809655"/>
            <a:ext cx="7239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ar-SA" sz="2800" b="1" dirty="0" smtClean="0"/>
              <a:t>الْمُسْتَوْصَفُ</a:t>
            </a:r>
            <a:r>
              <a:rPr lang="en-US" sz="2800" dirty="0" smtClean="0"/>
              <a:t> </a:t>
            </a:r>
            <a:r>
              <a:rPr lang="en-US" sz="2800" dirty="0"/>
              <a:t>: </a:t>
            </a:r>
            <a:r>
              <a:rPr lang="en-US" sz="2800" dirty="0" smtClean="0"/>
              <a:t>.................................................... </a:t>
            </a:r>
            <a:r>
              <a:rPr lang="bn-IN" sz="2800" dirty="0" smtClean="0"/>
              <a:t> </a:t>
            </a:r>
            <a:r>
              <a:rPr lang="ar-SA" sz="2800" b="1" dirty="0" smtClean="0"/>
              <a:t>النُّقُودُ</a:t>
            </a:r>
            <a:r>
              <a:rPr lang="en-US" sz="2800" b="1" dirty="0" smtClean="0"/>
              <a:t>        </a:t>
            </a:r>
            <a:r>
              <a:rPr lang="en-US" sz="2800" dirty="0" smtClean="0"/>
              <a:t> </a:t>
            </a:r>
            <a:r>
              <a:rPr lang="en-US" sz="2800" dirty="0"/>
              <a:t>: .................................................... </a:t>
            </a:r>
            <a:r>
              <a:rPr lang="bn-IN" sz="2800" dirty="0" smtClean="0"/>
              <a:t> </a:t>
            </a:r>
            <a:endParaRPr lang="en-US" sz="2800" dirty="0" smtClean="0"/>
          </a:p>
          <a:p>
            <a:pPr>
              <a:lnSpc>
                <a:spcPct val="250000"/>
              </a:lnSpc>
            </a:pPr>
            <a:r>
              <a:rPr lang="ar-SA" sz="2800" b="1" dirty="0" smtClean="0"/>
              <a:t>وَعَدَ</a:t>
            </a:r>
            <a:r>
              <a:rPr lang="en-US" sz="2800" b="1" dirty="0" smtClean="0"/>
              <a:t>           </a:t>
            </a:r>
            <a:r>
              <a:rPr lang="en-US" sz="2800" dirty="0" smtClean="0"/>
              <a:t>: </a:t>
            </a:r>
            <a:r>
              <a:rPr lang="en-US" sz="2800" dirty="0"/>
              <a:t>.................................................... </a:t>
            </a:r>
            <a:endParaRPr lang="en-US" sz="2800" dirty="0" smtClean="0"/>
          </a:p>
          <a:p>
            <a:pPr>
              <a:lnSpc>
                <a:spcPct val="250000"/>
              </a:lnSpc>
            </a:pPr>
            <a:r>
              <a:rPr lang="ar-SA" sz="2800" b="1" dirty="0" smtClean="0"/>
              <a:t>مُسْتَعِدٌّ</a:t>
            </a:r>
            <a:r>
              <a:rPr lang="en-US" sz="2800" dirty="0" smtClean="0"/>
              <a:t>        : </a:t>
            </a:r>
            <a:r>
              <a:rPr lang="en-US" sz="2800" dirty="0"/>
              <a:t>.................................................... </a:t>
            </a:r>
          </a:p>
          <a:p>
            <a:pPr>
              <a:lnSpc>
                <a:spcPct val="250000"/>
              </a:lnSpc>
            </a:pPr>
            <a:r>
              <a:rPr lang="ar-SA" sz="2800" b="1" dirty="0" smtClean="0"/>
              <a:t>أَدَّيْتُ</a:t>
            </a:r>
            <a:r>
              <a:rPr lang="en-US" sz="2800" dirty="0" smtClean="0"/>
              <a:t>          : </a:t>
            </a:r>
            <a:r>
              <a:rPr lang="en-US" sz="2800" dirty="0"/>
              <a:t>....................................................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08246" y="1132820"/>
            <a:ext cx="31582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رَجَعَ خَالِدٌ مِنَ الْمُسْتَوْصَفِ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608246" y="2209800"/>
            <a:ext cx="27590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يَحْتَاجُ رَاشِدٌ إِلَى النُّقُودِ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31828" y="3276600"/>
            <a:ext cx="31037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وَعَدَنِي جَابِرٌ بِأَدَاءِ الصَّلَاة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568170" y="4429780"/>
            <a:ext cx="21419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أَنَا مُسْتَعِدٌّ لِلذَّهَابِ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1608246" y="5496580"/>
            <a:ext cx="21018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أَدَّيْتُ ثَمَنَ السِّلْعَةِ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6109717" y="1255930"/>
            <a:ext cx="31550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dirty="0">
                <a:latin typeface="NikoshBAN" pitchFamily="2" charset="0"/>
                <a:cs typeface="NikoshBAN" pitchFamily="2" charset="0"/>
              </a:rPr>
              <a:t>ক্লিনিক : খালেদ ক্লিনিক থেকে ফিরেছে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9638" y="2271355"/>
            <a:ext cx="25843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dirty="0">
                <a:latin typeface="NikoshBAN" pitchFamily="2" charset="0"/>
                <a:cs typeface="NikoshBAN" pitchFamily="2" charset="0"/>
              </a:rPr>
              <a:t>টাকা : রাশেদের টাকা প্রয়োজন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40348" y="3333690"/>
            <a:ext cx="4724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2000" dirty="0">
                <a:latin typeface="NikoshBAN" pitchFamily="2" charset="0"/>
                <a:cs typeface="NikoshBAN" pitchFamily="2" charset="0"/>
              </a:rPr>
              <a:t>ওয়াদা : জাবের আমার সাথে নামাজ পড়ার ওয়াদা করেছে।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918437" y="4400490"/>
            <a:ext cx="32255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dirty="0">
                <a:latin typeface="NikoshBAN" pitchFamily="2" charset="0"/>
                <a:cs typeface="NikoshBAN" pitchFamily="2" charset="0"/>
              </a:rPr>
              <a:t>প্রস্তুত : আমি যাওয়ার জন্য প্রস্তুত আছি।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0" y="54672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IN" sz="2000" dirty="0">
                <a:latin typeface="NikoshBAN" pitchFamily="2" charset="0"/>
                <a:cs typeface="NikoshBAN" pitchFamily="2" charset="0"/>
              </a:rPr>
              <a:t>তুমি পরিশোধ করেছ : তুমি পণ্যের মূল্য পরিশোধ করেছ।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95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75110" y="228600"/>
            <a:ext cx="3967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هـ. أَذْكُرِ السُّؤَالَ الْمُنَاسِبَ لِلْجَوَابِ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368472" y="305544"/>
            <a:ext cx="24657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b="1" dirty="0">
                <a:latin typeface="NikoshBAN" pitchFamily="2" charset="0"/>
                <a:cs typeface="NikoshBAN" pitchFamily="2" charset="0"/>
              </a:rPr>
              <a:t>উত্তর অনুযায়ী প্রশ্ন উল্লেখ কর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937648" y="751820"/>
            <a:ext cx="1300561" cy="555986"/>
            <a:chOff x="7937648" y="751820"/>
            <a:chExt cx="1300561" cy="555986"/>
          </a:xfrm>
        </p:grpSpPr>
        <p:sp>
          <p:nvSpPr>
            <p:cNvPr id="4" name="Rectangle 3"/>
            <p:cNvSpPr/>
            <p:nvPr/>
          </p:nvSpPr>
          <p:spPr>
            <a:xfrm>
              <a:off x="8229600" y="751820"/>
              <a:ext cx="1008609" cy="5559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15000"/>
                </a:lnSpc>
                <a:spcAft>
                  <a:spcPts val="2400"/>
                </a:spcAft>
              </a:pPr>
              <a:r>
                <a:rPr lang="ar-SA" sz="2800" u="sng" dirty="0"/>
                <a:t>الْجَوَابُ</a:t>
              </a:r>
              <a:endParaRPr lang="en-US" sz="2800" u="sng" dirty="0">
                <a:ea typeface="Calibri"/>
                <a:cs typeface="Arial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7937648" y="762000"/>
              <a:ext cx="44435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/>
                <a:t> : 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919554" y="745617"/>
            <a:ext cx="1148422" cy="555986"/>
            <a:chOff x="2919554" y="745617"/>
            <a:chExt cx="1148422" cy="555986"/>
          </a:xfrm>
        </p:grpSpPr>
        <p:sp>
          <p:nvSpPr>
            <p:cNvPr id="6" name="Rectangle 5"/>
            <p:cNvSpPr/>
            <p:nvPr/>
          </p:nvSpPr>
          <p:spPr>
            <a:xfrm>
              <a:off x="3134707" y="745617"/>
              <a:ext cx="933269" cy="5559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15000"/>
                </a:lnSpc>
                <a:spcAft>
                  <a:spcPts val="2400"/>
                </a:spcAft>
              </a:pPr>
              <a:r>
                <a:rPr lang="ar-SA" sz="2800" u="sng" dirty="0"/>
                <a:t>السُّؤَالُ</a:t>
              </a:r>
              <a:endParaRPr lang="en-US" sz="2800" u="sng" dirty="0">
                <a:ea typeface="Calibri"/>
                <a:cs typeface="Arial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919554" y="772180"/>
              <a:ext cx="28084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/>
                <a:t>: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4662342" y="1486268"/>
            <a:ext cx="2058577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2400"/>
              </a:spcAft>
            </a:pPr>
            <a:r>
              <a:rPr lang="ar-SA" sz="2800" dirty="0">
                <a:latin typeface="NikoshBAN" pitchFamily="2" charset="0"/>
              </a:rPr>
              <a:t>أَصَابَهُ الْحُمَّى. ج</a:t>
            </a:r>
            <a:endParaRPr lang="en-US" sz="2800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36567" y="1557057"/>
            <a:ext cx="1786066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2400"/>
              </a:spcAft>
            </a:pPr>
            <a:r>
              <a:rPr lang="en-US" sz="20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IN" sz="2000" dirty="0">
                <a:latin typeface="NikoshBAN" pitchFamily="2" charset="0"/>
                <a:cs typeface="NikoshBAN" pitchFamily="2" charset="0"/>
              </a:rPr>
              <a:t>উ. সে জ্বরে আক্রান্ত)</a:t>
            </a:r>
            <a:endParaRPr lang="en-US" sz="2000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662342" y="887374"/>
            <a:ext cx="170449" cy="537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057868" y="1762780"/>
            <a:ext cx="23355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dirty="0" smtClean="0"/>
              <a:t>أَيُّ </a:t>
            </a:r>
            <a:r>
              <a:rPr lang="ar-SA" sz="2800" dirty="0"/>
              <a:t>مَرَضٍ أَصَابَهُ؟ </a:t>
            </a:r>
            <a:r>
              <a:rPr lang="en-US" sz="2800" dirty="0" smtClean="0"/>
              <a:t>   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691" y="1780195"/>
            <a:ext cx="2055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(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প্র. সে কী রোগে আক্রান্ত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?)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82932" y="2249688"/>
            <a:ext cx="2994731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2400"/>
              </a:spcAft>
            </a:pPr>
            <a:r>
              <a:rPr lang="ar-SA" sz="2800" dirty="0">
                <a:latin typeface="NikoshBAN" pitchFamily="2" charset="0"/>
              </a:rPr>
              <a:t>ذَهَبَ إِلَى الْمُسْتَوْصَفِ. ج</a:t>
            </a:r>
            <a:endParaRPr lang="en-US" sz="2800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360681" y="2772941"/>
            <a:ext cx="1832553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2400"/>
              </a:spcAft>
            </a:pPr>
            <a:r>
              <a:rPr lang="en-US" sz="20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IN" sz="2000" dirty="0">
                <a:latin typeface="NikoshBAN" pitchFamily="2" charset="0"/>
                <a:cs typeface="NikoshBAN" pitchFamily="2" charset="0"/>
              </a:rPr>
              <a:t>উ. সে ক্লিনিকে গেল)</a:t>
            </a:r>
            <a:endParaRPr lang="en-US" sz="2000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987288" y="2504419"/>
            <a:ext cx="14061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dirty="0"/>
              <a:t>أَيْنَ ذَهَبَ؟ </a:t>
            </a:r>
            <a:endParaRPr lang="en-US" sz="2800" dirty="0"/>
          </a:p>
        </p:txBody>
      </p:sp>
      <p:sp>
        <p:nvSpPr>
          <p:cNvPr id="28" name="Rectangle 27"/>
          <p:cNvSpPr/>
          <p:nvPr/>
        </p:nvSpPr>
        <p:spPr>
          <a:xfrm>
            <a:off x="-120742" y="2712910"/>
            <a:ext cx="19239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IN" sz="2000" dirty="0">
                <a:latin typeface="NikoshBAN" pitchFamily="2" charset="0"/>
                <a:cs typeface="NikoshBAN" pitchFamily="2" charset="0"/>
              </a:rPr>
              <a:t>প্র. সে কোথায় গেল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?)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82932" y="3282042"/>
            <a:ext cx="3881191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2400"/>
              </a:spcAft>
            </a:pPr>
            <a:r>
              <a:rPr lang="ar-SA" sz="2800" dirty="0">
                <a:latin typeface="NikoshBAN" pitchFamily="2" charset="0"/>
              </a:rPr>
              <a:t>اقْتَرَضَ خَالِدٌ خَمْسَةَ آلَافٍ تَأكًا. ج</a:t>
            </a:r>
            <a:endParaRPr lang="en-US" sz="2800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868034" y="3352647"/>
            <a:ext cx="26647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dirty="0"/>
              <a:t>كَمْ تَأكًا اقْتَرَضَ خَالِدٌ؟</a:t>
            </a:r>
            <a:r>
              <a:rPr lang="ar-SA" dirty="0"/>
              <a:t> 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5885918" y="3875867"/>
            <a:ext cx="3307316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2400"/>
              </a:spcAft>
            </a:pPr>
            <a:r>
              <a:rPr lang="en-US" sz="20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IN" sz="2000" dirty="0">
                <a:latin typeface="NikoshBAN" pitchFamily="2" charset="0"/>
                <a:cs typeface="NikoshBAN" pitchFamily="2" charset="0"/>
              </a:rPr>
              <a:t>উ. খালেদ পাঁচ হাজার টাকা ধার করল।)</a:t>
            </a:r>
            <a:endParaRPr lang="en-US" sz="2000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-25022" y="3943642"/>
            <a:ext cx="2823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IN" sz="2000" dirty="0">
                <a:latin typeface="NikoshBAN" pitchFamily="2" charset="0"/>
                <a:cs typeface="NikoshBAN" pitchFamily="2" charset="0"/>
              </a:rPr>
              <a:t>প্র. খালেদ কত টাকা ধার করল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?)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747501" y="4596418"/>
            <a:ext cx="4472699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2400"/>
              </a:spcAft>
            </a:pPr>
            <a:r>
              <a:rPr lang="ar-SA" sz="2800" dirty="0">
                <a:latin typeface="NikoshBAN" pitchFamily="2" charset="0"/>
              </a:rPr>
              <a:t>أَدَّى خَالِدٌ الْقَرْضَ فِي الْوَقْتِ الْمُحَدَّدِ. ج</a:t>
            </a:r>
            <a:endParaRPr lang="en-US" sz="2800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213389" y="5334000"/>
            <a:ext cx="3932487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2400"/>
              </a:spcAft>
            </a:pPr>
            <a:r>
              <a:rPr lang="en-US" sz="20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IN" sz="2000" dirty="0">
                <a:latin typeface="NikoshBAN" pitchFamily="2" charset="0"/>
                <a:cs typeface="NikoshBAN" pitchFamily="2" charset="0"/>
              </a:rPr>
              <a:t>উ. খালেদ নির্ধারিত সময়ে ঋণ পরিশোধ করল।)</a:t>
            </a:r>
            <a:endParaRPr lang="en-US" sz="2000" dirty="0">
              <a:latin typeface="NikoshBAN" pitchFamily="2" charset="0"/>
              <a:ea typeface="Calibri"/>
              <a:cs typeface="NikoshBAN" pitchFamily="2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803183" y="4642909"/>
            <a:ext cx="29443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2800" dirty="0">
                <a:solidFill>
                  <a:prstClr val="black"/>
                </a:solidFill>
              </a:rPr>
              <a:t>مَتَى أَدَّى خَالِدٌ الْقَرْضَ؟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691" y="5395261"/>
            <a:ext cx="31967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NikoshBAN" pitchFamily="2" charset="0"/>
                <a:cs typeface="NikoshBAN" pitchFamily="2" charset="0"/>
              </a:rPr>
              <a:t>(</a:t>
            </a:r>
            <a:r>
              <a:rPr lang="bn-IN" sz="2000" dirty="0">
                <a:latin typeface="NikoshBAN" pitchFamily="2" charset="0"/>
                <a:cs typeface="NikoshBAN" pitchFamily="2" charset="0"/>
              </a:rPr>
              <a:t>প্র. খালেদ কখন ঋণ পরিশোধ করল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?)</a:t>
            </a:r>
          </a:p>
        </p:txBody>
      </p:sp>
    </p:spTree>
    <p:extLst>
      <p:ext uri="{BB962C8B-B14F-4D97-AF65-F5344CB8AC3E}">
        <p14:creationId xmlns:p14="http://schemas.microsoft.com/office/powerpoint/2010/main" val="282738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11" grpId="0"/>
      <p:bldP spid="21" grpId="0"/>
      <p:bldP spid="22" grpId="0"/>
      <p:bldP spid="23" grpId="0"/>
      <p:bldP spid="24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53000" y="726827"/>
            <a:ext cx="43156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/>
              <a:t>السُّؤَالُ </a:t>
            </a:r>
            <a:r>
              <a:rPr lang="ar-SA" sz="2800" b="1" dirty="0"/>
              <a:t>: أَكْتُبْ مَعَانِيَ الْكَلِمَاتِ التَّالِيَةِ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3451455" y="145548"/>
            <a:ext cx="19656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/>
              <a:t>الْوَاجِبُ الْمَنْزِلِيُّ</a:t>
            </a:r>
            <a:endParaRPr lang="en-US" sz="28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8665563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3986388" y="2895600"/>
            <a:ext cx="1271412" cy="888913"/>
            <a:chOff x="1016565" y="839226"/>
            <a:chExt cx="1128199" cy="711026"/>
          </a:xfrm>
        </p:grpSpPr>
        <p:sp>
          <p:nvSpPr>
            <p:cNvPr id="7" name="Rounded Rectangle 6"/>
            <p:cNvSpPr/>
            <p:nvPr/>
          </p:nvSpPr>
          <p:spPr>
            <a:xfrm>
              <a:off x="1050878" y="839226"/>
              <a:ext cx="1093886" cy="711026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1016565" y="908644"/>
              <a:ext cx="1024468" cy="6416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SA" sz="3200" b="1" kern="1200" dirty="0" smtClean="0"/>
                <a:t>مَعَانِي الْكَلِمَاتِ </a:t>
              </a:r>
              <a:endParaRPr lang="en-US" sz="3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4414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412187"/>
              </p:ext>
            </p:extLst>
          </p:nvPr>
        </p:nvGraphicFramePr>
        <p:xfrm>
          <a:off x="32982" y="20472"/>
          <a:ext cx="2786418" cy="65982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0639"/>
                <a:gridCol w="1845779"/>
              </a:tblGrid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600" dirty="0">
                          <a:effectLst/>
                          <a:latin typeface="NikoshBAN" pitchFamily="2" charset="0"/>
                        </a:rPr>
                        <a:t>خَالِدٌ / أَحْمَدُ</a:t>
                      </a:r>
                      <a:endParaRPr lang="en-US" sz="16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600">
                          <a:effectLst/>
                          <a:latin typeface="NikoshBAN" pitchFamily="2" charset="0"/>
                          <a:cs typeface="NikoshBAN" pitchFamily="2" charset="0"/>
                        </a:rPr>
                        <a:t>খালিদ / আহমদ (ব্যক্তিবাচক নাম)</a:t>
                      </a:r>
                      <a:endParaRPr lang="en-US" sz="16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600">
                          <a:effectLst/>
                          <a:latin typeface="NikoshBAN" pitchFamily="2" charset="0"/>
                        </a:rPr>
                        <a:t>اَلسَّلَامُ</a:t>
                      </a:r>
                      <a:endParaRPr lang="en-US" sz="16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600">
                          <a:effectLst/>
                          <a:latin typeface="NikoshBAN" pitchFamily="2" charset="0"/>
                          <a:cs typeface="NikoshBAN" pitchFamily="2" charset="0"/>
                        </a:rPr>
                        <a:t>শান্তি</a:t>
                      </a:r>
                      <a:endParaRPr lang="en-US" sz="16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600">
                          <a:effectLst/>
                          <a:latin typeface="NikoshBAN" pitchFamily="2" charset="0"/>
                        </a:rPr>
                        <a:t>عَلَيْكُمْ</a:t>
                      </a:r>
                      <a:endParaRPr lang="en-US" sz="16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6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আপনাদের ওপর</a:t>
                      </a:r>
                      <a:endParaRPr lang="en-US" sz="16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600">
                          <a:effectLst/>
                          <a:latin typeface="NikoshBAN" pitchFamily="2" charset="0"/>
                        </a:rPr>
                        <a:t>وَرَحْمَةُ</a:t>
                      </a:r>
                      <a:endParaRPr lang="en-US" sz="16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60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এবং রহমত</a:t>
                      </a:r>
                      <a:endParaRPr lang="en-US" sz="16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اللهِ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আল্লাহর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وَاللهِ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>
                          <a:effectLst/>
                          <a:latin typeface="NikoshBAN" pitchFamily="2" charset="0"/>
                          <a:cs typeface="NikoshBAN" pitchFamily="2" charset="0"/>
                        </a:rPr>
                        <a:t>আল্লাহর কসম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أَنَا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>
                          <a:effectLst/>
                          <a:latin typeface="NikoshBAN" pitchFamily="2" charset="0"/>
                          <a:cs typeface="NikoshBAN" pitchFamily="2" charset="0"/>
                        </a:rPr>
                        <a:t>আমি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حَزِينٌ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>
                          <a:effectLst/>
                          <a:latin typeface="NikoshBAN" pitchFamily="2" charset="0"/>
                          <a:cs typeface="NikoshBAN" pitchFamily="2" charset="0"/>
                        </a:rPr>
                        <a:t>দুঃখিত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أَخِي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>
                          <a:effectLst/>
                          <a:latin typeface="NikoshBAN" pitchFamily="2" charset="0"/>
                          <a:cs typeface="NikoshBAN" pitchFamily="2" charset="0"/>
                        </a:rPr>
                        <a:t>আমার ভাই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رَاشِدٌ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>
                          <a:effectLst/>
                          <a:latin typeface="NikoshBAN" pitchFamily="2" charset="0"/>
                          <a:cs typeface="NikoshBAN" pitchFamily="2" charset="0"/>
                        </a:rPr>
                        <a:t>রাশেদ (নাম)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مُصَابٌ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>
                          <a:effectLst/>
                          <a:latin typeface="NikoshBAN" pitchFamily="2" charset="0"/>
                          <a:cs typeface="NikoshBAN" pitchFamily="2" charset="0"/>
                        </a:rPr>
                        <a:t>আক্রান্ত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بِمَرَضٍ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>
                          <a:effectLst/>
                          <a:latin typeface="NikoshBAN" pitchFamily="2" charset="0"/>
                          <a:cs typeface="NikoshBAN" pitchFamily="2" charset="0"/>
                        </a:rPr>
                        <a:t>রোগ দ্বারা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شَفَاهُ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তাকে সুস্থ করে দিন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أَيُّ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>
                          <a:effectLst/>
                          <a:latin typeface="NikoshBAN" pitchFamily="2" charset="0"/>
                          <a:cs typeface="NikoshBAN" pitchFamily="2" charset="0"/>
                        </a:rPr>
                        <a:t>কী / কোনটি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439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مَرَضٍ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রোগ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أَصَابَهُ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তাকে আক্রমণ করেছে / তার হয়েছে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 dirty="0">
                          <a:effectLst/>
                          <a:latin typeface="NikoshBAN" pitchFamily="2" charset="0"/>
                        </a:rPr>
                        <a:t>الْحُمَّى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জ্বর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 dirty="0">
                          <a:effectLst/>
                          <a:latin typeface="NikoshBAN" pitchFamily="2" charset="0"/>
                        </a:rPr>
                        <a:t>مُنْذُ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থেকে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 dirty="0">
                          <a:effectLst/>
                          <a:latin typeface="NikoshBAN" pitchFamily="2" charset="0"/>
                        </a:rPr>
                        <a:t>يَوْمَيْنِ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দুই দিন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وَالْيَوْمَ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এবং আজ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بَدَأَ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শুরু হয়েছে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الْإِسْهَالُ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ডায়রিয়া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382762"/>
              </p:ext>
            </p:extLst>
          </p:nvPr>
        </p:nvGraphicFramePr>
        <p:xfrm>
          <a:off x="2895600" y="20472"/>
          <a:ext cx="2514600" cy="13160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0639"/>
                <a:gridCol w="1573961"/>
              </a:tblGrid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لَا تَتَأَخَّرْ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দেরি কোরো না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اِذْهَبْ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নিয়ে যাও / যাও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بِهِ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তাকে (নিয়ে)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إِلَى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দিকে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  <a:tr h="21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100">
                          <a:effectLst/>
                          <a:latin typeface="NikoshBAN" pitchFamily="2" charset="0"/>
                        </a:rPr>
                        <a:t>الْمُسْتَوْصَفِ</a:t>
                      </a:r>
                      <a:endParaRPr lang="en-US" sz="110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100" dirty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ক্লিনিকে / চিকিৎসালয়ে</a:t>
                      </a:r>
                      <a:endParaRPr lang="en-US" sz="1100" dirty="0">
                        <a:effectLst/>
                        <a:latin typeface="NikoshBAN" pitchFamily="2" charset="0"/>
                        <a:ea typeface="Calibri"/>
                        <a:cs typeface="NikoshBAN" pitchFamily="2" charset="0"/>
                      </a:endParaRPr>
                    </a:p>
                  </a:txBody>
                  <a:tcPr marL="52824" marR="52824" marT="35216" marB="35216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683438"/>
              </p:ext>
            </p:extLst>
          </p:nvPr>
        </p:nvGraphicFramePr>
        <p:xfrm>
          <a:off x="2743200" y="1447800"/>
          <a:ext cx="2743200" cy="4653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6800"/>
                <a:gridCol w="1676400"/>
              </a:tblGrid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 dirty="0">
                          <a:effectLst/>
                        </a:rPr>
                        <a:t>الْمُسْتَوْصَفِ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ক্লিনিক/চিকিৎসালয়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يُكَلِّفُ كَثِيرًا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অনেক খরচ হয়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صِفْرُ الْيَدِ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হাত খালি / নিঃস্ব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لَا تُفَكِّرْ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চিন্তা কোরো না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تَحْتَاجُ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প্রয়োজন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186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لِلْعِلَاجِ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চিকিৎসার জন্য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2474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أُسَاعِدُكَ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আমি সাহায্য করব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4083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تُقْرِضُنِي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আমাকে ধার দেবে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خَمْسَةَ آلَافٍ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পাঁচ হাজার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 dirty="0">
                          <a:effectLst/>
                        </a:rPr>
                        <a:t>مُسْتَعِدٌّ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প্রস্তুত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اِنْتَظِرْ لَحْظَةً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এক মুহূর্ত অপেক্ষা করো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خُذْ هَذِهِ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এই নাও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أُؤَدِّيكَ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তোমাকে পরিশোধ করব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الشَّهْرِ الْقَادِمِ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আগামী মাস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تَسَهَّلَ لَكَ الْأَمْرُ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 dirty="0">
                          <a:effectLst/>
                        </a:rPr>
                        <a:t>তোমার পরিস্থিতি সহজ হলে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983414"/>
              </p:ext>
            </p:extLst>
          </p:nvPr>
        </p:nvGraphicFramePr>
        <p:xfrm>
          <a:off x="5715000" y="228600"/>
          <a:ext cx="3270597" cy="4530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5597"/>
                <a:gridCol w="1905000"/>
              </a:tblGrid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بَعْدَ شَهْرٍ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এক মাস পর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الْمَوْعِدِ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নির্ধারিত সময়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لَقِيَ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দেখা করল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اِسْتَفَدْتُ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আমি উপকৃত হয়েছি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بِتَعَاوُنِكَ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তোমার সহযোগিতায়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الصِّحَّةِ وَالْعَافِيَةِ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সুস্থতা ও ভালো থাকা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خِدْمَةٍ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সেবা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دَفْعِ الْقَرْضِ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ঋণ পরিশোধ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النُّقُودُ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টাকা / মুদ্রা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حُسْنِ تَعَاوُنِكَ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তোমার সুন্দর সহযোগিতা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عَجِيبٌ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চমৎকার / আশ্চর্যজনক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قَلَّمَا يُوجَدُ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খুব কমই পাওয়া যায়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الْكَرِيمُ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মহৎ ব্যক্তি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وَعَدَ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>
                          <a:effectLst/>
                        </a:rPr>
                        <a:t>প্রতিশ্রুতি দিল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  <a:tr h="301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ar-SA" sz="1000">
                          <a:effectLst/>
                        </a:rPr>
                        <a:t>وَفَى</a:t>
                      </a:r>
                      <a:endParaRPr lang="en-US" sz="9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bn-IN" sz="1000" dirty="0">
                          <a:effectLst/>
                        </a:rPr>
                        <a:t>রক্ষা করল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95083" marR="95083" marT="63389" marB="6338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402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96522" y="0"/>
            <a:ext cx="9144000" cy="6942809"/>
            <a:chOff x="0" y="-20277"/>
            <a:chExt cx="9144000" cy="6942809"/>
          </a:xfrm>
        </p:grpSpPr>
        <p:sp>
          <p:nvSpPr>
            <p:cNvPr id="3" name="Rectangle 2"/>
            <p:cNvSpPr/>
            <p:nvPr/>
          </p:nvSpPr>
          <p:spPr>
            <a:xfrm>
              <a:off x="0" y="6519446"/>
              <a:ext cx="693420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জামিলাতুন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নেছা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 , </a:t>
              </a:r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সহকারী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মৌলভী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, </a:t>
              </a:r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ছড়ারকুটি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আল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ওয়াহেদীয়া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 ‍</a:t>
              </a:r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দ্বি-মুখী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দাখিল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মাদ্রাসা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, </a:t>
              </a:r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সুন্দরগঞ্জ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, </a:t>
              </a:r>
              <a:r>
                <a:rPr lang="en-US" sz="1600" dirty="0" err="1">
                  <a:latin typeface="NikoshBAN" pitchFamily="2" charset="0"/>
                  <a:cs typeface="NikoshBAN" pitchFamily="2" charset="0"/>
                </a:rPr>
                <a:t>গাইবান্ধা</a:t>
              </a:r>
              <a:r>
                <a:rPr lang="en-US" sz="1600" dirty="0">
                  <a:latin typeface="NikoshBAN" pitchFamily="2" charset="0"/>
                  <a:cs typeface="NikoshBAN" pitchFamily="2" charset="0"/>
                </a:rPr>
                <a:t>।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8629888" y="655320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0" y="-20277"/>
              <a:ext cx="9144000" cy="6388066"/>
              <a:chOff x="-116238" y="-20277"/>
              <a:chExt cx="8357461" cy="6388066"/>
            </a:xfrm>
          </p:grpSpPr>
          <p:pic>
            <p:nvPicPr>
              <p:cNvPr id="6" name="Content Placeholder 3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16238" y="610892"/>
                <a:ext cx="8357461" cy="4876134"/>
              </a:xfrm>
              <a:prstGeom prst="rect">
                <a:avLst/>
              </a:prstGeom>
            </p:spPr>
          </p:pic>
          <p:sp>
            <p:nvSpPr>
              <p:cNvPr id="7" name="Rectangle 6"/>
              <p:cNvSpPr/>
              <p:nvPr/>
            </p:nvSpPr>
            <p:spPr>
              <a:xfrm>
                <a:off x="1667108" y="5487026"/>
                <a:ext cx="4967207" cy="880763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ar-SA" sz="7200" b="1" dirty="0" smtClean="0">
                    <a:solidFill>
                      <a:schemeClr val="accent2">
                        <a:lumMod val="75000"/>
                      </a:schemeClr>
                    </a:solidFill>
                    <a:effectLst>
                      <a:outerShdw blurRad="50800" dist="38100" dir="8100000" algn="tr" rotWithShape="0">
                        <a:prstClr val="black">
                          <a:alpha val="40000"/>
                        </a:prstClr>
                      </a:outerShdw>
                    </a:effectLst>
                    <a:latin typeface="Arabic Typesetting" panose="03020402040406030203" pitchFamily="66" charset="-78"/>
                    <a:cs typeface="Arabic Typesetting" panose="03020402040406030203" pitchFamily="66" charset="-78"/>
                  </a:rPr>
                  <a:t>الى اللقاء</a:t>
                </a:r>
                <a:endParaRPr lang="en-US" sz="7200" b="1" dirty="0">
                  <a:solidFill>
                    <a:schemeClr val="accent2">
                      <a:lumMod val="75000"/>
                    </a:schemeClr>
                  </a:solidFill>
                  <a:effectLst>
                    <a:outerShdw blurRad="50800" dist="38100" dir="8100000" algn="tr" rotWithShape="0">
                      <a:prstClr val="black">
                        <a:alpha val="40000"/>
                      </a:prstClr>
                    </a:outerShdw>
                  </a:effectLst>
                  <a:latin typeface="Arabic Typesetting" panose="03020402040406030203" pitchFamily="66" charset="-78"/>
                  <a:cs typeface="Arabic Typesetting" panose="03020402040406030203" pitchFamily="66" charset="-78"/>
                </a:endParaRPr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99387" y="-20277"/>
                <a:ext cx="2057400" cy="154305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794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/>
        </p:nvSpPr>
        <p:spPr>
          <a:xfrm>
            <a:off x="8593262" y="65055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0" y="304800"/>
            <a:ext cx="8849581" cy="6598622"/>
            <a:chOff x="0" y="304800"/>
            <a:chExt cx="8849581" cy="6598622"/>
          </a:xfrm>
        </p:grpSpPr>
        <p:grpSp>
          <p:nvGrpSpPr>
            <p:cNvPr id="2" name="Group 1"/>
            <p:cNvGrpSpPr/>
            <p:nvPr/>
          </p:nvGrpSpPr>
          <p:grpSpPr>
            <a:xfrm>
              <a:off x="0" y="304800"/>
              <a:ext cx="8686800" cy="6598622"/>
              <a:chOff x="0" y="304800"/>
              <a:chExt cx="8686800" cy="659862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553200" y="4419600"/>
                <a:ext cx="213360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ar-SA" altLang="en-US" sz="3200" dirty="0" smtClean="0">
                    <a:solidFill>
                      <a:srgbClr val="7030A0"/>
                    </a:solidFill>
                    <a:cs typeface="Arabic Transparent" panose="020B0604020202020204" pitchFamily="34" charset="0"/>
                  </a:rPr>
                  <a:t>جميْلَةُ النسَاء </a:t>
                </a:r>
                <a:endParaRPr lang="ar-SA" altLang="en-US" sz="3200" dirty="0">
                  <a:solidFill>
                    <a:srgbClr val="7030A0"/>
                  </a:solidFill>
                  <a:cs typeface="Arabic Transparent" panose="020B0604020202020204" pitchFamily="34" charset="0"/>
                </a:endParaRPr>
              </a:p>
            </p:txBody>
          </p:sp>
          <p:sp>
            <p:nvSpPr>
              <p:cNvPr id="12" name="Text Box 3"/>
              <p:cNvSpPr txBox="1">
                <a:spLocks noChangeArrowheads="1"/>
              </p:cNvSpPr>
              <p:nvPr/>
            </p:nvSpPr>
            <p:spPr bwMode="auto">
              <a:xfrm>
                <a:off x="1" y="1638503"/>
                <a:ext cx="5562600" cy="3997809"/>
              </a:xfrm>
              <a:prstGeom prst="rect">
                <a:avLst/>
              </a:prstGeom>
              <a:solidFill>
                <a:schemeClr val="bg1">
                  <a:alpha val="79999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0000" tIns="360000" rIns="360000" bIns="360000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ar-SA" sz="3200" b="1" dirty="0">
                    <a:latin typeface="NikoshBAN" pitchFamily="2" charset="0"/>
                  </a:rPr>
                  <a:t>جميلة النساء</a:t>
                </a:r>
                <a:r>
                  <a:rPr lang="ar-SA" sz="3200" dirty="0">
                    <a:latin typeface="NikoshBAN" pitchFamily="2" charset="0"/>
                  </a:rPr>
                  <a:t/>
                </a:r>
                <a:br>
                  <a:rPr lang="ar-SA" sz="3200" dirty="0">
                    <a:latin typeface="NikoshBAN" pitchFamily="2" charset="0"/>
                  </a:rPr>
                </a:br>
                <a:r>
                  <a:rPr lang="ar-SA" sz="3200" dirty="0" smtClean="0">
                    <a:latin typeface="NikoshBAN" pitchFamily="2" charset="0"/>
                  </a:rPr>
                  <a:t>مساعدة المعلمة</a:t>
                </a:r>
                <a:r>
                  <a:rPr lang="ar-SA" sz="3200" dirty="0">
                    <a:latin typeface="NikoshBAN" pitchFamily="2" charset="0"/>
                  </a:rPr>
                  <a:t/>
                </a:r>
                <a:br>
                  <a:rPr lang="ar-SA" sz="3200" dirty="0">
                    <a:latin typeface="NikoshBAN" pitchFamily="2" charset="0"/>
                  </a:rPr>
                </a:br>
                <a:r>
                  <a:rPr lang="ar-SA" sz="3200" dirty="0">
                    <a:latin typeface="NikoshBAN" pitchFamily="2" charset="0"/>
                  </a:rPr>
                  <a:t>المدرسة الوحْدية دِي-مُكي، سرركوتي</a:t>
                </a:r>
                <a:br>
                  <a:rPr lang="ar-SA" sz="3200" dirty="0">
                    <a:latin typeface="NikoshBAN" pitchFamily="2" charset="0"/>
                  </a:rPr>
                </a:br>
                <a:r>
                  <a:rPr lang="ar-SA" sz="3200" dirty="0">
                    <a:latin typeface="NikoshBAN" pitchFamily="2" charset="0"/>
                  </a:rPr>
                  <a:t>داخل مدرسة سندرغنج، </a:t>
                </a:r>
                <a:r>
                  <a:rPr lang="ar-SA" sz="3200" dirty="0" smtClean="0">
                    <a:latin typeface="NikoshBAN" pitchFamily="2" charset="0"/>
                  </a:rPr>
                  <a:t>غيبندة</a:t>
                </a:r>
                <a:endParaRPr lang="en-US" sz="3200" dirty="0" smtClean="0">
                  <a:latin typeface="NikoshBAN" pitchFamily="2" charset="0"/>
                </a:endParaRPr>
              </a:p>
              <a:p>
                <a:r>
                  <a:rPr lang="ar-SA" sz="3200" dirty="0"/>
                  <a:t>رَقْمُ </a:t>
                </a:r>
                <a:r>
                  <a:rPr lang="ar-SA" sz="3200" dirty="0" smtClean="0"/>
                  <a:t>ٱلْجَوَّالِ</a:t>
                </a:r>
                <a:r>
                  <a:rPr lang="en-US" sz="3200" dirty="0" smtClean="0"/>
                  <a:t>: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০১৭৩৭৯৬২২৮১ </a:t>
                </a:r>
              </a:p>
              <a:p>
                <a:r>
                  <a:rPr lang="ar-SA" sz="3200" dirty="0" smtClean="0">
                    <a:hlinkClick r:id="rId2"/>
                  </a:rPr>
                  <a:t>إيميل</a:t>
                </a:r>
                <a:r>
                  <a:rPr lang="en-US" sz="3200" dirty="0" smtClean="0"/>
                  <a:t>: </a:t>
                </a:r>
                <a:r>
                  <a:rPr lang="en-US" sz="2000" dirty="0" smtClean="0">
                    <a:latin typeface="NikoshBAN" pitchFamily="2" charset="0"/>
                    <a:cs typeface="NikoshBAN" pitchFamily="2" charset="0"/>
                  </a:rPr>
                  <a:t>nasrindakua@gmail.com</a:t>
                </a:r>
                <a:endParaRPr lang="en-US" altLang="en-US" sz="20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2819398" y="304800"/>
                <a:ext cx="3078087" cy="923330"/>
              </a:xfrm>
              <a:prstGeom prst="rect">
                <a:avLst/>
              </a:prstGeom>
              <a:solidFill>
                <a:srgbClr val="0070C0"/>
              </a:solidFill>
            </p:spPr>
            <p:txBody>
              <a:bodyPr wrap="none">
                <a:spAutoFit/>
              </a:bodyPr>
              <a:lstStyle/>
              <a:p>
                <a:pPr algn="ctr"/>
                <a:r>
                  <a:rPr lang="ar-SA" sz="5400" dirty="0">
                    <a:latin typeface="NikoshBAN" pitchFamily="2" charset="0"/>
                  </a:rPr>
                  <a:t>تعريف المعلم</a:t>
                </a:r>
                <a:endParaRPr lang="en-US" sz="54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0" y="6564868"/>
                <a:ext cx="70104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জামিলাতুন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নেছা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,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সহকারী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মৌলভী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,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ছড়ারকুটি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আল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ওয়াহেদীয়া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‍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দ্বি-মুখী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দাখিল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মাদ্রাসা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,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সুন্দরগঞ্জ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, </a:t>
                </a:r>
                <a:r>
                  <a:rPr lang="en-US" sz="1600" dirty="0" err="1">
                    <a:latin typeface="NikoshBAN" pitchFamily="2" charset="0"/>
                    <a:cs typeface="NikoshBAN" pitchFamily="2" charset="0"/>
                  </a:rPr>
                  <a:t>গাইবান্ধা</a:t>
                </a:r>
                <a:r>
                  <a:rPr lang="en-US" sz="1600" dirty="0">
                    <a:latin typeface="NikoshBAN" pitchFamily="2" charset="0"/>
                    <a:cs typeface="NikoshBAN" pitchFamily="2" charset="0"/>
                  </a:rPr>
                  <a:t>।</a:t>
                </a:r>
              </a:p>
            </p:txBody>
          </p:sp>
        </p:grp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1206" y="1511300"/>
              <a:ext cx="2238375" cy="29845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74495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0" y="152400"/>
            <a:ext cx="2133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2374144"/>
            <a:ext cx="3352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dirty="0" smtClean="0"/>
              <a:t>اللُّغَةُ الْعَرَبِيَّةُ الْاِتِّصَالِيَّةُ</a:t>
            </a:r>
            <a:endParaRPr lang="bn-BD" sz="2800" dirty="0" smtClean="0"/>
          </a:p>
          <a:p>
            <a:pPr algn="r">
              <a:lnSpc>
                <a:spcPct val="150000"/>
              </a:lnSpc>
            </a:pPr>
            <a:r>
              <a:rPr lang="ar-SA" sz="2800" dirty="0" smtClean="0"/>
              <a:t>الصَّفُّ السَّادِسُ لِلدَّاخِلِ</a:t>
            </a:r>
            <a:endParaRPr lang="bn-BD" sz="2800" dirty="0" smtClean="0"/>
          </a:p>
          <a:p>
            <a:pPr algn="r">
              <a:lnSpc>
                <a:spcPct val="150000"/>
              </a:lnSpc>
            </a:pPr>
            <a:r>
              <a:rPr lang="ar-SA" sz="2800" dirty="0" smtClean="0"/>
              <a:t>الدَّرْسُ الثَّانِي</a:t>
            </a:r>
            <a:endParaRPr lang="bn-BD" sz="2800" dirty="0" smtClean="0"/>
          </a:p>
          <a:p>
            <a:pPr algn="r">
              <a:lnSpc>
                <a:spcPct val="150000"/>
              </a:lnSpc>
            </a:pPr>
            <a:r>
              <a:rPr lang="ar-SA" sz="2800" dirty="0" smtClean="0"/>
              <a:t>اَلْكَرِيْمُ اِذَا وَعَدَ وَفَى</a:t>
            </a:r>
            <a:endParaRPr lang="bn-BD" sz="2800" dirty="0" smtClean="0"/>
          </a:p>
          <a:p>
            <a:pPr algn="r">
              <a:lnSpc>
                <a:spcPct val="150000"/>
              </a:lnSpc>
            </a:pPr>
            <a:r>
              <a:rPr lang="ar-SA" sz="2800" dirty="0" smtClean="0"/>
              <a:t>حَلُّ التَّدْرِيبَات</a:t>
            </a:r>
            <a:endParaRPr lang="bn-BD" sz="2800" dirty="0" smtClean="0"/>
          </a:p>
          <a:p>
            <a:pPr algn="r"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1023" y="6488668"/>
            <a:ext cx="8597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NikoshBAN" pitchFamily="2" charset="0"/>
                <a:cs typeface="NikoshBAN" pitchFamily="2" charset="0"/>
              </a:rPr>
              <a:t>জামিলাতুন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নেছা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,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মৌলভী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ছড়ারকুটি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আল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ওয়াহেদীয়া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‍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দ্বি-মুখী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মাদ্রাসা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সুন্দরগঞ্জ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গাইবান্ধা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74144"/>
            <a:ext cx="2667000" cy="3183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469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97505" y="1901279"/>
            <a:ext cx="25458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400" b="1" u="sng" dirty="0"/>
              <a:t>حَلُّ التَّدْرِيبَات</a:t>
            </a:r>
            <a:endParaRPr lang="en-US" sz="4400" u="sng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29350" y="2514600"/>
            <a:ext cx="24449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অনুশীলনী সমাধান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28433" y="301079"/>
            <a:ext cx="32319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400" dirty="0">
                <a:latin typeface="NikoshBAN" pitchFamily="2" charset="0"/>
              </a:rPr>
              <a:t>دَرْسُ الْيَوْمِ</a:t>
            </a:r>
            <a:r>
              <a:rPr lang="bn-BD" sz="4400" dirty="0">
                <a:latin typeface="NikoshBAN" pitchFamily="2" charset="0"/>
              </a:rPr>
              <a:t>......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564868"/>
            <a:ext cx="7010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latin typeface="NikoshBAN" pitchFamily="2" charset="0"/>
                <a:cs typeface="NikoshBAN" pitchFamily="2" charset="0"/>
              </a:rPr>
              <a:t>জামিলাতুন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>
                <a:latin typeface="NikoshBAN" pitchFamily="2" charset="0"/>
                <a:cs typeface="NikoshBAN" pitchFamily="2" charset="0"/>
              </a:rPr>
              <a:t>নেছা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1600" dirty="0" err="1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>
                <a:latin typeface="NikoshBAN" pitchFamily="2" charset="0"/>
                <a:cs typeface="NikoshBAN" pitchFamily="2" charset="0"/>
              </a:rPr>
              <a:t>মৌলভী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1600" dirty="0" err="1">
                <a:latin typeface="NikoshBAN" pitchFamily="2" charset="0"/>
                <a:cs typeface="NikoshBAN" pitchFamily="2" charset="0"/>
              </a:rPr>
              <a:t>ছড়ারকুটি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>
                <a:latin typeface="NikoshBAN" pitchFamily="2" charset="0"/>
                <a:cs typeface="NikoshBAN" pitchFamily="2" charset="0"/>
              </a:rPr>
              <a:t>আল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>
                <a:latin typeface="NikoshBAN" pitchFamily="2" charset="0"/>
                <a:cs typeface="NikoshBAN" pitchFamily="2" charset="0"/>
              </a:rPr>
              <a:t>ওয়াহেদীয়া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 ‍</a:t>
            </a:r>
            <a:r>
              <a:rPr lang="en-US" sz="1600" dirty="0" err="1">
                <a:latin typeface="NikoshBAN" pitchFamily="2" charset="0"/>
                <a:cs typeface="NikoshBAN" pitchFamily="2" charset="0"/>
              </a:rPr>
              <a:t>দ্বি-মুখী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>
                <a:latin typeface="NikoshBAN" pitchFamily="2" charset="0"/>
                <a:cs typeface="NikoshBAN" pitchFamily="2" charset="0"/>
              </a:rPr>
              <a:t>মাদ্রাসা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1600" dirty="0" err="1">
                <a:latin typeface="NikoshBAN" pitchFamily="2" charset="0"/>
                <a:cs typeface="NikoshBAN" pitchFamily="2" charset="0"/>
              </a:rPr>
              <a:t>সুন্দরগঞ্জ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1600" dirty="0" err="1">
                <a:latin typeface="NikoshBAN" pitchFamily="2" charset="0"/>
                <a:cs typeface="NikoshBAN" pitchFamily="2" charset="0"/>
              </a:rPr>
              <a:t>গাইবান্ধা</a:t>
            </a:r>
            <a:r>
              <a:rPr lang="en-US" sz="1600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92755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2511" y="1258694"/>
            <a:ext cx="9144001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মৌখিক ও লিখিতভাবে প্রশ্ন ও উত্তর করতে পারবে।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kumimoji="0" lang="bn-B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         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Arial" charset="0"/>
              </a:rPr>
              <a:t>يَسْتَطِيعُ أَنْ يَسْأَلَ وَيُجِيبَ شَفَهِيًّا وَكِتَابِيًّا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উপযুক্ত বাক্য চিহ্নিত করে টিকচিহ্ন ও ক্রস দিতে পারবে।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 </a:t>
            </a:r>
            <a:endParaRPr kumimoji="0" lang="bn-BD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BAN" pitchFamily="2" charset="0"/>
              <a:cs typeface="NikoshBAN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Arial" charset="0"/>
              </a:rPr>
              <a:t>يَسْتَطِيعُ أَنْ يُمَيِّزَ الْجُمَلَ الْمُنَاسِبَةَ وَيَضَعَ عَلَامَةَ (صح) وَ(خطأ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উপযুক্ত শব্দ দ্বরা শূন্যস্থান পূরণ করতে পারবে।</a:t>
            </a:r>
            <a:endParaRPr kumimoji="0" lang="bn-BD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BAN" pitchFamily="2" charset="0"/>
              <a:cs typeface="NikoshBAN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Arial" charset="0"/>
              </a:rPr>
              <a:t>يَسْتَطِيعُ أَنْ يَمْلَأَ الْفَرَاغَاتِ بِالْكَلِمَاتِ الْمُنَاسِبَةِ</a:t>
            </a:r>
            <a:r>
              <a:rPr kumimoji="0" lang="bn-BD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Arial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.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bn-I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উল্লিখিত শব্দ দ্বারা পূর্ণাঙ্গ বাক্য গঠন করতে পারবে।</a:t>
            </a:r>
            <a:r>
              <a:rPr kumimoji="0" lang="bn-BD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 </a:t>
            </a:r>
            <a:r>
              <a:rPr lang="ar-SA" sz="2400" dirty="0">
                <a:latin typeface="NikoshBAN" pitchFamily="2" charset="0"/>
                <a:cs typeface="Arial" charset="0"/>
              </a:rPr>
              <a:t>يَسْتَطِيعُ أَنْ يُكَوِّنَ جُمَلًا تَامَّةً بِالْكَلِمَاتِ </a:t>
            </a:r>
            <a:r>
              <a:rPr lang="ar-SA" sz="2400" dirty="0" smtClean="0">
                <a:latin typeface="NikoshBAN" pitchFamily="2" charset="0"/>
                <a:cs typeface="Arial" charset="0"/>
              </a:rPr>
              <a:t>الْمَذْكُورَةِ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BAN" pitchFamily="2" charset="0"/>
              <a:cs typeface="NikoshBAN" pitchFamily="2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bn-I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উল্লিখিত উত্তর থেকে প্রশ্ন তৈরি করতে পারবে।</a:t>
            </a:r>
            <a:r>
              <a:rPr kumimoji="0" lang="bn-BD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              </a:t>
            </a:r>
            <a:r>
              <a:rPr lang="ar-SA" sz="2400" dirty="0">
                <a:latin typeface="NikoshBAN" pitchFamily="2" charset="0"/>
                <a:cs typeface="Arial" charset="0"/>
              </a:rPr>
              <a:t>يَسْتَطِيعُ أَنْ يَصُوغَ أَسْئِلَةً مِنَ الْأَجْوِبَةِ </a:t>
            </a:r>
            <a:r>
              <a:rPr lang="ar-SA" sz="2400" dirty="0" smtClean="0">
                <a:latin typeface="NikoshBAN" pitchFamily="2" charset="0"/>
                <a:cs typeface="Arial" charset="0"/>
              </a:rPr>
              <a:t>الْمَذْكُورَةِ</a:t>
            </a:r>
            <a:endParaRPr kumimoji="0" lang="bn-BD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BAN" pitchFamily="2" charset="0"/>
              <a:cs typeface="NikoshBAN" pitchFamily="2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bn-I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উল্লিখিত শব্দের অর্থ করতে পারবে।</a:t>
            </a:r>
            <a:r>
              <a:rPr kumimoji="0" lang="bn-BD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                        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r-SA" sz="2800" dirty="0">
                <a:latin typeface="NikoshBAN" pitchFamily="2" charset="0"/>
                <a:cs typeface="Arial" charset="0"/>
              </a:rPr>
              <a:t>يَسْتَطِيعُ أَنْ يُبَيِّنَ مَعَانِيَ الْكَلِمَاتِ </a:t>
            </a:r>
            <a:r>
              <a:rPr lang="ar-SA" sz="2800" dirty="0" smtClean="0">
                <a:latin typeface="NikoshBAN" pitchFamily="2" charset="0"/>
                <a:cs typeface="Arial" charset="0"/>
              </a:rPr>
              <a:t>الْمَذْكُورَةِ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bn-IN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9947"/>
            <a:ext cx="22950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/>
              <a:t>أَهْدَافُ الدَّرْسِ:</a:t>
            </a:r>
            <a:r>
              <a:rPr lang="ar-SA" sz="2800" dirty="0"/>
              <a:t> </a:t>
            </a:r>
            <a:endParaRPr lang="bn-BD" sz="2800" dirty="0"/>
          </a:p>
        </p:txBody>
      </p:sp>
      <p:sp>
        <p:nvSpPr>
          <p:cNvPr id="5" name="Rectangle 4"/>
          <p:cNvSpPr/>
          <p:nvPr/>
        </p:nvSpPr>
        <p:spPr>
          <a:xfrm>
            <a:off x="-76200" y="722334"/>
            <a:ext cx="3879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مَا يَتَعَلَّمُهُ الطُّلَّابُ مِنْ هَذَا الدَّرْسِ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191000" y="722334"/>
            <a:ext cx="44069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☑ এ পাঠ থেকে শিক্ষার্থীরা যা জানতে পারবে</a:t>
            </a:r>
          </a:p>
        </p:txBody>
      </p:sp>
    </p:spTree>
    <p:extLst>
      <p:ext uri="{BB962C8B-B14F-4D97-AF65-F5344CB8AC3E}">
        <p14:creationId xmlns:p14="http://schemas.microsoft.com/office/powerpoint/2010/main" val="399344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92017" y="420890"/>
            <a:ext cx="48269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أ. أَجِبْ عَنِ الْأَسْئِلَةِ التَّالِيَةِ شَفَهِيًّا وَكِتَابَةً</a:t>
            </a:r>
            <a:r>
              <a:rPr lang="en-US" sz="2800" b="1" dirty="0"/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497834"/>
            <a:ext cx="373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b="1" dirty="0">
                <a:latin typeface="NikoshBAN" pitchFamily="2" charset="0"/>
                <a:cs typeface="NikoshBAN" pitchFamily="2" charset="0"/>
              </a:rPr>
              <a:t>খ। নিচের প্রশ্নগুলোর মৌখিক ও </a:t>
            </a:r>
            <a:r>
              <a:rPr lang="bn-IN" sz="2000" b="1" dirty="0">
                <a:latin typeface="NikoshBAN" pitchFamily="2" charset="0"/>
                <a:cs typeface="NikoshBAN" pitchFamily="2" charset="0"/>
              </a:rPr>
              <a:t>লিখিত</a:t>
            </a:r>
            <a:r>
              <a:rPr lang="bn-IN" b="1" dirty="0">
                <a:latin typeface="NikoshBAN" pitchFamily="2" charset="0"/>
                <a:cs typeface="NikoshBAN" pitchFamily="2" charset="0"/>
              </a:rPr>
              <a:t> উত্তর দাও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21148" y="1237397"/>
            <a:ext cx="45784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السُّؤَالُ (١): أَيُّ مَرَضٍ أَصَابَ رَاشِدًا؟</a:t>
            </a:r>
            <a:r>
              <a:rPr lang="ar-SA" sz="2800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685800" y="1237397"/>
            <a:ext cx="30941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b="1" dirty="0" smtClean="0">
                <a:latin typeface="NikoshBAN" pitchFamily="2" charset="0"/>
                <a:cs typeface="NikoshBAN" pitchFamily="2" charset="0"/>
              </a:rPr>
              <a:t>১ </a:t>
            </a:r>
            <a:r>
              <a:rPr lang="bn-IN" sz="2000" b="1" dirty="0">
                <a:latin typeface="NikoshBAN" pitchFamily="2" charset="0"/>
                <a:cs typeface="NikoshBAN" pitchFamily="2" charset="0"/>
              </a:rPr>
              <a:t>॥ রাশেদ কী রোগে আক্রান্ত হয়েছে</a:t>
            </a:r>
            <a:r>
              <a:rPr lang="en-US" sz="2000" b="1" dirty="0">
                <a:latin typeface="NikoshBAN" pitchFamily="2" charset="0"/>
                <a:cs typeface="NikoshBAN" pitchFamily="2" charset="0"/>
              </a:rPr>
              <a:t>?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506" y="1873029"/>
            <a:ext cx="45945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الْجَوَابُ: أَصَابَ رَاشِدًا الْحُمَّى وَالْإِسْهَالُ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89509" y="2004662"/>
            <a:ext cx="32960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b="1" dirty="0">
                <a:latin typeface="NikoshBAN" pitchFamily="2" charset="0"/>
                <a:cs typeface="NikoshBAN" pitchFamily="2" charset="0"/>
              </a:rPr>
              <a:t>রাশেদ জ্বর ও ডায়রিয়ায় আক্রান্ত হয়েছে।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90582" y="2717281"/>
            <a:ext cx="5612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السُّؤَالُ (٢): كَمْ يَوْمًا كَانَ رَاشِدٌ يُعَانِي بِالْحُمَّى؟</a:t>
            </a:r>
            <a:r>
              <a:rPr lang="ar-SA" sz="2800" dirty="0"/>
              <a:t> 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290147" y="2805149"/>
            <a:ext cx="2904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b="1" dirty="0">
                <a:latin typeface="NikoshBAN" pitchFamily="2" charset="0"/>
                <a:cs typeface="NikoshBAN" pitchFamily="2" charset="0"/>
              </a:rPr>
              <a:t>রাশেদ কতদিন জ্বরে আক্রান্ত ছিল</a:t>
            </a:r>
            <a:r>
              <a:rPr lang="en-US" sz="2000" b="1" dirty="0">
                <a:latin typeface="NikoshBAN" pitchFamily="2" charset="0"/>
                <a:cs typeface="NikoshBAN" pitchFamily="2" charset="0"/>
              </a:rPr>
              <a:t>?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69571" y="3352800"/>
            <a:ext cx="5200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الْجَوَابُ: كَانَ رَاشِدٌ يُعَانِي بِالْحُمَّى مُنْذُ يَوْمَيْنِ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395508" y="3414355"/>
            <a:ext cx="2898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IN" sz="2000" b="1" dirty="0">
                <a:latin typeface="NikoshBAN" pitchFamily="2" charset="0"/>
                <a:cs typeface="NikoshBAN" pitchFamily="2" charset="0"/>
              </a:rPr>
              <a:t>রাশেদ দুই যাবৎ জ্বরে আক্রান্ত ছিল।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9212" y="4114800"/>
            <a:ext cx="42883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السُّؤَالُ (٣): كَمْ تَأكًا يَحْتَاجُ لِلْعِلَاجِ؟</a:t>
            </a:r>
            <a:r>
              <a:rPr lang="ar-SA" sz="2800" dirty="0"/>
              <a:t> 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1065222" y="4176355"/>
            <a:ext cx="30043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b="1" dirty="0">
                <a:latin typeface="NikoshBAN" pitchFamily="2" charset="0"/>
                <a:cs typeface="NikoshBAN" pitchFamily="2" charset="0"/>
              </a:rPr>
              <a:t>চিকিৎসার জন্য কত টাকা প্রয়োজন</a:t>
            </a:r>
            <a:r>
              <a:rPr lang="en-US" sz="2000" b="1" dirty="0">
                <a:latin typeface="NikoshBAN" pitchFamily="2" charset="0"/>
                <a:cs typeface="NikoshBAN" pitchFamily="2" charset="0"/>
              </a:rPr>
              <a:t>?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75506" y="4653942"/>
            <a:ext cx="46346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الْجَوَابُ: يَحْتَاجُ لِلْعِلَاجِ خَمْسَةُ آلَافٍ تَأكًا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611422" y="4777052"/>
            <a:ext cx="34948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IN" sz="2000" b="1" dirty="0">
                <a:latin typeface="NikoshBAN" pitchFamily="2" charset="0"/>
                <a:cs typeface="NikoshBAN" pitchFamily="2" charset="0"/>
              </a:rPr>
              <a:t>চিকিৎসার জন্য পাঁচ হাজার টাকা প্রয়োজন।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48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11831" y="457200"/>
            <a:ext cx="56845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السُّؤَالُ (٤): مَاذَا قَالَ أَحْمَدُ عِنْدَمَا أَدَّى الْقَرْضُ؟</a:t>
            </a:r>
            <a:r>
              <a:rPr lang="ar-SA" sz="2800" dirty="0"/>
              <a:t>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52400" y="480662"/>
            <a:ext cx="3336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b="1" dirty="0">
                <a:latin typeface="NikoshBAN" pitchFamily="2" charset="0"/>
                <a:cs typeface="NikoshBAN" pitchFamily="2" charset="0"/>
              </a:rPr>
              <a:t>ঋণ পরিশোধের সময় আহমদ কী বলল</a:t>
            </a:r>
            <a:r>
              <a:rPr lang="en-US" sz="2000" b="1" dirty="0">
                <a:latin typeface="NikoshBAN" pitchFamily="2" charset="0"/>
                <a:cs typeface="NikoshBAN" pitchFamily="2" charset="0"/>
              </a:rPr>
              <a:t>?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359391" y="98042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الْجَوَابُ: قَالَ أَحْمَدُ: عَجَبٌ! قَلَّمَا يُوجَدُ رَجُلٌ مِثْلُكَ، أَدَّيْتَ فِي الْوَقْتِ الْمُحَدَّدِ هَذَا، الْكَرِيمُ إِذَا وَعَدَ وَفَّى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0" y="1934527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IN" sz="2000" b="1" dirty="0">
                <a:latin typeface="NikoshBAN" pitchFamily="2" charset="0"/>
                <a:cs typeface="NikoshBAN" pitchFamily="2" charset="0"/>
              </a:rPr>
              <a:t>আহমদ বলল</a:t>
            </a:r>
            <a:r>
              <a:rPr lang="en-US" sz="2000" b="1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IN" sz="2000" b="1" dirty="0">
                <a:latin typeface="NikoshBAN" pitchFamily="2" charset="0"/>
                <a:cs typeface="NikoshBAN" pitchFamily="2" charset="0"/>
              </a:rPr>
              <a:t>আশ্চর্য! তোমার মতো মানুষ খুবই কম পাওয়া যায়। তুমি নির্ধারিত সময়ে এটি (ঋণ) পরিশোধ করেছ। মহৎ ব্যক্তি ওয়াদা করলে পূরণ করে।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31391" y="2642413"/>
            <a:ext cx="4333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السُّؤَالُ (٥): مَتَى أَدَّى خَالِدٌ الْقَرْضُ؟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822816" y="2722809"/>
            <a:ext cx="28616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b="1" dirty="0">
                <a:latin typeface="NikoshBAN" pitchFamily="2" charset="0"/>
                <a:cs typeface="NikoshBAN" pitchFamily="2" charset="0"/>
              </a:rPr>
              <a:t>খালেদ কখন ঋণ পরিশোধ করল</a:t>
            </a:r>
            <a:r>
              <a:rPr lang="en-US" sz="2000" b="1" dirty="0">
                <a:latin typeface="NikoshBAN" pitchFamily="2" charset="0"/>
                <a:cs typeface="NikoshBAN" pitchFamily="2" charset="0"/>
              </a:rPr>
              <a:t>?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3025131" y="3165633"/>
            <a:ext cx="62712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الْجَوَابُ: أَدَّى خَالِدٌ الْقَرْضَ بَعْدَ شَهْرٍ فِي الْوَقْتِ الْمُحَدَّدِ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59391" y="3073300"/>
            <a:ext cx="25317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IN" sz="2000" b="1" dirty="0">
                <a:latin typeface="NikoshBAN" pitchFamily="2" charset="0"/>
                <a:cs typeface="NikoshBAN" pitchFamily="2" charset="0"/>
              </a:rPr>
              <a:t>খালেদ এক মাস পর নির্ধারিত সময়ে ঋণ পরিশোধ করল।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64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59321" y="604875"/>
            <a:ext cx="49135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/>
              <a:t>ب. ضَعْ عَلَامَةَ (✓) أَوْ</a:t>
            </a:r>
            <a:r>
              <a:rPr lang="en-US" sz="2400" b="1" dirty="0"/>
              <a:t> (x) </a:t>
            </a:r>
            <a:r>
              <a:rPr lang="ar-SA" sz="2400" b="1" dirty="0"/>
              <a:t>أَمَامَ الْجُمَلِ </a:t>
            </a:r>
            <a:r>
              <a:rPr lang="ar-SA" sz="2400" b="1" dirty="0" smtClean="0"/>
              <a:t>الْمُنَاسِبَةِ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0" y="591961"/>
            <a:ext cx="41584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2000" b="1" dirty="0">
                <a:latin typeface="NikoshBAN" pitchFamily="2" charset="0"/>
                <a:cs typeface="NikoshBAN" pitchFamily="2" charset="0"/>
              </a:rPr>
              <a:t>উপযুক্ত বাক্যের সামনে (</a:t>
            </a:r>
            <a:r>
              <a:rPr lang="en-US" sz="2000" b="1" dirty="0">
                <a:latin typeface="NikoshBAN" pitchFamily="2" charset="0"/>
                <a:cs typeface="NikoshBAN" pitchFamily="2" charset="0"/>
              </a:rPr>
              <a:t>✓) </a:t>
            </a:r>
            <a:r>
              <a:rPr lang="bn-IN" sz="2000" b="1" dirty="0">
                <a:latin typeface="NikoshBAN" pitchFamily="2" charset="0"/>
                <a:cs typeface="NikoshBAN" pitchFamily="2" charset="0"/>
              </a:rPr>
              <a:t>অথবা (</a:t>
            </a:r>
            <a:r>
              <a:rPr lang="en-US" sz="2000" b="1" dirty="0">
                <a:latin typeface="NikoshBAN" pitchFamily="2" charset="0"/>
                <a:cs typeface="NikoshBAN" pitchFamily="2" charset="0"/>
              </a:rPr>
              <a:t>x) </a:t>
            </a:r>
            <a:r>
              <a:rPr lang="bn-IN" sz="2000" b="1" dirty="0">
                <a:latin typeface="NikoshBAN" pitchFamily="2" charset="0"/>
                <a:cs typeface="NikoshBAN" pitchFamily="2" charset="0"/>
              </a:rPr>
              <a:t>চিহ্ন দাও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7961" y="1464677"/>
            <a:ext cx="28745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800" dirty="0"/>
              <a:t>১. </a:t>
            </a:r>
            <a:r>
              <a:rPr lang="ar-SA" sz="2800" b="1" dirty="0"/>
              <a:t>رَاشِدٌ أَصَابَهُ الْحُمَّى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937872" y="1283479"/>
            <a:ext cx="6992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✓</a:t>
            </a:r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-97209" y="2252990"/>
            <a:ext cx="42995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800" dirty="0" smtClean="0"/>
              <a:t>২.</a:t>
            </a:r>
            <a:r>
              <a:rPr lang="bn-BD" sz="2800" dirty="0" smtClean="0"/>
              <a:t> </a:t>
            </a:r>
            <a:r>
              <a:rPr lang="ar-SA" sz="2800" b="1" dirty="0" smtClean="0"/>
              <a:t>ذَهَبَ </a:t>
            </a:r>
            <a:r>
              <a:rPr lang="ar-SA" sz="2800" b="1" dirty="0"/>
              <a:t>أَحْمَدُ بِأَخِيهِ إِلَى الْمُسْتَشْفَى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431098" y="4419600"/>
            <a:ext cx="6992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✓</a:t>
            </a:r>
            <a:endParaRPr lang="en-US" sz="4000" dirty="0"/>
          </a:p>
        </p:txBody>
      </p:sp>
      <p:sp>
        <p:nvSpPr>
          <p:cNvPr id="11" name="Rectangle 10"/>
          <p:cNvSpPr/>
          <p:nvPr/>
        </p:nvSpPr>
        <p:spPr>
          <a:xfrm>
            <a:off x="4637011" y="3641467"/>
            <a:ext cx="6992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✓</a:t>
            </a:r>
            <a:endParaRPr lang="en-US" sz="4000" dirty="0"/>
          </a:p>
        </p:txBody>
      </p:sp>
      <p:sp>
        <p:nvSpPr>
          <p:cNvPr id="12" name="Rectangle 11"/>
          <p:cNvSpPr/>
          <p:nvPr/>
        </p:nvSpPr>
        <p:spPr>
          <a:xfrm>
            <a:off x="0" y="3022431"/>
            <a:ext cx="32608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800" dirty="0"/>
              <a:t>৩. </a:t>
            </a:r>
            <a:r>
              <a:rPr lang="ar-SA" sz="2800" b="1" dirty="0"/>
              <a:t>اقْتَرَضَ خَالِدٌ أَلْفَيْ تَأكًا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4380500" y="2006769"/>
            <a:ext cx="44435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/>
              <a:t>x</a:t>
            </a:r>
            <a:endParaRPr lang="en-US" sz="4400" dirty="0"/>
          </a:p>
        </p:txBody>
      </p:sp>
      <p:sp>
        <p:nvSpPr>
          <p:cNvPr id="14" name="Rectangle 13"/>
          <p:cNvSpPr/>
          <p:nvPr/>
        </p:nvSpPr>
        <p:spPr>
          <a:xfrm>
            <a:off x="3427081" y="2776210"/>
            <a:ext cx="44435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/>
              <a:t>x</a:t>
            </a:r>
            <a:endParaRPr lang="en-US" sz="4400" dirty="0"/>
          </a:p>
        </p:txBody>
      </p:sp>
      <p:sp>
        <p:nvSpPr>
          <p:cNvPr id="15" name="Rectangle 14"/>
          <p:cNvSpPr/>
          <p:nvPr/>
        </p:nvSpPr>
        <p:spPr>
          <a:xfrm>
            <a:off x="-97209" y="3826133"/>
            <a:ext cx="46650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800" dirty="0"/>
              <a:t>৪. </a:t>
            </a:r>
            <a:r>
              <a:rPr lang="ar-SA" sz="2800" b="1" dirty="0"/>
              <a:t>أَدَّى خَالِدُ الْقَرْضَ فِي الْوَقْتِ الْمُحَدَّدِ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-132227" y="4610963"/>
            <a:ext cx="54457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800" dirty="0"/>
              <a:t>৫. </a:t>
            </a:r>
            <a:r>
              <a:rPr lang="ar-SA" sz="2800" b="1" dirty="0"/>
              <a:t>بَعْدَ شَهْرٍ فِي الْمَوْعِدِ جَاءَ خَالِدٌ وَلَقِيَ أَحْمَدَ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1714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9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42823" y="533400"/>
            <a:ext cx="4301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ج. إِمْلَأِ الْفَرَاغَ التَّالِيَ بِكَلِمَةٍ </a:t>
            </a:r>
            <a:r>
              <a:rPr lang="ar-SA" sz="2800" b="1" dirty="0" smtClean="0"/>
              <a:t>مُنَاسِبَةٍ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0" y="637008"/>
            <a:ext cx="381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2000" b="1" dirty="0">
                <a:latin typeface="NikoshBAN" pitchFamily="2" charset="0"/>
                <a:cs typeface="NikoshBAN" pitchFamily="2" charset="0"/>
              </a:rPr>
              <a:t>গ ॥ উপযুক্ত শব্দ দ্বারা নিচের শূন্যস্থান পূরণ কর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62600" y="1342002"/>
            <a:ext cx="37305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/>
              <a:t>مُنْذُ .............. </a:t>
            </a:r>
            <a:r>
              <a:rPr lang="ar-SA" sz="2800" b="1" dirty="0"/>
              <a:t>أَصَابَهُ الْحُمَّى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7427854" y="1324521"/>
            <a:ext cx="8851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يَوْمَيْن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646924" y="1386076"/>
            <a:ext cx="21403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dirty="0">
                <a:latin typeface="NikoshBAN" pitchFamily="2" charset="0"/>
                <a:cs typeface="NikoshBAN" pitchFamily="2" charset="0"/>
              </a:rPr>
              <a:t>দুই যাবৎ সে জ্বরে আক্রান্ত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07433" y="2057400"/>
            <a:ext cx="41889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/>
              <a:t>فِي الْمُسْتَوْصَفِ ............... كَثِيرًا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1751119" y="2118955"/>
            <a:ext cx="19319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dirty="0">
                <a:latin typeface="NikoshBAN" pitchFamily="2" charset="0"/>
                <a:cs typeface="NikoshBAN" pitchFamily="2" charset="0"/>
              </a:rPr>
              <a:t>ক্লিনিকে বেশি খরচ হয়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81065" y="2057400"/>
            <a:ext cx="9685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/>
              <a:t> يُكَلَّفُ </a:t>
            </a:r>
            <a:endParaRPr lang="en-US" sz="28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4930755" y="2819400"/>
            <a:ext cx="4289445" cy="523220"/>
            <a:chOff x="4930755" y="2819400"/>
            <a:chExt cx="4289445" cy="523220"/>
          </a:xfrm>
        </p:grpSpPr>
        <p:sp>
          <p:nvSpPr>
            <p:cNvPr id="12" name="Rectangle 11"/>
            <p:cNvSpPr/>
            <p:nvPr/>
          </p:nvSpPr>
          <p:spPr>
            <a:xfrm>
              <a:off x="6414624" y="2819400"/>
              <a:ext cx="280557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2800" b="1" dirty="0"/>
                <a:t>لَا تَتَأَخَّرْ، اِذْهَبْ بِهِ إِلَى </a:t>
              </a:r>
              <a:endParaRPr lang="en-US" sz="28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930755" y="2819400"/>
              <a:ext cx="177484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2800" b="1" dirty="0"/>
                <a:t>............... </a:t>
              </a:r>
              <a:endParaRPr lang="en-US" sz="2800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5104624" y="2829580"/>
            <a:ext cx="1524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الْمُسْتَوْصَف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381000" y="2891135"/>
            <a:ext cx="36663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dirty="0">
                <a:latin typeface="NikoshBAN" pitchFamily="2" charset="0"/>
                <a:cs typeface="NikoshBAN" pitchFamily="2" charset="0"/>
              </a:rPr>
              <a:t>দেরি করো না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 </a:t>
            </a:r>
            <a:r>
              <a:rPr lang="bn-IN" sz="2000" dirty="0">
                <a:latin typeface="NikoshBAN" pitchFamily="2" charset="0"/>
                <a:cs typeface="NikoshBAN" pitchFamily="2" charset="0"/>
              </a:rPr>
              <a:t>তুমি তাকে ক্লিনিকে নিয়ে যাও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899994" y="3544613"/>
            <a:ext cx="32480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الْيَوْمَ .......... دَفْعِ الْقَرْضِ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7410890" y="3505944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مَوْعِد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2211038" y="3644444"/>
            <a:ext cx="21451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dirty="0">
                <a:latin typeface="NikoshBAN" pitchFamily="2" charset="0"/>
                <a:cs typeface="NikoshBAN" pitchFamily="2" charset="0"/>
              </a:rPr>
              <a:t>আজ ঋণ পরিশোধের দিন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831257" y="4358129"/>
            <a:ext cx="3302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شُكْرًا عَلَى .......... تَعَاوُنِكَ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6934200" y="4353580"/>
            <a:ext cx="7841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حُسْن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1219200" y="4415135"/>
            <a:ext cx="32800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dirty="0">
                <a:latin typeface="NikoshBAN" pitchFamily="2" charset="0"/>
                <a:cs typeface="NikoshBAN" pitchFamily="2" charset="0"/>
              </a:rPr>
              <a:t>তোমার উত্তম সহযোগিতার জন্য ধন্যবাদ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24600" y="5257800"/>
            <a:ext cx="29562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ar-SA" sz="2800" b="1" dirty="0"/>
              <a:t>الْكَرِيمُ إِذَا .......... وَفَّى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7150737" y="5267980"/>
            <a:ext cx="827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 </a:t>
            </a:r>
            <a:r>
              <a:rPr lang="ar-SA" sz="2800" b="1" dirty="0"/>
              <a:t>وَعَدَ </a:t>
            </a:r>
            <a:endParaRPr lang="en-US" sz="2800" dirty="0"/>
          </a:p>
        </p:txBody>
      </p:sp>
      <p:sp>
        <p:nvSpPr>
          <p:cNvPr id="26" name="Rectangle 25"/>
          <p:cNvSpPr/>
          <p:nvPr/>
        </p:nvSpPr>
        <p:spPr>
          <a:xfrm>
            <a:off x="1646924" y="5334744"/>
            <a:ext cx="2924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000" dirty="0">
                <a:latin typeface="NikoshBAN" pitchFamily="2" charset="0"/>
                <a:cs typeface="NikoshBAN" pitchFamily="2" charset="0"/>
              </a:rPr>
              <a:t>মহৎ ব্যক্তি ওয়াদা করলে পূরণ করে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7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0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আল কারিমু ইযা ওয়াফা তাদরিবাত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আল কারিমু ইযা ওয়াফা তাদরিবাত</Template>
  <TotalTime>0</TotalTime>
  <Words>1048</Words>
  <Application>Microsoft Office PowerPoint</Application>
  <PresentationFormat>On-screen Show (4:3)</PresentationFormat>
  <Paragraphs>248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আল কারিমু ইযা ওয়াফা তাদরিবাত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2026-07-17T19:52:37Z</dcterms:created>
  <dcterms:modified xsi:type="dcterms:W3CDTF">2026-07-17T19:53:08Z</dcterms:modified>
</cp:coreProperties>
</file>