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8" r:id="rId2"/>
    <p:sldId id="277" r:id="rId3"/>
    <p:sldId id="276" r:id="rId4"/>
    <p:sldId id="262" r:id="rId5"/>
    <p:sldId id="271" r:id="rId6"/>
    <p:sldId id="270" r:id="rId7"/>
    <p:sldId id="269" r:id="rId8"/>
    <p:sldId id="275" r:id="rId9"/>
    <p:sldId id="268" r:id="rId10"/>
    <p:sldId id="267" r:id="rId11"/>
    <p:sldId id="266" r:id="rId12"/>
    <p:sldId id="265" r:id="rId13"/>
    <p:sldId id="264" r:id="rId14"/>
    <p:sldId id="261" r:id="rId15"/>
    <p:sldId id="263" r:id="rId16"/>
    <p:sldId id="257" r:id="rId17"/>
    <p:sldId id="260" r:id="rId18"/>
    <p:sldId id="273" r:id="rId19"/>
    <p:sldId id="274" r:id="rId20"/>
    <p:sldId id="272" r:id="rId21"/>
    <p:sldId id="279" r:id="rId22"/>
    <p:sldId id="280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59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905786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42563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030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81119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3117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5084429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69954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92607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738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808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6710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024653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8737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0838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71200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142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9156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077FB156-C56B-4DDF-89C3-CD075FB6A0CE}" type="datetimeFigureOut">
              <a:rPr lang="en-US" smtClean="0"/>
              <a:t>7/18/2026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A611ABF4-0266-4190-85DF-A781D81B5A0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26947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  <p:sldLayoutId id="2147483687" r:id="rId15"/>
    <p:sldLayoutId id="2147483688" r:id="rId16"/>
    <p:sldLayoutId id="214748368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135802"/>
            <a:ext cx="11751398" cy="6500388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896" y="407404"/>
            <a:ext cx="757429" cy="8401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550" y="135802"/>
            <a:ext cx="11660864" cy="6219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054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6337" y="162963"/>
            <a:ext cx="11715184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79421" y="5217119"/>
            <a:ext cx="10556341" cy="92333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err="1" smtClean="0">
                <a:solidFill>
                  <a:schemeClr val="bg1"/>
                </a:solidFill>
              </a:rPr>
              <a:t>বাঘের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গায়ের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রং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হলুদ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থেকে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গাঢ়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কমলা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হয়ে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থাকে</a:t>
            </a:r>
            <a:r>
              <a:rPr lang="en-US" b="1" dirty="0" smtClean="0">
                <a:solidFill>
                  <a:schemeClr val="bg1"/>
                </a:solidFill>
              </a:rPr>
              <a:t>। </a:t>
            </a:r>
            <a:r>
              <a:rPr lang="en-US" b="1" dirty="0" err="1" smtClean="0">
                <a:solidFill>
                  <a:schemeClr val="bg1"/>
                </a:solidFill>
              </a:rPr>
              <a:t>এর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গায়ে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কালো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রঙের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ডোরাকাটা</a:t>
            </a:r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</a:rPr>
              <a:t>দাগ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আছে।বাঘের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পেটের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দিকটা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সাদা।একটি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বাঘের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দৈর্ঘ্য</a:t>
            </a:r>
            <a:r>
              <a:rPr lang="en-US" b="1" dirty="0" smtClean="0">
                <a:solidFill>
                  <a:schemeClr val="bg1"/>
                </a:solidFill>
              </a:rPr>
              <a:t> ২২০ </a:t>
            </a:r>
            <a:r>
              <a:rPr lang="en-US" b="1" dirty="0" err="1" smtClean="0">
                <a:solidFill>
                  <a:schemeClr val="bg1"/>
                </a:solidFill>
              </a:rPr>
              <a:t>সেন্টিমিটার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পর্যন্ত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হয়ে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থাকে।আর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লেজ</a:t>
            </a:r>
            <a:r>
              <a:rPr lang="en-US" b="1" dirty="0" smtClean="0">
                <a:solidFill>
                  <a:schemeClr val="bg1"/>
                </a:solidFill>
              </a:rPr>
              <a:t> ৬০ </a:t>
            </a:r>
            <a:r>
              <a:rPr lang="en-US" b="1" dirty="0" err="1" smtClean="0">
                <a:solidFill>
                  <a:schemeClr val="bg1"/>
                </a:solidFill>
              </a:rPr>
              <a:t>থেকে</a:t>
            </a:r>
            <a:r>
              <a:rPr lang="en-US" b="1" dirty="0" smtClean="0">
                <a:solidFill>
                  <a:schemeClr val="bg1"/>
                </a:solidFill>
              </a:rPr>
              <a:t> ১১০ </a:t>
            </a:r>
            <a:r>
              <a:rPr lang="en-US" b="1" dirty="0" err="1" smtClean="0">
                <a:solidFill>
                  <a:schemeClr val="bg1"/>
                </a:solidFill>
              </a:rPr>
              <a:t>সেন্টিমিটার।পুরুষ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বাঘের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গড়</a:t>
            </a:r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lang="en-US" b="1" dirty="0" err="1" smtClean="0">
                <a:solidFill>
                  <a:schemeClr val="bg1"/>
                </a:solidFill>
              </a:rPr>
              <a:t>ওজন</a:t>
            </a:r>
            <a:r>
              <a:rPr lang="en-US" b="1" dirty="0" smtClean="0">
                <a:solidFill>
                  <a:schemeClr val="bg1"/>
                </a:solidFill>
              </a:rPr>
              <a:t> ২২০কেজি ,</a:t>
            </a:r>
            <a:r>
              <a:rPr lang="en-US" b="1" dirty="0" err="1" smtClean="0">
                <a:solidFill>
                  <a:schemeClr val="bg1"/>
                </a:solidFill>
              </a:rPr>
              <a:t>আর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বাঘিনীর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গড়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ওজন</a:t>
            </a:r>
            <a:r>
              <a:rPr lang="en-US" b="1" dirty="0" smtClean="0">
                <a:solidFill>
                  <a:schemeClr val="bg1"/>
                </a:solidFill>
              </a:rPr>
              <a:t> ১৪০ </a:t>
            </a:r>
            <a:r>
              <a:rPr lang="en-US" b="1" dirty="0" err="1" smtClean="0">
                <a:solidFill>
                  <a:schemeClr val="bg1"/>
                </a:solidFill>
              </a:rPr>
              <a:t>কেজি</a:t>
            </a:r>
            <a:r>
              <a:rPr lang="en-US" b="1" dirty="0" smtClean="0">
                <a:solidFill>
                  <a:schemeClr val="bg1"/>
                </a:solidFill>
              </a:rPr>
              <a:t>।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239" y="1001900"/>
            <a:ext cx="4822313" cy="3755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9730" y="1001899"/>
            <a:ext cx="4822313" cy="375569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7" name="Right Arrow 6"/>
          <p:cNvSpPr/>
          <p:nvPr/>
        </p:nvSpPr>
        <p:spPr>
          <a:xfrm flipV="1">
            <a:off x="6491334" y="1312753"/>
            <a:ext cx="4119327" cy="14485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163877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16047" y="5386812"/>
            <a:ext cx="10800784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বাঘ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বিড়াল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প্রজাতির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সবচেয়ে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বড়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প্রাণী।তাই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বিড়ালকে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বলা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হয়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বাঘের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মাসি।বাঘ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খুব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দক্ষতার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সাথে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শিকার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ধরতে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পারে।এদের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দৃষ্টি</a:t>
            </a:r>
            <a:r>
              <a:rPr lang="en-US" sz="2000" b="1" dirty="0" smtClean="0">
                <a:solidFill>
                  <a:schemeClr val="bg1"/>
                </a:solidFill>
              </a:rPr>
              <a:t> ,</a:t>
            </a:r>
            <a:r>
              <a:rPr lang="en-US" sz="2000" b="1" dirty="0" err="1" smtClean="0">
                <a:solidFill>
                  <a:schemeClr val="bg1"/>
                </a:solidFill>
              </a:rPr>
              <a:t>শ্রবণও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ঘ্রাণশক্তি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খুবই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প্রখর।বাঘের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আছে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শক্তিশালী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থাবা</a:t>
            </a:r>
            <a:r>
              <a:rPr lang="en-US" sz="2000" b="1" dirty="0" smtClean="0">
                <a:solidFill>
                  <a:schemeClr val="bg1"/>
                </a:solidFill>
              </a:rPr>
              <a:t>।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8" t="13366" r="11650" b="29604"/>
          <a:stretch/>
        </p:blipFill>
        <p:spPr>
          <a:xfrm>
            <a:off x="6370370" y="861209"/>
            <a:ext cx="4888872" cy="3711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025" y="861210"/>
            <a:ext cx="4837067" cy="371192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69559582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642796" y="5103245"/>
            <a:ext cx="10393378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খাবার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চিবানোর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জন্য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এদের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রয়েছে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তীক্ষ্ণ</a:t>
            </a:r>
            <a:r>
              <a:rPr lang="en-US" sz="2000" b="1" dirty="0" smtClean="0">
                <a:solidFill>
                  <a:schemeClr val="bg1"/>
                </a:solidFill>
              </a:rPr>
              <a:t> ও </a:t>
            </a:r>
            <a:r>
              <a:rPr lang="en-US" sz="2000" b="1" dirty="0" err="1" smtClean="0">
                <a:solidFill>
                  <a:schemeClr val="bg1"/>
                </a:solidFill>
              </a:rPr>
              <a:t>ধারালো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দাঁত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আর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মজবুত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চোয়াল।একটি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বাঘ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সাধারণত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প্রতিদিন</a:t>
            </a:r>
            <a:r>
              <a:rPr lang="en-US" sz="2000" b="1" dirty="0" smtClean="0">
                <a:solidFill>
                  <a:schemeClr val="bg1"/>
                </a:solidFill>
              </a:rPr>
              <a:t> ৭থেকে ৮ </a:t>
            </a:r>
            <a:r>
              <a:rPr lang="en-US" sz="2000" b="1" dirty="0" err="1" smtClean="0">
                <a:solidFill>
                  <a:schemeClr val="bg1"/>
                </a:solidFill>
              </a:rPr>
              <a:t>কেজি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খাবার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খায়।হরিণ,শূকর,বানরের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মাংস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ইত্যাদি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</a:rPr>
              <a:t>বাঘের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প্রধান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খাদ্য।বাঘ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খুব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ভালো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সাঁতার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কাটতে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পারে</a:t>
            </a:r>
            <a:r>
              <a:rPr lang="en-US" sz="2000" b="1" dirty="0" smtClean="0">
                <a:solidFill>
                  <a:schemeClr val="bg1"/>
                </a:solidFill>
              </a:rPr>
              <a:t>।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207" y="739654"/>
            <a:ext cx="4915843" cy="38825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0865" y="719438"/>
            <a:ext cx="4915843" cy="38825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79224409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924269" y="479833"/>
            <a:ext cx="7269933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নতুন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শব্দ</a:t>
            </a:r>
            <a:r>
              <a:rPr lang="en-US" sz="4000" b="1" dirty="0" smtClean="0">
                <a:solidFill>
                  <a:schemeClr val="bg1"/>
                </a:solidFill>
              </a:rPr>
              <a:t> ও </a:t>
            </a:r>
            <a:r>
              <a:rPr lang="en-US" sz="4000" b="1" dirty="0" err="1" smtClean="0">
                <a:solidFill>
                  <a:schemeClr val="bg1"/>
                </a:solidFill>
              </a:rPr>
              <a:t>অর্থ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জেনে</a:t>
            </a:r>
            <a:r>
              <a:rPr lang="en-US" sz="4000" b="1" dirty="0" smtClean="0">
                <a:solidFill>
                  <a:schemeClr val="bg1"/>
                </a:solidFill>
              </a:rPr>
              <a:t> </a:t>
            </a:r>
            <a:r>
              <a:rPr lang="en-US" sz="4000" b="1" dirty="0" err="1" smtClean="0">
                <a:solidFill>
                  <a:schemeClr val="bg1"/>
                </a:solidFill>
              </a:rPr>
              <a:t>নিই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31753" y="1367256"/>
            <a:ext cx="9995780" cy="489364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ঘ্রাণশক্তি</a:t>
            </a:r>
            <a:r>
              <a:rPr lang="en-US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 err="1" smtClean="0">
                <a:solidFill>
                  <a:schemeClr val="bg1"/>
                </a:solidFill>
              </a:rPr>
              <a:t>গন্ধ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নেওয়ার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ক্ষমতা</a:t>
            </a:r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চিরতরে</a:t>
            </a:r>
            <a:r>
              <a:rPr lang="en-US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 err="1" smtClean="0">
                <a:solidFill>
                  <a:schemeClr val="bg1"/>
                </a:solidFill>
              </a:rPr>
              <a:t>চিরদিনের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জন্য</a:t>
            </a:r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থাবা</a:t>
            </a:r>
            <a:r>
              <a:rPr lang="en-US" sz="2400" b="1" dirty="0" smtClean="0">
                <a:solidFill>
                  <a:schemeClr val="bg1"/>
                </a:solidFill>
              </a:rPr>
              <a:t> – </a:t>
            </a:r>
            <a:r>
              <a:rPr lang="en-US" sz="2400" b="1" dirty="0" err="1" smtClean="0">
                <a:solidFill>
                  <a:schemeClr val="bg1"/>
                </a:solidFill>
              </a:rPr>
              <a:t>কোনো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জন্তুর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সামনের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পায়ের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নখযুক্ত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তালু</a:t>
            </a:r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দৃষ্টিশক্তি</a:t>
            </a:r>
            <a:r>
              <a:rPr lang="en-US" sz="2400" b="1" dirty="0" smtClean="0">
                <a:solidFill>
                  <a:schemeClr val="bg1"/>
                </a:solidFill>
              </a:rPr>
              <a:t>- </a:t>
            </a:r>
            <a:r>
              <a:rPr lang="en-US" sz="2400" b="1" dirty="0" err="1" smtClean="0">
                <a:solidFill>
                  <a:schemeClr val="bg1"/>
                </a:solidFill>
              </a:rPr>
              <a:t>দেখার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ক্ষমতা</a:t>
            </a:r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প্রখর-তীব্র</a:t>
            </a:r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রাজসিক</a:t>
            </a:r>
            <a:r>
              <a:rPr lang="en-US" sz="2400" b="1" dirty="0" smtClean="0">
                <a:solidFill>
                  <a:schemeClr val="bg1"/>
                </a:solidFill>
              </a:rPr>
              <a:t> –</a:t>
            </a:r>
            <a:r>
              <a:rPr lang="en-US" sz="2400" b="1" dirty="0" err="1" smtClean="0">
                <a:solidFill>
                  <a:schemeClr val="bg1"/>
                </a:solidFill>
              </a:rPr>
              <a:t>রাজার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মতো</a:t>
            </a:r>
            <a:endParaRPr lang="en-US" sz="2400" b="1" dirty="0" smtClean="0">
              <a:solidFill>
                <a:schemeClr val="bg1"/>
              </a:solidFill>
            </a:endParaRP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শ্রবণশক্তি</a:t>
            </a:r>
            <a:r>
              <a:rPr lang="en-US" sz="2400" b="1" dirty="0" smtClean="0">
                <a:solidFill>
                  <a:schemeClr val="bg1"/>
                </a:solidFill>
              </a:rPr>
              <a:t> – </a:t>
            </a:r>
            <a:r>
              <a:rPr lang="en-US" sz="2400" b="1" dirty="0" err="1" smtClean="0">
                <a:solidFill>
                  <a:schemeClr val="bg1"/>
                </a:solidFill>
              </a:rPr>
              <a:t>শোনার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ক্ষমতা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34763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eelOff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498756" y="296147"/>
            <a:ext cx="62559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যুক্তবর্ণ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গুলো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শিখে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নিই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1431" y="1840115"/>
            <a:ext cx="15315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ক্ত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40856" y="3626891"/>
            <a:ext cx="15315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ব্দ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40855" y="2698687"/>
            <a:ext cx="15315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ক্ষ্ণ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51431" y="1026882"/>
            <a:ext cx="15315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ঙ্গ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40857" y="4508963"/>
            <a:ext cx="15315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ন্ত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40857" y="5489101"/>
            <a:ext cx="15315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ন্দ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282976" y="1206712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ight Arrow 11"/>
          <p:cNvSpPr/>
          <p:nvPr/>
        </p:nvSpPr>
        <p:spPr>
          <a:xfrm>
            <a:off x="6160883" y="2826827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ight Arrow 12"/>
          <p:cNvSpPr/>
          <p:nvPr/>
        </p:nvSpPr>
        <p:spPr>
          <a:xfrm>
            <a:off x="6108062" y="1181707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>
            <a:off x="2313134" y="1980953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>
            <a:off x="2350870" y="2897052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ight Arrow 15"/>
          <p:cNvSpPr/>
          <p:nvPr/>
        </p:nvSpPr>
        <p:spPr>
          <a:xfrm>
            <a:off x="2304074" y="3851990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2304074" y="4680542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Arrow 17"/>
          <p:cNvSpPr/>
          <p:nvPr/>
        </p:nvSpPr>
        <p:spPr>
          <a:xfrm>
            <a:off x="2350870" y="5660680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3392018" y="1067962"/>
            <a:ext cx="269039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ঙ  +   গ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7191455" y="1055988"/>
            <a:ext cx="352784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সঙ্গে,বঙ্গে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3417667" y="1840116"/>
            <a:ext cx="269039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ক  +  ত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392018" y="2663227"/>
            <a:ext cx="269039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ক+ষ+ণ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3376895" y="3595266"/>
            <a:ext cx="269039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ব  +    দ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417667" y="4367081"/>
            <a:ext cx="269039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ন  +  ত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470486" y="5317521"/>
            <a:ext cx="269039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ন  +  দ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7242753" y="1881225"/>
            <a:ext cx="353465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শক্ত</a:t>
            </a:r>
            <a:r>
              <a:rPr lang="en-US" sz="3600" b="1" dirty="0" smtClean="0">
                <a:solidFill>
                  <a:schemeClr val="bg1"/>
                </a:solidFill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</a:rPr>
              <a:t>রক্ত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7346103" y="3508831"/>
            <a:ext cx="353465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লব্দ,শব্দ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7346103" y="4367081"/>
            <a:ext cx="353465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শান্ত</a:t>
            </a:r>
            <a:r>
              <a:rPr lang="en-US" sz="3600" b="1" dirty="0" smtClean="0">
                <a:solidFill>
                  <a:schemeClr val="bg1"/>
                </a:solidFill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</a:rPr>
              <a:t>অন্তর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7442673" y="5293297"/>
            <a:ext cx="353465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আনন্দ</a:t>
            </a:r>
            <a:r>
              <a:rPr lang="en-US" sz="3600" b="1" dirty="0" smtClean="0">
                <a:solidFill>
                  <a:schemeClr val="bg1"/>
                </a:solidFill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</a:rPr>
              <a:t>নিন্দা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244640" y="2698686"/>
            <a:ext cx="3534654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err="1" smtClean="0">
                <a:solidFill>
                  <a:schemeClr val="bg1"/>
                </a:solidFill>
              </a:rPr>
              <a:t>সূক্ষ্ণ</a:t>
            </a:r>
            <a:r>
              <a:rPr lang="en-US" sz="3600" b="1" dirty="0" smtClean="0">
                <a:solidFill>
                  <a:schemeClr val="bg1"/>
                </a:solidFill>
              </a:rPr>
              <a:t>, </a:t>
            </a:r>
            <a:r>
              <a:rPr lang="en-US" sz="3600" b="1" dirty="0" err="1" smtClean="0">
                <a:solidFill>
                  <a:schemeClr val="bg1"/>
                </a:solidFill>
              </a:rPr>
              <a:t>তীক্ষ্ণ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31" name="Right Arrow 30"/>
          <p:cNvSpPr/>
          <p:nvPr/>
        </p:nvSpPr>
        <p:spPr>
          <a:xfrm>
            <a:off x="6201605" y="2029050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ight Arrow 31"/>
          <p:cNvSpPr/>
          <p:nvPr/>
        </p:nvSpPr>
        <p:spPr>
          <a:xfrm>
            <a:off x="6067290" y="3748017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ight Arrow 32"/>
          <p:cNvSpPr/>
          <p:nvPr/>
        </p:nvSpPr>
        <p:spPr>
          <a:xfrm>
            <a:off x="6133697" y="4485592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ight Arrow 33"/>
          <p:cNvSpPr/>
          <p:nvPr/>
        </p:nvSpPr>
        <p:spPr>
          <a:xfrm>
            <a:off x="6239349" y="5464876"/>
            <a:ext cx="1041148" cy="303172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283074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crush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71604" y="144856"/>
            <a:ext cx="11669917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51842" y="685631"/>
            <a:ext cx="6255945" cy="52322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</a:rPr>
              <a:t>পাঠ্য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বইয়ের</a:t>
            </a:r>
            <a:r>
              <a:rPr lang="en-US" sz="2800" b="1" dirty="0" smtClean="0">
                <a:solidFill>
                  <a:schemeClr val="bg1"/>
                </a:solidFill>
              </a:rPr>
              <a:t> ৪২ </a:t>
            </a:r>
            <a:r>
              <a:rPr lang="en-US" sz="2800" b="1" dirty="0" err="1" smtClean="0">
                <a:solidFill>
                  <a:schemeClr val="bg1"/>
                </a:solidFill>
              </a:rPr>
              <a:t>পৃষ্ঠা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খুলে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পড়ি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4269" y="2188921"/>
            <a:ext cx="6255945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          </a:t>
            </a:r>
            <a:r>
              <a:rPr lang="en-US" sz="4800" b="1" dirty="0" err="1" smtClean="0">
                <a:solidFill>
                  <a:schemeClr val="bg1"/>
                </a:solidFill>
              </a:rPr>
              <a:t>আদর্শ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পাঠ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3857" y="4247583"/>
            <a:ext cx="6255945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          </a:t>
            </a:r>
            <a:r>
              <a:rPr lang="en-US" sz="4800" b="1" dirty="0" err="1" smtClean="0">
                <a:solidFill>
                  <a:schemeClr val="bg1"/>
                </a:solidFill>
              </a:rPr>
              <a:t>একক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পাঠ</a:t>
            </a:r>
            <a:endParaRPr lang="en-US" sz="4800" b="1" dirty="0">
              <a:solidFill>
                <a:schemeClr val="bg1"/>
              </a:solidFill>
            </a:endParaRPr>
          </a:p>
        </p:txBody>
      </p:sp>
      <p:sp>
        <p:nvSpPr>
          <p:cNvPr id="3" name="Down Arrow 2"/>
          <p:cNvSpPr/>
          <p:nvPr/>
        </p:nvSpPr>
        <p:spPr>
          <a:xfrm>
            <a:off x="5073712" y="1313057"/>
            <a:ext cx="1186004" cy="702211"/>
          </a:xfrm>
          <a:prstGeom prst="downArrow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Down Arrow 9"/>
          <p:cNvSpPr/>
          <p:nvPr/>
        </p:nvSpPr>
        <p:spPr>
          <a:xfrm>
            <a:off x="5073712" y="3332062"/>
            <a:ext cx="1186004" cy="702211"/>
          </a:xfrm>
          <a:prstGeom prst="downArrow">
            <a:avLst/>
          </a:prstGeom>
          <a:solidFill>
            <a:srgbClr val="92D050"/>
          </a:solidFill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600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3496" y="190125"/>
            <a:ext cx="11660864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268301" y="506994"/>
            <a:ext cx="407406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খালি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জায়গায়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শব্দ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বসাই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30928" y="1054695"/>
            <a:ext cx="8963686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প্রখর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/  </a:t>
            </a:r>
            <a:r>
              <a:rPr lang="en-US" sz="2400" b="1" dirty="0" err="1" smtClean="0">
                <a:solidFill>
                  <a:schemeClr val="bg1"/>
                </a:solidFill>
              </a:rPr>
              <a:t>রাজসিক</a:t>
            </a:r>
            <a:r>
              <a:rPr lang="en-US" sz="2400" b="1" dirty="0" smtClean="0">
                <a:solidFill>
                  <a:schemeClr val="bg1"/>
                </a:solidFill>
              </a:rPr>
              <a:t>  /</a:t>
            </a:r>
            <a:r>
              <a:rPr lang="en-US" sz="2400" b="1" dirty="0" err="1" smtClean="0">
                <a:solidFill>
                  <a:schemeClr val="bg1"/>
                </a:solidFill>
              </a:rPr>
              <a:t>বিপন্ন</a:t>
            </a:r>
            <a:r>
              <a:rPr lang="en-US" sz="2400" b="1" dirty="0" smtClean="0">
                <a:solidFill>
                  <a:schemeClr val="bg1"/>
                </a:solidFill>
              </a:rPr>
              <a:t>  / </a:t>
            </a:r>
            <a:r>
              <a:rPr lang="en-US" sz="2400" b="1" dirty="0" err="1" smtClean="0">
                <a:solidFill>
                  <a:schemeClr val="bg1"/>
                </a:solidFill>
              </a:rPr>
              <a:t>নখর</a:t>
            </a:r>
            <a:r>
              <a:rPr lang="en-US" sz="2400" b="1" dirty="0" smtClean="0">
                <a:solidFill>
                  <a:schemeClr val="bg1"/>
                </a:solidFill>
              </a:rPr>
              <a:t>  /</a:t>
            </a:r>
            <a:r>
              <a:rPr lang="en-US" sz="2400" b="1" dirty="0" err="1" smtClean="0">
                <a:solidFill>
                  <a:schemeClr val="bg1"/>
                </a:solidFill>
              </a:rPr>
              <a:t>ক্ষিপ্র</a:t>
            </a:r>
            <a:r>
              <a:rPr lang="en-US" sz="2400" b="1" dirty="0" smtClean="0">
                <a:solidFill>
                  <a:schemeClr val="bg1"/>
                </a:solidFill>
              </a:rPr>
              <a:t>  /</a:t>
            </a:r>
            <a:r>
              <a:rPr lang="en-US" sz="2400" b="1" dirty="0" err="1" smtClean="0">
                <a:solidFill>
                  <a:schemeClr val="bg1"/>
                </a:solidFill>
              </a:rPr>
              <a:t>নির্দিষ্ট</a:t>
            </a:r>
            <a:r>
              <a:rPr lang="en-US" sz="2400" b="1" dirty="0" smtClean="0">
                <a:solidFill>
                  <a:schemeClr val="bg1"/>
                </a:solidFill>
              </a:rPr>
              <a:t>  / </a:t>
            </a:r>
            <a:r>
              <a:rPr lang="en-US" sz="2400" b="1" dirty="0" err="1" smtClean="0">
                <a:solidFill>
                  <a:schemeClr val="bg1"/>
                </a:solidFill>
              </a:rPr>
              <a:t>ভারসাম্য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40531" y="1602396"/>
            <a:ext cx="11056545" cy="452431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ক। </a:t>
            </a:r>
            <a:r>
              <a:rPr lang="en-US" sz="2400" b="1" dirty="0" err="1" smtClean="0">
                <a:solidFill>
                  <a:schemeClr val="bg1"/>
                </a:solidFill>
              </a:rPr>
              <a:t>বাঘটি</a:t>
            </a:r>
            <a:r>
              <a:rPr lang="en-US" sz="2400" b="1" dirty="0" smtClean="0">
                <a:solidFill>
                  <a:schemeClr val="bg1"/>
                </a:solidFill>
              </a:rPr>
              <a:t> --------------------</a:t>
            </a:r>
            <a:r>
              <a:rPr lang="en-US" sz="2400" b="1" dirty="0" err="1" smtClean="0">
                <a:solidFill>
                  <a:schemeClr val="bg1"/>
                </a:solidFill>
              </a:rPr>
              <a:t>গতিতে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দৌড়ে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শিকার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ধরল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খ।শিকার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ধরার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সময়ে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বাঘের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থাবা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থেকে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বেড়িয়ে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আসে</a:t>
            </a:r>
            <a:r>
              <a:rPr lang="en-US" sz="2400" b="1" dirty="0" smtClean="0">
                <a:solidFill>
                  <a:schemeClr val="bg1"/>
                </a:solidFill>
              </a:rPr>
              <a:t>---------------------  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গ।মেয়েটির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স্মরণশক্তি</a:t>
            </a:r>
            <a:r>
              <a:rPr lang="en-US" sz="2400" b="1" dirty="0" smtClean="0">
                <a:solidFill>
                  <a:schemeClr val="bg1"/>
                </a:solidFill>
              </a:rPr>
              <a:t>------------------------------  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ঘ।বাঘটি</a:t>
            </a:r>
            <a:r>
              <a:rPr lang="en-US" sz="2400" b="1" dirty="0" smtClean="0">
                <a:solidFill>
                  <a:schemeClr val="bg1"/>
                </a:solidFill>
              </a:rPr>
              <a:t> -------------------------</a:t>
            </a:r>
            <a:r>
              <a:rPr lang="en-US" sz="2400" b="1" dirty="0" err="1" smtClean="0">
                <a:solidFill>
                  <a:schemeClr val="bg1"/>
                </a:solidFill>
              </a:rPr>
              <a:t>ভঙ্গিমায়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বসে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আছে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ঙ।সুন্দরবন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ধ্বংস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হতে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থাকলে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বাঘের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জীবন</a:t>
            </a:r>
            <a:r>
              <a:rPr lang="en-US" sz="2400" b="1" dirty="0" smtClean="0">
                <a:solidFill>
                  <a:schemeClr val="bg1"/>
                </a:solidFill>
              </a:rPr>
              <a:t> ----------------------- </a:t>
            </a:r>
            <a:r>
              <a:rPr lang="en-US" sz="2400" b="1" dirty="0" err="1" smtClean="0">
                <a:solidFill>
                  <a:schemeClr val="bg1"/>
                </a:solidFill>
              </a:rPr>
              <a:t>হবে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2308632" y="1923553"/>
            <a:ext cx="234484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     </a:t>
            </a:r>
            <a:r>
              <a:rPr lang="en-US" sz="2400" b="1" dirty="0" err="1" smtClean="0">
                <a:solidFill>
                  <a:schemeClr val="bg1"/>
                </a:solidFill>
              </a:rPr>
              <a:t>ক্ষিপ্র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8662658" y="2578291"/>
            <a:ext cx="234484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</a:t>
            </a:r>
            <a:r>
              <a:rPr lang="en-US" sz="2800" b="1" dirty="0" err="1" smtClean="0">
                <a:solidFill>
                  <a:schemeClr val="bg1"/>
                </a:solidFill>
              </a:rPr>
              <a:t>নখর</a:t>
            </a:r>
            <a:endParaRPr lang="en-US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4440347" y="3333725"/>
            <a:ext cx="234484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   </a:t>
            </a:r>
            <a:r>
              <a:rPr lang="en-US" sz="2800" b="1" dirty="0" err="1" smtClean="0">
                <a:solidFill>
                  <a:schemeClr val="bg1"/>
                </a:solidFill>
              </a:rPr>
              <a:t>প্রখর</a:t>
            </a:r>
            <a:endParaRPr lang="en-US" sz="2800" dirty="0"/>
          </a:p>
        </p:txBody>
      </p:sp>
      <p:sp>
        <p:nvSpPr>
          <p:cNvPr id="10" name="TextBox 9"/>
          <p:cNvSpPr txBox="1"/>
          <p:nvPr/>
        </p:nvSpPr>
        <p:spPr>
          <a:xfrm>
            <a:off x="2390114" y="4116547"/>
            <a:ext cx="2344847" cy="46166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 smtClean="0">
                <a:solidFill>
                  <a:schemeClr val="bg1"/>
                </a:solidFill>
              </a:rPr>
              <a:t>রাজসিক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7209577" y="4765140"/>
            <a:ext cx="2344847" cy="52322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     </a:t>
            </a:r>
            <a:r>
              <a:rPr lang="en-US" sz="2800" b="1" dirty="0" err="1" smtClean="0">
                <a:solidFill>
                  <a:schemeClr val="bg1"/>
                </a:solidFill>
              </a:rPr>
              <a:t>বিপন্ন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3234028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878186" y="706170"/>
            <a:ext cx="9823010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প্রশ্ন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তৈরি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করি</a:t>
            </a:r>
            <a:r>
              <a:rPr lang="en-US" sz="2400" b="1" dirty="0" smtClean="0">
                <a:solidFill>
                  <a:schemeClr val="bg1"/>
                </a:solidFill>
              </a:rPr>
              <a:t> : </a:t>
            </a:r>
            <a:r>
              <a:rPr lang="en-US" sz="2400" b="1" dirty="0" err="1" smtClean="0">
                <a:solidFill>
                  <a:schemeClr val="bg1"/>
                </a:solidFill>
              </a:rPr>
              <a:t>কে</a:t>
            </a:r>
            <a:r>
              <a:rPr lang="en-US" sz="2400" b="1" dirty="0" smtClean="0">
                <a:solidFill>
                  <a:schemeClr val="bg1"/>
                </a:solidFill>
              </a:rPr>
              <a:t> ,</a:t>
            </a:r>
            <a:r>
              <a:rPr lang="en-US" sz="2400" b="1" dirty="0" err="1" smtClean="0">
                <a:solidFill>
                  <a:schemeClr val="bg1"/>
                </a:solidFill>
              </a:rPr>
              <a:t>কী</a:t>
            </a:r>
            <a:r>
              <a:rPr lang="en-US" sz="2400" b="1" dirty="0" smtClean="0">
                <a:solidFill>
                  <a:schemeClr val="bg1"/>
                </a:solidFill>
              </a:rPr>
              <a:t> ,</a:t>
            </a:r>
            <a:r>
              <a:rPr lang="en-US" sz="2400" b="1" dirty="0" err="1" smtClean="0">
                <a:solidFill>
                  <a:schemeClr val="bg1"/>
                </a:solidFill>
              </a:rPr>
              <a:t>কখন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ইত্যাদি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ব্যবহার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13715" y="1836344"/>
            <a:ext cx="9823010" cy="440120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endParaRPr lang="en-US" sz="2800" b="1" dirty="0" smtClean="0">
              <a:solidFill>
                <a:schemeClr val="bg1"/>
              </a:solidFill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কে</a:t>
            </a:r>
            <a:r>
              <a:rPr lang="en-US" sz="2800" b="1" dirty="0" smtClean="0">
                <a:solidFill>
                  <a:schemeClr val="bg1"/>
                </a:solidFill>
              </a:rPr>
              <a:t>—</a:t>
            </a:r>
            <a:r>
              <a:rPr lang="en-US" sz="2800" b="1" dirty="0" err="1" smtClean="0">
                <a:solidFill>
                  <a:schemeClr val="bg1"/>
                </a:solidFill>
              </a:rPr>
              <a:t>কে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খেলতে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যায়</a:t>
            </a:r>
            <a:r>
              <a:rPr lang="en-US" sz="2800" b="1" dirty="0" smtClean="0">
                <a:solidFill>
                  <a:schemeClr val="bg1"/>
                </a:solidFill>
              </a:rPr>
              <a:t> ?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কী</a:t>
            </a:r>
            <a:r>
              <a:rPr lang="en-US" sz="2800" b="1" dirty="0" smtClean="0">
                <a:solidFill>
                  <a:schemeClr val="bg1"/>
                </a:solidFill>
              </a:rPr>
              <a:t>—</a:t>
            </a:r>
            <a:r>
              <a:rPr lang="en-US" sz="2800" b="1" dirty="0" err="1" smtClean="0">
                <a:solidFill>
                  <a:schemeClr val="bg1"/>
                </a:solidFill>
              </a:rPr>
              <a:t>সুন্দরবনে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কীকী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পাওয়া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যায়</a:t>
            </a:r>
            <a:r>
              <a:rPr lang="en-US" sz="2800" b="1" dirty="0" smtClean="0">
                <a:solidFill>
                  <a:schemeClr val="bg1"/>
                </a:solidFill>
              </a:rPr>
              <a:t> ?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কখন</a:t>
            </a:r>
            <a:r>
              <a:rPr lang="en-US" sz="2800" b="1" dirty="0" smtClean="0">
                <a:solidFill>
                  <a:schemeClr val="bg1"/>
                </a:solidFill>
              </a:rPr>
              <a:t>—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কখন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শীত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লাগে</a:t>
            </a:r>
            <a:r>
              <a:rPr lang="en-US" sz="2800" b="1" dirty="0" smtClean="0">
                <a:solidFill>
                  <a:schemeClr val="bg1"/>
                </a:solidFill>
              </a:rPr>
              <a:t> ?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কেন</a:t>
            </a:r>
            <a:r>
              <a:rPr lang="en-US" sz="2800" b="1" dirty="0" smtClean="0">
                <a:solidFill>
                  <a:schemeClr val="bg1"/>
                </a:solidFill>
              </a:rPr>
              <a:t>—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কেন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বিড়ালকে</a:t>
            </a:r>
            <a:r>
              <a:rPr lang="en-US" sz="2800" b="1" dirty="0" smtClean="0">
                <a:solidFill>
                  <a:schemeClr val="bg1"/>
                </a:solidFill>
              </a:rPr>
              <a:t>   </a:t>
            </a:r>
            <a:r>
              <a:rPr lang="en-US" sz="2800" b="1" dirty="0" err="1">
                <a:solidFill>
                  <a:schemeClr val="bg1"/>
                </a:solidFill>
              </a:rPr>
              <a:t>বাঘের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মাসি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>
                <a:solidFill>
                  <a:schemeClr val="bg1"/>
                </a:solidFill>
              </a:rPr>
              <a:t>বলা</a:t>
            </a:r>
            <a:r>
              <a:rPr lang="en-US" sz="2800" b="1" dirty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হয়</a:t>
            </a:r>
            <a:r>
              <a:rPr lang="en-US" sz="2800" b="1" dirty="0" smtClean="0">
                <a:solidFill>
                  <a:schemeClr val="bg1"/>
                </a:solidFill>
              </a:rPr>
              <a:t> ?</a:t>
            </a:r>
          </a:p>
          <a:p>
            <a:endParaRPr lang="en-US" sz="2800" b="1" dirty="0">
              <a:solidFill>
                <a:schemeClr val="bg1"/>
              </a:solidFill>
            </a:endParaRPr>
          </a:p>
          <a:p>
            <a:r>
              <a:rPr lang="en-US" sz="2800" b="1" dirty="0" smtClean="0">
                <a:solidFill>
                  <a:schemeClr val="bg1"/>
                </a:solidFill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3692147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0656" y="190123"/>
            <a:ext cx="11642757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869949" y="334978"/>
            <a:ext cx="6255945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   </a:t>
            </a:r>
            <a:r>
              <a:rPr lang="en-US" sz="2400" b="1" dirty="0" err="1" smtClean="0">
                <a:solidFill>
                  <a:schemeClr val="bg1"/>
                </a:solidFill>
              </a:rPr>
              <a:t>প্রশ্নগুলোর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উত্তর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বলি</a:t>
            </a:r>
            <a:r>
              <a:rPr lang="en-US" sz="2400" b="1" dirty="0" smtClean="0">
                <a:solidFill>
                  <a:schemeClr val="bg1"/>
                </a:solidFill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</a:rPr>
              <a:t>লিখি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0341" y="1275029"/>
            <a:ext cx="10938095" cy="489364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 ১।  </a:t>
            </a:r>
            <a:r>
              <a:rPr lang="en-US" sz="2400" b="1" dirty="0" err="1" smtClean="0">
                <a:solidFill>
                  <a:schemeClr val="bg1"/>
                </a:solidFill>
              </a:rPr>
              <a:t>বাংলাদেশের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জাতীয়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পশুর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নাম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কী</a:t>
            </a:r>
            <a:r>
              <a:rPr lang="en-US" sz="2400" b="1" dirty="0" smtClean="0">
                <a:solidFill>
                  <a:schemeClr val="bg1"/>
                </a:solidFill>
              </a:rPr>
              <a:t> ?</a:t>
            </a: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উত্তরঃ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বাংলাদেশের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জাতীয়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পশুর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নাম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রয়েল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বেঙ্গল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টাইগার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২।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রয়েল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বেঙ্গল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টাইগারের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গায়ের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রং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কেমন</a:t>
            </a:r>
            <a:r>
              <a:rPr lang="en-US" sz="2400" b="1" dirty="0" smtClean="0">
                <a:solidFill>
                  <a:schemeClr val="bg1"/>
                </a:solidFill>
              </a:rPr>
              <a:t> ?</a:t>
            </a: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উত্তরঃ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রয়েল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বেঙ্গল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টাইগারের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গায়ের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রং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হলুদ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থেকে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গাঢ়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কমলা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হয়ে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থাকে</a:t>
            </a:r>
            <a:r>
              <a:rPr lang="en-US" sz="2400" b="1" dirty="0">
                <a:solidFill>
                  <a:schemeClr val="bg1"/>
                </a:solidFill>
              </a:rPr>
              <a:t>। </a:t>
            </a:r>
            <a:r>
              <a:rPr lang="en-US" sz="2400" b="1" dirty="0" err="1">
                <a:solidFill>
                  <a:schemeClr val="bg1"/>
                </a:solidFill>
              </a:rPr>
              <a:t>এর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গায়ে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কালো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রঙের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ডোরাকাটা</a:t>
            </a:r>
            <a:r>
              <a:rPr lang="en-US" sz="2400" b="1" dirty="0">
                <a:solidFill>
                  <a:schemeClr val="bg1"/>
                </a:solidFill>
              </a:rPr>
              <a:t>  </a:t>
            </a:r>
            <a:r>
              <a:rPr lang="en-US" sz="2400" b="1" dirty="0" err="1">
                <a:solidFill>
                  <a:schemeClr val="bg1"/>
                </a:solidFill>
              </a:rPr>
              <a:t>দাগ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আছে।বাঘের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পেটের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দিকটা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সাদা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৩। </a:t>
            </a:r>
            <a:r>
              <a:rPr lang="en-US" sz="2400" b="1" dirty="0" err="1">
                <a:solidFill>
                  <a:schemeClr val="bg1"/>
                </a:solidFill>
              </a:rPr>
              <a:t>একটি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বাঘের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দৈর্ঘ্য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   </a:t>
            </a:r>
            <a:r>
              <a:rPr lang="en-US" sz="2400" b="1" dirty="0" err="1" smtClean="0">
                <a:solidFill>
                  <a:schemeClr val="bg1"/>
                </a:solidFill>
              </a:rPr>
              <a:t>কত</a:t>
            </a:r>
            <a:r>
              <a:rPr lang="en-US" sz="2400" b="1" dirty="0" smtClean="0">
                <a:solidFill>
                  <a:schemeClr val="bg1"/>
                </a:solidFill>
              </a:rPr>
              <a:t> ?</a:t>
            </a: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উত্তর</a:t>
            </a:r>
            <a:r>
              <a:rPr lang="en-US" sz="2400" b="1" dirty="0">
                <a:solidFill>
                  <a:schemeClr val="bg1"/>
                </a:solidFill>
              </a:rPr>
              <a:t>: </a:t>
            </a:r>
            <a:r>
              <a:rPr lang="en-US" sz="2400" b="1" dirty="0" err="1">
                <a:solidFill>
                  <a:schemeClr val="bg1"/>
                </a:solidFill>
              </a:rPr>
              <a:t>একটি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বাঘের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দৈর্ঘ্য</a:t>
            </a:r>
            <a:r>
              <a:rPr lang="en-US" sz="2400" b="1" dirty="0">
                <a:solidFill>
                  <a:schemeClr val="bg1"/>
                </a:solidFill>
              </a:rPr>
              <a:t> ২২০ </a:t>
            </a:r>
            <a:r>
              <a:rPr lang="en-US" sz="2400" b="1" dirty="0" err="1">
                <a:solidFill>
                  <a:schemeClr val="bg1"/>
                </a:solidFill>
              </a:rPr>
              <a:t>সেন্টিমিটার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পর্যন্ত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হয়ে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থাকে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৪।</a:t>
            </a:r>
            <a:r>
              <a:rPr lang="en-US" sz="2400" b="1" dirty="0">
                <a:solidFill>
                  <a:schemeClr val="bg1"/>
                </a:solidFill>
              </a:rPr>
              <a:t>বিড়ালকে 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কেন</a:t>
            </a:r>
            <a:r>
              <a:rPr lang="en-US" sz="2400" b="1" dirty="0" smtClean="0">
                <a:solidFill>
                  <a:schemeClr val="bg1"/>
                </a:solidFill>
              </a:rPr>
              <a:t>  </a:t>
            </a:r>
            <a:r>
              <a:rPr lang="en-US" sz="2400" b="1" dirty="0" err="1">
                <a:solidFill>
                  <a:schemeClr val="bg1"/>
                </a:solidFill>
              </a:rPr>
              <a:t>বাঘের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মাসি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বলা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হয়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smtClean="0">
                <a:solidFill>
                  <a:schemeClr val="bg1"/>
                </a:solidFill>
              </a:rPr>
              <a:t>?</a:t>
            </a:r>
          </a:p>
          <a:p>
            <a:r>
              <a:rPr lang="en-US" sz="2400" b="1" dirty="0" err="1" smtClean="0">
                <a:solidFill>
                  <a:schemeClr val="bg1"/>
                </a:solidFill>
              </a:rPr>
              <a:t>উত্তর</a:t>
            </a:r>
            <a:r>
              <a:rPr lang="en-US" sz="2400" b="1" dirty="0">
                <a:solidFill>
                  <a:schemeClr val="bg1"/>
                </a:solidFill>
              </a:rPr>
              <a:t>: </a:t>
            </a:r>
            <a:r>
              <a:rPr lang="en-US" sz="2400" b="1" dirty="0" err="1">
                <a:solidFill>
                  <a:schemeClr val="bg1"/>
                </a:solidFill>
              </a:rPr>
              <a:t>বাঘ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বিড়াল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প্রজাতির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সবচেয়ে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বড়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প্রাণী।তাই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বিড়ালকে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বলা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হয়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বাঘের</a:t>
            </a:r>
            <a:r>
              <a:rPr lang="en-US" sz="2400" b="1" dirty="0">
                <a:solidFill>
                  <a:schemeClr val="bg1"/>
                </a:solidFill>
              </a:rPr>
              <a:t> </a:t>
            </a:r>
            <a:r>
              <a:rPr lang="en-US" sz="2400" b="1" dirty="0" err="1">
                <a:solidFill>
                  <a:schemeClr val="bg1"/>
                </a:solidFill>
              </a:rPr>
              <a:t>মাসি</a:t>
            </a:r>
            <a:r>
              <a:rPr lang="en-US" sz="2400" b="1" dirty="0">
                <a:solidFill>
                  <a:schemeClr val="bg1"/>
                </a:solidFill>
              </a:rPr>
              <a:t>।</a:t>
            </a:r>
          </a:p>
        </p:txBody>
      </p:sp>
    </p:spTree>
    <p:extLst>
      <p:ext uri="{BB962C8B-B14F-4D97-AF65-F5344CB8AC3E}">
        <p14:creationId xmlns:p14="http://schemas.microsoft.com/office/powerpoint/2010/main" val="33716024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6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91351" y="470780"/>
            <a:ext cx="6255945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বিপরীত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শব্দ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লিখি</a:t>
            </a:r>
            <a:r>
              <a:rPr lang="en-US" sz="3600" b="1" dirty="0" smtClean="0">
                <a:solidFill>
                  <a:schemeClr val="bg1"/>
                </a:solidFill>
              </a:rPr>
              <a:t>: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93549" y="1458382"/>
            <a:ext cx="9000653" cy="433965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u="sng" dirty="0" err="1" smtClean="0">
                <a:solidFill>
                  <a:schemeClr val="bg1"/>
                </a:solidFill>
              </a:rPr>
              <a:t>প্রদত্ত</a:t>
            </a:r>
            <a:r>
              <a:rPr lang="en-US" sz="2400" b="1" u="sng" dirty="0" smtClean="0">
                <a:solidFill>
                  <a:schemeClr val="bg1"/>
                </a:solidFill>
              </a:rPr>
              <a:t> </a:t>
            </a:r>
            <a:r>
              <a:rPr lang="en-US" sz="2400" b="1" u="sng" dirty="0" err="1" smtClean="0">
                <a:solidFill>
                  <a:schemeClr val="bg1"/>
                </a:solidFill>
              </a:rPr>
              <a:t>শব্দ</a:t>
            </a:r>
            <a:r>
              <a:rPr lang="en-US" sz="2400" b="1" u="sng" dirty="0" smtClean="0">
                <a:solidFill>
                  <a:schemeClr val="bg1"/>
                </a:solidFill>
              </a:rPr>
              <a:t>          </a:t>
            </a:r>
            <a:r>
              <a:rPr lang="en-US" sz="2400" b="1" dirty="0" smtClean="0">
                <a:solidFill>
                  <a:schemeClr val="bg1"/>
                </a:solidFill>
              </a:rPr>
              <a:t>---------   </a:t>
            </a:r>
            <a:r>
              <a:rPr lang="en-US" sz="2400" b="1" u="sng" dirty="0" err="1" smtClean="0">
                <a:solidFill>
                  <a:schemeClr val="bg1"/>
                </a:solidFill>
              </a:rPr>
              <a:t>বিপরীত</a:t>
            </a:r>
            <a:r>
              <a:rPr lang="en-US" sz="2400" b="1" u="sng" dirty="0" smtClean="0">
                <a:solidFill>
                  <a:schemeClr val="bg1"/>
                </a:solidFill>
              </a:rPr>
              <a:t> </a:t>
            </a:r>
            <a:r>
              <a:rPr lang="en-US" sz="2400" b="1" u="sng" dirty="0" err="1" smtClean="0">
                <a:solidFill>
                  <a:schemeClr val="bg1"/>
                </a:solidFill>
              </a:rPr>
              <a:t>শব্দ</a:t>
            </a:r>
            <a:endParaRPr lang="en-US" sz="2400" b="1" u="sng" dirty="0" smtClean="0">
              <a:solidFill>
                <a:schemeClr val="bg1"/>
              </a:solidFill>
            </a:endParaRPr>
          </a:p>
          <a:p>
            <a:r>
              <a:rPr lang="en-US" sz="3600" b="1" dirty="0" err="1" smtClean="0">
                <a:solidFill>
                  <a:schemeClr val="bg1"/>
                </a:solidFill>
              </a:rPr>
              <a:t>নরম</a:t>
            </a:r>
            <a:r>
              <a:rPr lang="en-US" sz="3600" b="1" dirty="0" smtClean="0">
                <a:solidFill>
                  <a:schemeClr val="bg1"/>
                </a:solidFill>
              </a:rPr>
              <a:t>          ------</a:t>
            </a:r>
            <a:r>
              <a:rPr lang="en-US" sz="3600" b="1" dirty="0" err="1" smtClean="0">
                <a:solidFill>
                  <a:schemeClr val="bg1"/>
                </a:solidFill>
              </a:rPr>
              <a:t>শক্ত</a:t>
            </a:r>
            <a:endParaRPr lang="en-US" sz="3600" b="1" dirty="0" smtClean="0">
              <a:solidFill>
                <a:schemeClr val="bg1"/>
              </a:solidFill>
            </a:endParaRPr>
          </a:p>
          <a:p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 err="1" smtClean="0">
                <a:solidFill>
                  <a:schemeClr val="bg1"/>
                </a:solidFill>
              </a:rPr>
              <a:t>সুন্দর</a:t>
            </a:r>
            <a:r>
              <a:rPr lang="en-US" sz="3600" b="1" dirty="0" smtClean="0">
                <a:solidFill>
                  <a:schemeClr val="bg1"/>
                </a:solidFill>
              </a:rPr>
              <a:t>        ------</a:t>
            </a:r>
            <a:r>
              <a:rPr lang="en-US" sz="3600" b="1" dirty="0" err="1" smtClean="0">
                <a:solidFill>
                  <a:schemeClr val="bg1"/>
                </a:solidFill>
              </a:rPr>
              <a:t>কুৎসিত</a:t>
            </a:r>
            <a:endParaRPr lang="en-US" sz="3600" b="1" dirty="0" smtClean="0">
              <a:solidFill>
                <a:schemeClr val="bg1"/>
              </a:solidFill>
            </a:endParaRPr>
          </a:p>
          <a:p>
            <a:endParaRPr lang="en-US" sz="3600" b="1" dirty="0">
              <a:solidFill>
                <a:schemeClr val="bg1"/>
              </a:solidFill>
            </a:endParaRPr>
          </a:p>
          <a:p>
            <a:r>
              <a:rPr lang="en-US" sz="3600" b="1" dirty="0" err="1" smtClean="0">
                <a:solidFill>
                  <a:schemeClr val="bg1"/>
                </a:solidFill>
              </a:rPr>
              <a:t>সোজা</a:t>
            </a:r>
            <a:r>
              <a:rPr lang="en-US" sz="3600" b="1" dirty="0" smtClean="0">
                <a:solidFill>
                  <a:schemeClr val="bg1"/>
                </a:solidFill>
              </a:rPr>
              <a:t>      -------</a:t>
            </a:r>
            <a:r>
              <a:rPr lang="en-US" sz="3600" b="1" dirty="0" err="1" smtClean="0">
                <a:solidFill>
                  <a:schemeClr val="bg1"/>
                </a:solidFill>
              </a:rPr>
              <a:t>বাঁকা</a:t>
            </a:r>
            <a:endParaRPr lang="en-US" sz="3600" b="1" dirty="0" smtClean="0">
              <a:solidFill>
                <a:schemeClr val="bg1"/>
              </a:solidFill>
            </a:endParaRPr>
          </a:p>
          <a:p>
            <a:endParaRPr lang="en-US" sz="3600" b="1" dirty="0">
              <a:solidFill>
                <a:schemeClr val="bg1"/>
              </a:solidFill>
            </a:endParaRPr>
          </a:p>
          <a:p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32604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98764" y="289711"/>
            <a:ext cx="11597489" cy="623783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8887" y="479834"/>
            <a:ext cx="11217241" cy="58575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TextBox 2"/>
          <p:cNvSpPr txBox="1"/>
          <p:nvPr/>
        </p:nvSpPr>
        <p:spPr>
          <a:xfrm>
            <a:off x="765016" y="3250194"/>
            <a:ext cx="10664982" cy="2646878"/>
          </a:xfrm>
          <a:prstGeom prst="rect">
            <a:avLst/>
          </a:prstGeom>
          <a:noFill/>
        </p:spPr>
        <p:txBody>
          <a:bodyPr wrap="square" rtlCol="0">
            <a:prstTxWarp prst="textDeflateTop">
              <a:avLst/>
            </a:prstTxWarp>
            <a:spAutoFit/>
          </a:bodyPr>
          <a:lstStyle/>
          <a:p>
            <a:r>
              <a:rPr lang="en-US" sz="16600" b="1" dirty="0" err="1" smtClean="0">
                <a:ln w="57150"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শুভেচ্ছা</a:t>
            </a:r>
            <a:endParaRPr lang="en-US" sz="16600" b="1" dirty="0">
              <a:ln w="57150">
                <a:solidFill>
                  <a:sysClr val="windowText" lastClr="000000"/>
                </a:solidFill>
              </a:ln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28498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17283" y="253496"/>
            <a:ext cx="11724238" cy="6310267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856776" y="488887"/>
            <a:ext cx="378434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দলীয়</a:t>
            </a:r>
            <a:r>
              <a:rPr lang="en-US" sz="4000" b="1" dirty="0" smtClean="0">
                <a:solidFill>
                  <a:schemeClr val="bg1"/>
                </a:solidFill>
              </a:rPr>
              <a:t>  </a:t>
            </a:r>
            <a:r>
              <a:rPr lang="en-US" sz="4000" b="1" dirty="0" err="1" smtClean="0">
                <a:solidFill>
                  <a:schemeClr val="bg1"/>
                </a:solidFill>
              </a:rPr>
              <a:t>কাজ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704498" y="2500265"/>
            <a:ext cx="378434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দল</a:t>
            </a:r>
            <a:r>
              <a:rPr lang="en-US" sz="4000" b="1" dirty="0" smtClean="0">
                <a:solidFill>
                  <a:schemeClr val="bg1"/>
                </a:solidFill>
              </a:rPr>
              <a:t>- </a:t>
            </a:r>
            <a:r>
              <a:rPr lang="en-US" sz="4000" b="1" dirty="0" err="1" smtClean="0">
                <a:solidFill>
                  <a:schemeClr val="bg1"/>
                </a:solidFill>
              </a:rPr>
              <a:t>ময়না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8064" y="2500265"/>
            <a:ext cx="3784349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dirty="0" err="1" smtClean="0">
                <a:solidFill>
                  <a:schemeClr val="bg1"/>
                </a:solidFill>
              </a:rPr>
              <a:t>দল</a:t>
            </a:r>
            <a:r>
              <a:rPr lang="en-US" sz="4000" b="1" dirty="0" smtClean="0">
                <a:solidFill>
                  <a:schemeClr val="bg1"/>
                </a:solidFill>
              </a:rPr>
              <a:t>-  </a:t>
            </a:r>
            <a:r>
              <a:rPr lang="en-US" sz="4000" b="1" dirty="0" err="1" smtClean="0">
                <a:solidFill>
                  <a:schemeClr val="bg1"/>
                </a:solidFill>
              </a:rPr>
              <a:t>দোয়েল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97529" y="4511643"/>
            <a:ext cx="5151421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চারপাশে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কোন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কোন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পশুপখি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দেখি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তার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একটি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তালিকা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তৈরি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করি</a:t>
            </a:r>
            <a:r>
              <a:rPr lang="en-US" sz="2000" b="1" dirty="0" smtClean="0">
                <a:solidFill>
                  <a:schemeClr val="bg1"/>
                </a:solidFill>
              </a:rPr>
              <a:t> ।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418907" y="4511643"/>
            <a:ext cx="5151421" cy="707886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চারপাশে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কোন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কোন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পশুপখি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দেখি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তার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একটি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তালিকা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তৈরি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করি</a:t>
            </a:r>
            <a:r>
              <a:rPr lang="en-US" sz="2000" b="1" dirty="0" smtClean="0">
                <a:solidFill>
                  <a:schemeClr val="bg1"/>
                </a:solidFill>
              </a:rPr>
              <a:t> ।</a:t>
            </a:r>
            <a:endParaRPr lang="en-US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8188586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20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35389" y="135802"/>
            <a:ext cx="11669917" cy="6482281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4269" y="1523221"/>
            <a:ext cx="6699565" cy="261421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3797929" y="406429"/>
            <a:ext cx="4992986" cy="83099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prstTxWarp prst="textWave2">
              <a:avLst/>
            </a:prstTxWarp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    </a:t>
            </a:r>
            <a:r>
              <a:rPr lang="bn-IN" sz="4800" b="1" dirty="0" smtClean="0">
                <a:solidFill>
                  <a:schemeClr val="bg1"/>
                </a:solidFill>
              </a:rPr>
              <a:t>বাড়ির কাজ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606989" y="4423609"/>
            <a:ext cx="9230009" cy="120032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bg1"/>
                </a:solidFill>
              </a:rPr>
              <a:t>  </a:t>
            </a:r>
            <a:r>
              <a:rPr lang="bn-IN" sz="3600" b="1" dirty="0" smtClean="0">
                <a:solidFill>
                  <a:schemeClr val="bg1"/>
                </a:solidFill>
              </a:rPr>
              <a:t>১।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রয়েল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বেঙ্গল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>
                <a:solidFill>
                  <a:schemeClr val="bg1"/>
                </a:solidFill>
              </a:rPr>
              <a:t>টাইগার</a:t>
            </a:r>
            <a:r>
              <a:rPr lang="en-US" sz="3200" b="1" dirty="0">
                <a:solidFill>
                  <a:schemeClr val="bg1"/>
                </a:solidFill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</a:rPr>
              <a:t>বিযয়ে</a:t>
            </a:r>
            <a:r>
              <a:rPr lang="en-US" sz="32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smtClean="0">
                <a:solidFill>
                  <a:schemeClr val="bg1"/>
                </a:solidFill>
              </a:rPr>
              <a:t>৫টি </a:t>
            </a:r>
            <a:r>
              <a:rPr lang="en-US" sz="3600" b="1" dirty="0" err="1" smtClean="0">
                <a:solidFill>
                  <a:schemeClr val="bg1"/>
                </a:solidFill>
              </a:rPr>
              <a:t>বাক্য</a:t>
            </a:r>
            <a:r>
              <a:rPr lang="bn-IN" sz="3600" b="1" dirty="0" smtClean="0">
                <a:solidFill>
                  <a:schemeClr val="bg1"/>
                </a:solidFill>
              </a:rPr>
              <a:t> লিখে আনবে।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068274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80658" y="126748"/>
            <a:ext cx="11615596" cy="6337426"/>
          </a:xfrm>
          <a:prstGeom prst="rect">
            <a:avLst/>
          </a:prstGeom>
          <a:solidFill>
            <a:schemeClr val="tx1">
              <a:lumMod val="95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154" y="394046"/>
            <a:ext cx="11091904" cy="5866425"/>
          </a:xfrm>
          <a:prstGeom prst="rect">
            <a:avLst/>
          </a:prstGeom>
          <a:ln w="76200"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914400" y="3096285"/>
            <a:ext cx="9732475" cy="2822573"/>
          </a:xfrm>
          <a:prstGeom prst="rect">
            <a:avLst/>
          </a:prstGeom>
          <a:noFill/>
          <a:ln w="57150">
            <a:noFill/>
          </a:ln>
        </p:spPr>
        <p:txBody>
          <a:bodyPr wrap="square" rtlCol="0">
            <a:prstTxWarp prst="textCurveDown">
              <a:avLst/>
            </a:prstTxWarp>
            <a:spAutoFit/>
          </a:bodyPr>
          <a:lstStyle/>
          <a:p>
            <a:r>
              <a:rPr lang="en-US" sz="13800" dirty="0" err="1" smtClean="0">
                <a:ln w="57150">
                  <a:solidFill>
                    <a:srgbClr val="FFFF00"/>
                  </a:solidFill>
                </a:ln>
                <a:solidFill>
                  <a:schemeClr val="bg1"/>
                </a:solidFill>
              </a:rPr>
              <a:t>ধন্যবাদ</a:t>
            </a:r>
            <a:endParaRPr lang="en-US" sz="13800" dirty="0">
              <a:ln w="57150">
                <a:solidFill>
                  <a:srgbClr val="FFFF00"/>
                </a:solidFill>
              </a:ln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89620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3250">
        <p15:prstTrans prst="origami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07818" y="294236"/>
            <a:ext cx="11657845" cy="620615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8" t="3219" r="13910" b="45746"/>
          <a:stretch/>
        </p:blipFill>
        <p:spPr>
          <a:xfrm>
            <a:off x="582212" y="530180"/>
            <a:ext cx="2788468" cy="30148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505490" y="3608465"/>
            <a:ext cx="4181111" cy="2246769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800" b="1" dirty="0" err="1" smtClean="0">
                <a:solidFill>
                  <a:schemeClr val="bg1"/>
                </a:solidFill>
              </a:rPr>
              <a:t>মুক্তামনি</a:t>
            </a:r>
            <a:endParaRPr lang="en-US" sz="2800" b="1" dirty="0" smtClean="0">
              <a:solidFill>
                <a:schemeClr val="bg1"/>
              </a:solidFill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প্রধান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শিক্ষক</a:t>
            </a:r>
            <a:endParaRPr lang="en-US" sz="2800" b="1" dirty="0" smtClean="0">
              <a:solidFill>
                <a:schemeClr val="bg1"/>
              </a:solidFill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আটাশিয়া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সরকারি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প্রাথমিক</a:t>
            </a:r>
            <a:r>
              <a:rPr lang="en-US" sz="2800" b="1" dirty="0" smtClean="0">
                <a:solidFill>
                  <a:schemeClr val="bg1"/>
                </a:solidFill>
              </a:rPr>
              <a:t> </a:t>
            </a:r>
            <a:r>
              <a:rPr lang="en-US" sz="2800" b="1" dirty="0" err="1" smtClean="0">
                <a:solidFill>
                  <a:schemeClr val="bg1"/>
                </a:solidFill>
              </a:rPr>
              <a:t>বিদ্যালয়</a:t>
            </a:r>
            <a:endParaRPr lang="en-US" sz="2800" b="1" dirty="0" smtClean="0">
              <a:solidFill>
                <a:schemeClr val="bg1"/>
              </a:solidFill>
            </a:endParaRPr>
          </a:p>
          <a:p>
            <a:r>
              <a:rPr lang="en-US" sz="2800" b="1" dirty="0" err="1" smtClean="0">
                <a:solidFill>
                  <a:schemeClr val="bg1"/>
                </a:solidFill>
              </a:rPr>
              <a:t>শিবপুর,নরসিংদী</a:t>
            </a:r>
            <a:r>
              <a:rPr lang="en-US" sz="2800" b="1" dirty="0" smtClean="0">
                <a:solidFill>
                  <a:schemeClr val="bg1"/>
                </a:solidFill>
              </a:rPr>
              <a:t>।</a:t>
            </a:r>
            <a:endParaRPr lang="en-US" sz="28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29280" y="3437837"/>
            <a:ext cx="4993745" cy="2554545"/>
          </a:xfrm>
          <a:prstGeom prst="rect">
            <a:avLst/>
          </a:prstGeom>
          <a:noFill/>
          <a:ln w="76200"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পাঠ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শিরোনামঃ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রয়েল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বেঙ্গল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টাইগার</a:t>
            </a:r>
            <a:endParaRPr lang="en-US" sz="2000" b="1" dirty="0" smtClean="0">
              <a:solidFill>
                <a:srgbClr val="FF0000"/>
              </a:solidFill>
            </a:endParaRP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পাঠ্যাংশঃ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রয়েল</a:t>
            </a:r>
            <a:r>
              <a:rPr lang="en-US" sz="2000" b="1" dirty="0" smtClean="0">
                <a:solidFill>
                  <a:schemeClr val="bg1"/>
                </a:solidFill>
              </a:rPr>
              <a:t>-----</a:t>
            </a:r>
            <a:r>
              <a:rPr lang="en-US" sz="2000" b="1" dirty="0" err="1" smtClean="0">
                <a:solidFill>
                  <a:schemeClr val="bg1"/>
                </a:solidFill>
              </a:rPr>
              <a:t>আসে</a:t>
            </a:r>
            <a:r>
              <a:rPr lang="en-US" sz="2000" b="1" dirty="0" smtClean="0">
                <a:solidFill>
                  <a:schemeClr val="bg1"/>
                </a:solidFill>
              </a:rPr>
              <a:t>।</a:t>
            </a: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পিরিয়ড</a:t>
            </a:r>
            <a:r>
              <a:rPr lang="en-US" sz="2000" b="1" dirty="0" smtClean="0">
                <a:solidFill>
                  <a:schemeClr val="bg1"/>
                </a:solidFill>
              </a:rPr>
              <a:t> - </a:t>
            </a:r>
            <a:r>
              <a:rPr lang="en-US" sz="2000" b="1" dirty="0">
                <a:solidFill>
                  <a:schemeClr val="bg1"/>
                </a:solidFill>
              </a:rPr>
              <a:t>৮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শ্রেণিঃ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পঞ্চম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বিষয়ঃ</a:t>
            </a:r>
            <a:r>
              <a:rPr lang="en-US" sz="2000" b="1" dirty="0" smtClean="0">
                <a:solidFill>
                  <a:schemeClr val="bg1"/>
                </a:solidFill>
              </a:rPr>
              <a:t>  </a:t>
            </a:r>
            <a:r>
              <a:rPr lang="en-US" sz="2000" b="1" dirty="0" err="1" smtClean="0">
                <a:solidFill>
                  <a:schemeClr val="bg1"/>
                </a:solidFill>
              </a:rPr>
              <a:t>বাংলা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সময়ঃ</a:t>
            </a:r>
            <a:r>
              <a:rPr lang="en-US" sz="2000" b="1" dirty="0" smtClean="0">
                <a:solidFill>
                  <a:schemeClr val="bg1"/>
                </a:solidFill>
              </a:rPr>
              <a:t>  ৪০ </a:t>
            </a:r>
            <a:r>
              <a:rPr lang="en-US" sz="2000" b="1" dirty="0" err="1" smtClean="0">
                <a:solidFill>
                  <a:schemeClr val="bg1"/>
                </a:solidFill>
              </a:rPr>
              <a:t>মিনিট</a:t>
            </a:r>
            <a:endParaRPr lang="en-US" sz="2000" b="1" dirty="0" smtClean="0">
              <a:solidFill>
                <a:schemeClr val="bg1"/>
              </a:solidFill>
            </a:endParaRP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পৃষ্ঠাঃ</a:t>
            </a:r>
            <a:r>
              <a:rPr lang="en-US" sz="2000" b="1" dirty="0" smtClean="0">
                <a:solidFill>
                  <a:schemeClr val="bg1"/>
                </a:solidFill>
              </a:rPr>
              <a:t> ৪২-৪৩</a:t>
            </a:r>
          </a:p>
          <a:p>
            <a:r>
              <a:rPr lang="en-US" sz="2000" b="1" dirty="0" err="1" smtClean="0">
                <a:solidFill>
                  <a:schemeClr val="bg1"/>
                </a:solidFill>
              </a:rPr>
              <a:t>তারিখঃ</a:t>
            </a:r>
            <a:r>
              <a:rPr lang="en-US" sz="2000" b="1" dirty="0" smtClean="0">
                <a:solidFill>
                  <a:schemeClr val="bg1"/>
                </a:solidFill>
              </a:rPr>
              <a:t>  --/--/২০২৬</a:t>
            </a:r>
            <a:endParaRPr lang="en-US" sz="2000" b="1" dirty="0">
              <a:solidFill>
                <a:schemeClr val="bg1"/>
              </a:solidFill>
            </a:endParaRPr>
          </a:p>
        </p:txBody>
      </p:sp>
      <p:sp>
        <p:nvSpPr>
          <p:cNvPr id="9" name="Flowchart: Delay 8"/>
          <p:cNvSpPr/>
          <p:nvPr/>
        </p:nvSpPr>
        <p:spPr>
          <a:xfrm>
            <a:off x="3467415" y="530180"/>
            <a:ext cx="887240" cy="588475"/>
          </a:xfrm>
          <a:prstGeom prst="flowChartDelay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</a:rPr>
              <a:t>প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0" name="Flowchart: Delay 9"/>
          <p:cNvSpPr/>
          <p:nvPr/>
        </p:nvSpPr>
        <p:spPr>
          <a:xfrm>
            <a:off x="4284631" y="512071"/>
            <a:ext cx="887240" cy="588475"/>
          </a:xfrm>
          <a:prstGeom prst="flowChartDelay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রি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1" name="Flowchart: Delay 10"/>
          <p:cNvSpPr/>
          <p:nvPr/>
        </p:nvSpPr>
        <p:spPr>
          <a:xfrm>
            <a:off x="5118958" y="530180"/>
            <a:ext cx="887240" cy="588475"/>
          </a:xfrm>
          <a:prstGeom prst="flowChartDelay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চি</a:t>
            </a:r>
            <a:endParaRPr lang="en-US" sz="4000" b="1" dirty="0">
              <a:solidFill>
                <a:schemeClr val="bg1"/>
              </a:solidFill>
            </a:endParaRPr>
          </a:p>
        </p:txBody>
      </p:sp>
      <p:sp>
        <p:nvSpPr>
          <p:cNvPr id="12" name="Flowchart: Delay 11"/>
          <p:cNvSpPr/>
          <p:nvPr/>
        </p:nvSpPr>
        <p:spPr>
          <a:xfrm>
            <a:off x="5902736" y="512071"/>
            <a:ext cx="887240" cy="588475"/>
          </a:xfrm>
          <a:prstGeom prst="flowChartDelay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 err="1" smtClean="0">
                <a:solidFill>
                  <a:schemeClr val="bg1"/>
                </a:solidFill>
              </a:rPr>
              <a:t>তি</a:t>
            </a:r>
            <a:endParaRPr lang="en-US" sz="4000" b="1" dirty="0">
              <a:solidFill>
                <a:schemeClr val="bg1"/>
              </a:solidFill>
            </a:endParaRPr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6756" y="1354598"/>
            <a:ext cx="1559790" cy="4900584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136875117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4223442" y="398353"/>
            <a:ext cx="3657600" cy="76944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  </a:t>
            </a:r>
            <a:r>
              <a:rPr lang="en-US" sz="4400" b="1" dirty="0" err="1" smtClean="0">
                <a:solidFill>
                  <a:schemeClr val="bg1"/>
                </a:solidFill>
              </a:rPr>
              <a:t>শিখনফল</a:t>
            </a:r>
            <a:endParaRPr lang="en-US" sz="4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08774" y="1256923"/>
            <a:ext cx="10779662" cy="446276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1"/>
                </a:solidFill>
              </a:rPr>
              <a:t>  </a:t>
            </a:r>
            <a:r>
              <a:rPr lang="en-US" sz="2800" b="1" dirty="0" err="1" smtClean="0">
                <a:solidFill>
                  <a:schemeClr val="bg1"/>
                </a:solidFill>
              </a:rPr>
              <a:t>শিখনফল</a:t>
            </a:r>
            <a:r>
              <a:rPr lang="en-US" sz="2800" b="1" dirty="0" smtClean="0">
                <a:solidFill>
                  <a:schemeClr val="bg1"/>
                </a:solidFill>
              </a:rPr>
              <a:t>: </a:t>
            </a:r>
          </a:p>
          <a:p>
            <a:r>
              <a:rPr lang="en-US" sz="2400" b="1" dirty="0" smtClean="0">
                <a:solidFill>
                  <a:schemeClr val="bg1"/>
                </a:solidFill>
              </a:rPr>
              <a:t>১.১.১    </a:t>
            </a:r>
            <a:r>
              <a:rPr lang="en-US" sz="2400" b="1" dirty="0" err="1" smtClean="0">
                <a:solidFill>
                  <a:schemeClr val="bg1"/>
                </a:solidFill>
              </a:rPr>
              <a:t>বাক্য</a:t>
            </a:r>
            <a:r>
              <a:rPr lang="en-US" sz="2400" b="1" dirty="0" smtClean="0">
                <a:solidFill>
                  <a:schemeClr val="bg1"/>
                </a:solidFill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</a:rPr>
              <a:t>শব্দে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ব্যবহৃত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যুক্তবর্ণের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ধ্বনি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শুনে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শনাক্ত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করতে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পারবে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৪.১.৪   </a:t>
            </a:r>
            <a:r>
              <a:rPr lang="en-US" sz="2400" b="1" dirty="0" err="1" smtClean="0">
                <a:solidFill>
                  <a:schemeClr val="bg1"/>
                </a:solidFill>
              </a:rPr>
              <a:t>প্রমিত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উচ্চারণে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বলা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গল্প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শুনে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আনন্দের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সাথে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বিষয়বস্তু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নিজের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মতো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করে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বলতে</a:t>
            </a:r>
            <a:r>
              <a:rPr lang="en-US" sz="2400" b="1" dirty="0" smtClean="0">
                <a:solidFill>
                  <a:schemeClr val="bg1"/>
                </a:solidFill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</a:rPr>
              <a:t>লিখতে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পারবে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৫.১.১   </a:t>
            </a:r>
            <a:r>
              <a:rPr lang="en-US" sz="2400" b="1" dirty="0" err="1" smtClean="0">
                <a:solidFill>
                  <a:schemeClr val="bg1"/>
                </a:solidFill>
              </a:rPr>
              <a:t>স্পষ্ট</a:t>
            </a:r>
            <a:r>
              <a:rPr lang="en-US" sz="2400" b="1" dirty="0" smtClean="0">
                <a:solidFill>
                  <a:schemeClr val="bg1"/>
                </a:solidFill>
              </a:rPr>
              <a:t>  ও  </a:t>
            </a:r>
            <a:r>
              <a:rPr lang="en-US" sz="2400" b="1" dirty="0" err="1" smtClean="0">
                <a:solidFill>
                  <a:schemeClr val="bg1"/>
                </a:solidFill>
              </a:rPr>
              <a:t>শুদ্ধ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উচ্চারণে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যুক্তবর্ণ,ফলাযু্ক্ত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শব্দ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সহযোগে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গঠিত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বাক্য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বুঝে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বলতে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পারবে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</a:p>
          <a:p>
            <a:endParaRPr lang="en-US" sz="2400" b="1" dirty="0" smtClean="0">
              <a:solidFill>
                <a:schemeClr val="bg1"/>
              </a:solidFill>
            </a:endParaRPr>
          </a:p>
          <a:p>
            <a:r>
              <a:rPr lang="en-US" sz="2400" b="1" dirty="0" smtClean="0">
                <a:solidFill>
                  <a:schemeClr val="bg1"/>
                </a:solidFill>
              </a:rPr>
              <a:t>৯.১.১   </a:t>
            </a:r>
            <a:r>
              <a:rPr lang="en-US" sz="2400" b="1" dirty="0" err="1" smtClean="0">
                <a:solidFill>
                  <a:schemeClr val="bg1"/>
                </a:solidFill>
              </a:rPr>
              <a:t>স্পষ্ট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স্বরে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শুদ্ধ</a:t>
            </a:r>
            <a:r>
              <a:rPr lang="en-US" sz="2400" b="1" dirty="0" smtClean="0">
                <a:solidFill>
                  <a:schemeClr val="bg1"/>
                </a:solidFill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</a:rPr>
              <a:t>প্রমিত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উচ্চারণে</a:t>
            </a:r>
            <a:r>
              <a:rPr lang="en-US" sz="2400" b="1" dirty="0" smtClean="0">
                <a:solidFill>
                  <a:schemeClr val="bg1"/>
                </a:solidFill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</a:rPr>
              <a:t>সাবলীলভাবে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যুক্তবর্ণ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সহযোগে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গঠিত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নতুন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শব্দ</a:t>
            </a:r>
            <a:r>
              <a:rPr lang="en-US" sz="2400" b="1" dirty="0" smtClean="0">
                <a:solidFill>
                  <a:schemeClr val="bg1"/>
                </a:solidFill>
              </a:rPr>
              <a:t> ও </a:t>
            </a:r>
            <a:r>
              <a:rPr lang="en-US" sz="2400" b="1" dirty="0" err="1" smtClean="0">
                <a:solidFill>
                  <a:schemeClr val="bg1"/>
                </a:solidFill>
              </a:rPr>
              <a:t>বাক্য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পড়তে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পারবে</a:t>
            </a:r>
            <a:r>
              <a:rPr lang="en-US" sz="2400" b="1" dirty="0" smtClean="0">
                <a:solidFill>
                  <a:schemeClr val="bg1"/>
                </a:solidFill>
              </a:rPr>
              <a:t>।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45941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3078178" y="1020520"/>
            <a:ext cx="5033728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chemeClr val="bg1"/>
                </a:solidFill>
              </a:rPr>
              <a:t>    </a:t>
            </a:r>
            <a:r>
              <a:rPr lang="en-US" sz="3600" b="1" dirty="0" err="1" smtClean="0">
                <a:solidFill>
                  <a:schemeClr val="bg1"/>
                </a:solidFill>
              </a:rPr>
              <a:t>পূর্বজ্ঞান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যাচাই</a:t>
            </a:r>
            <a:r>
              <a:rPr lang="en-US" sz="3600" b="1" dirty="0" smtClean="0">
                <a:solidFill>
                  <a:schemeClr val="bg1"/>
                </a:solidFill>
              </a:rPr>
              <a:t>  </a:t>
            </a:r>
            <a:endParaRPr lang="en-US" sz="36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22699" y="2524408"/>
            <a:ext cx="10259086" cy="2308324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বাংলাদেশের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জাতীয়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পশুর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নাম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কি</a:t>
            </a:r>
            <a:r>
              <a:rPr lang="en-US" sz="3600" b="1" dirty="0" smtClean="0">
                <a:solidFill>
                  <a:schemeClr val="bg1"/>
                </a:solidFill>
              </a:rPr>
              <a:t>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বাঘ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দেখতে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কেমন</a:t>
            </a:r>
            <a:r>
              <a:rPr lang="en-US" sz="3600" b="1" dirty="0" smtClean="0">
                <a:solidFill>
                  <a:schemeClr val="bg1"/>
                </a:solidFill>
              </a:rPr>
              <a:t>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বাঘ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কোথায়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বাস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করে</a:t>
            </a:r>
            <a:r>
              <a:rPr lang="en-US" sz="3600" b="1" dirty="0" smtClean="0">
                <a:solidFill>
                  <a:schemeClr val="bg1"/>
                </a:solidFill>
              </a:rPr>
              <a:t> ?</a:t>
            </a:r>
          </a:p>
          <a:p>
            <a:pPr marL="571500" indent="-571500">
              <a:buFont typeface="Wingdings" panose="05000000000000000000" pitchFamily="2" charset="2"/>
              <a:buChar char="q"/>
            </a:pPr>
            <a:r>
              <a:rPr lang="en-US" sz="3600" b="1" dirty="0" err="1" smtClean="0">
                <a:solidFill>
                  <a:schemeClr val="bg1"/>
                </a:solidFill>
              </a:rPr>
              <a:t>সুন্দরবন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কোথায়</a:t>
            </a:r>
            <a:r>
              <a:rPr lang="en-US" sz="3600" b="1" dirty="0" smtClean="0">
                <a:solidFill>
                  <a:schemeClr val="bg1"/>
                </a:solidFill>
              </a:rPr>
              <a:t> </a:t>
            </a:r>
            <a:r>
              <a:rPr lang="en-US" sz="3600" b="1" dirty="0" err="1" smtClean="0">
                <a:solidFill>
                  <a:schemeClr val="bg1"/>
                </a:solidFill>
              </a:rPr>
              <a:t>অবস্থিত</a:t>
            </a:r>
            <a:r>
              <a:rPr lang="en-US" sz="3600" b="1" dirty="0" smtClean="0">
                <a:solidFill>
                  <a:schemeClr val="bg1"/>
                </a:solidFill>
              </a:rPr>
              <a:t> ?</a:t>
            </a:r>
            <a:endParaRPr lang="en-US" sz="3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9179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6296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59256" y="425513"/>
            <a:ext cx="10148934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কোন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প্রাণীর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ছবি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দেখতে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পাচ্ছি</a:t>
            </a:r>
            <a:r>
              <a:rPr lang="en-US" sz="2400" b="1" dirty="0" smtClean="0">
                <a:solidFill>
                  <a:schemeClr val="bg1"/>
                </a:solidFill>
              </a:rPr>
              <a:t> ? </a:t>
            </a:r>
            <a:r>
              <a:rPr lang="en-US" sz="2400" b="1" dirty="0" err="1" smtClean="0">
                <a:solidFill>
                  <a:schemeClr val="bg1"/>
                </a:solidFill>
              </a:rPr>
              <a:t>আজকের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পাঠ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কি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হতে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পারে</a:t>
            </a:r>
            <a:r>
              <a:rPr lang="en-US" sz="2400" b="1" dirty="0" smtClean="0">
                <a:solidFill>
                  <a:schemeClr val="bg1"/>
                </a:solidFill>
              </a:rPr>
              <a:t> ?</a:t>
            </a:r>
            <a:endParaRPr lang="en-US" sz="2400" b="1" dirty="0">
              <a:solidFill>
                <a:schemeClr val="bg1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1964" y="1149727"/>
            <a:ext cx="4988460" cy="414337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8721" y="1149727"/>
            <a:ext cx="4988460" cy="421897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838333185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44857" y="190123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47736" y="1674891"/>
            <a:ext cx="10972800" cy="264361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prstTxWarp prst="textChevron">
              <a:avLst/>
            </a:prstTxWarp>
            <a:spAutoFit/>
          </a:bodyPr>
          <a:lstStyle/>
          <a:p>
            <a:r>
              <a:rPr lang="en-US" sz="8800" b="1" dirty="0" err="1" smtClean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রয়েল</a:t>
            </a:r>
            <a:r>
              <a:rPr lang="en-US" sz="8800" b="1" dirty="0" smtClean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8800" b="1" dirty="0" err="1" smtClean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বেঙ্গল</a:t>
            </a:r>
            <a:r>
              <a:rPr lang="en-US" sz="8800" b="1" dirty="0" smtClean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 </a:t>
            </a:r>
            <a:r>
              <a:rPr lang="en-US" sz="8800" b="1" dirty="0" err="1" smtClean="0">
                <a:ln w="28575">
                  <a:solidFill>
                    <a:srgbClr val="FF0000"/>
                  </a:solidFill>
                </a:ln>
                <a:solidFill>
                  <a:schemeClr val="bg1"/>
                </a:solidFill>
              </a:rPr>
              <a:t>টাইগার</a:t>
            </a:r>
            <a:endParaRPr lang="en-US" sz="8800" b="1" dirty="0">
              <a:ln w="28575">
                <a:solidFill>
                  <a:srgbClr val="FF0000"/>
                </a:solidFill>
              </a:ln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2797" y="941561"/>
            <a:ext cx="3340728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5715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আজকের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পাঠ</a:t>
            </a:r>
            <a:r>
              <a:rPr lang="en-US" sz="2400" b="1" dirty="0" smtClean="0">
                <a:solidFill>
                  <a:schemeClr val="bg1"/>
                </a:solidFill>
              </a:rPr>
              <a:t> -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2055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99176" y="181070"/>
            <a:ext cx="11869093" cy="645512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762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1037345" y="5254197"/>
            <a:ext cx="9944507" cy="830997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4800" b="1" dirty="0" err="1" smtClean="0">
                <a:solidFill>
                  <a:schemeClr val="bg1"/>
                </a:solidFill>
              </a:rPr>
              <a:t>রয়েল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বেঙ্গল</a:t>
            </a:r>
            <a:r>
              <a:rPr lang="en-US" sz="4800" b="1" dirty="0" smtClean="0">
                <a:solidFill>
                  <a:schemeClr val="bg1"/>
                </a:solidFill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</a:rPr>
              <a:t>টাইগার</a:t>
            </a:r>
            <a:r>
              <a:rPr lang="en-US" sz="4800" b="1" dirty="0" smtClean="0">
                <a:solidFill>
                  <a:schemeClr val="bg1"/>
                </a:solidFill>
              </a:rPr>
              <a:t>    /     </a:t>
            </a:r>
            <a:r>
              <a:rPr lang="en-US" sz="4800" b="1" dirty="0" err="1" smtClean="0">
                <a:solidFill>
                  <a:schemeClr val="bg1"/>
                </a:solidFill>
              </a:rPr>
              <a:t>বাঘ</a:t>
            </a:r>
            <a:endParaRPr lang="en-US" sz="4800" b="1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xmlns="" id="{9EA8D054-747F-D939-79C1-7401EAF46F7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954211"/>
            <a:ext cx="4413971" cy="4071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82544AA-FB32-2723-16A5-77F6FDFF4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426" y="954211"/>
            <a:ext cx="4413971" cy="4071257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037345" y="323228"/>
            <a:ext cx="9846052" cy="461665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400" b="1" dirty="0" err="1" smtClean="0">
                <a:solidFill>
                  <a:schemeClr val="bg1"/>
                </a:solidFill>
              </a:rPr>
              <a:t>ছবিটির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দিকে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তাকাই</a:t>
            </a:r>
            <a:r>
              <a:rPr lang="en-US" sz="2400" b="1" dirty="0" smtClean="0">
                <a:solidFill>
                  <a:schemeClr val="bg1"/>
                </a:solidFill>
              </a:rPr>
              <a:t>।  </a:t>
            </a:r>
            <a:r>
              <a:rPr lang="en-US" sz="2400" b="1" dirty="0" err="1" smtClean="0">
                <a:solidFill>
                  <a:schemeClr val="bg1"/>
                </a:solidFill>
              </a:rPr>
              <a:t>কী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দেখতে</a:t>
            </a:r>
            <a:r>
              <a:rPr lang="en-US" sz="2400" b="1" dirty="0" smtClean="0">
                <a:solidFill>
                  <a:schemeClr val="bg1"/>
                </a:solidFill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</a:rPr>
              <a:t>পাচ্ছি</a:t>
            </a:r>
            <a:r>
              <a:rPr lang="en-US" sz="2400" b="1" dirty="0" smtClean="0">
                <a:solidFill>
                  <a:schemeClr val="bg1"/>
                </a:solidFill>
              </a:rPr>
              <a:t>?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6342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162963" y="126749"/>
            <a:ext cx="11778558" cy="6437014"/>
          </a:xfrm>
          <a:prstGeom prst="rect">
            <a:avLst/>
          </a:prstGeom>
          <a:solidFill>
            <a:schemeClr val="tx1"/>
          </a:solidFill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2242" y="704531"/>
            <a:ext cx="5060888" cy="40331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494136" y="5391696"/>
            <a:ext cx="10994711" cy="101566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38100"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en-US" sz="2000" b="1" dirty="0" err="1" smtClean="0">
                <a:solidFill>
                  <a:schemeClr val="bg1"/>
                </a:solidFill>
              </a:rPr>
              <a:t>রয়েল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বেঙ্গল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টাইগার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বাংলাদেশের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জাতীয়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পশু।বাঘ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দেখতে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যেমন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সুন্দর</a:t>
            </a:r>
            <a:r>
              <a:rPr lang="en-US" sz="2000" b="1" dirty="0" smtClean="0">
                <a:solidFill>
                  <a:schemeClr val="bg1"/>
                </a:solidFill>
              </a:rPr>
              <a:t> ,</a:t>
            </a:r>
            <a:r>
              <a:rPr lang="en-US" sz="2000" b="1" dirty="0" err="1" smtClean="0">
                <a:solidFill>
                  <a:schemeClr val="bg1"/>
                </a:solidFill>
              </a:rPr>
              <a:t>তেমন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ভয়ংকর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এর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আচরণ।বাংলাদেশের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সুন্দরবনে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এই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প্রাণী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দেখা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যায়।পূথিবীতে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অনেক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প্রজাতির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বাঘ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আছে।কিছু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রয়েল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বেঙ্গল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টাইগার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সবচেয়ে</a:t>
            </a:r>
            <a:r>
              <a:rPr lang="en-US" sz="2000" b="1" dirty="0" smtClean="0">
                <a:solidFill>
                  <a:schemeClr val="bg1"/>
                </a:solidFill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</a:rPr>
              <a:t>রাজসিক</a:t>
            </a:r>
            <a:r>
              <a:rPr lang="en-US" sz="2000" b="1" dirty="0" smtClean="0">
                <a:solidFill>
                  <a:schemeClr val="bg1"/>
                </a:solidFill>
              </a:rPr>
              <a:t>।   </a:t>
            </a:r>
            <a:endParaRPr lang="en-US" sz="2000" b="1" dirty="0">
              <a:solidFill>
                <a:schemeClr val="bg1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9EA8D054-747F-D939-79C1-7401EAF46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413" y="704531"/>
            <a:ext cx="4413971" cy="403313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5075214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Requires="p15">
      <p:transition xmlns:p14="http://schemas.microsoft.com/office/powerpoint/2010/main" spd="slow" p14:dur="1250">
        <p15:prstTrans prst="pageCurlDoubl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242</TotalTime>
  <Words>693</Words>
  <Application>Microsoft Office PowerPoint</Application>
  <PresentationFormat>Widescreen</PresentationFormat>
  <Paragraphs>131</Paragraphs>
  <Slides>22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Century Gothic</vt:lpstr>
      <vt:lpstr>Vrinda</vt:lpstr>
      <vt:lpstr>Wingdings</vt:lpstr>
      <vt:lpstr>Wingdings 3</vt:lpstr>
      <vt:lpstr>Slice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ASUS</cp:lastModifiedBy>
  <cp:revision>47</cp:revision>
  <dcterms:created xsi:type="dcterms:W3CDTF">2026-07-18T04:11:43Z</dcterms:created>
  <dcterms:modified xsi:type="dcterms:W3CDTF">2026-07-18T09:09:20Z</dcterms:modified>
</cp:coreProperties>
</file>