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78" r:id="rId3"/>
    <p:sldId id="259" r:id="rId4"/>
    <p:sldId id="280" r:id="rId5"/>
    <p:sldId id="281" r:id="rId6"/>
    <p:sldId id="260" r:id="rId7"/>
    <p:sldId id="261" r:id="rId8"/>
    <p:sldId id="264" r:id="rId9"/>
    <p:sldId id="276" r:id="rId10"/>
    <p:sldId id="262" r:id="rId11"/>
    <p:sldId id="265" r:id="rId12"/>
    <p:sldId id="283" r:id="rId13"/>
    <p:sldId id="282" r:id="rId14"/>
    <p:sldId id="284" r:id="rId15"/>
    <p:sldId id="289" r:id="rId16"/>
    <p:sldId id="269" r:id="rId17"/>
    <p:sldId id="266" r:id="rId18"/>
    <p:sldId id="287" r:id="rId19"/>
    <p:sldId id="285" r:id="rId20"/>
    <p:sldId id="286" r:id="rId21"/>
    <p:sldId id="273" r:id="rId22"/>
    <p:sldId id="268" r:id="rId23"/>
    <p:sldId id="274" r:id="rId24"/>
    <p:sldId id="28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3606" autoAdjust="0"/>
  </p:normalViewPr>
  <p:slideViewPr>
    <p:cSldViewPr>
      <p:cViewPr>
        <p:scale>
          <a:sx n="90" d="100"/>
          <a:sy n="90" d="100"/>
        </p:scale>
        <p:origin x="798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51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6858000"/>
            <a:chOff x="-13852" y="0"/>
            <a:chExt cx="12205853" cy="6858006"/>
          </a:xfrm>
        </p:grpSpPr>
        <p:sp>
          <p:nvSpPr>
            <p:cNvPr id="3" name="Frame 2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/>
                </a:solidFill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5" name="Half Frame 4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6" name="Half Frame 5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7" name="Half Frame 6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8" name="Half Frame 7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659823" y="1834001"/>
            <a:ext cx="7824355" cy="3616036"/>
          </a:xfrm>
          <a:prstGeom prst="rect">
            <a:avLst/>
          </a:prstGeom>
          <a:noFill/>
        </p:spPr>
        <p:txBody>
          <a:bodyPr wrap="square" rtlCol="0">
            <a:prstTxWarp prst="textWave1">
              <a:avLst>
                <a:gd name="adj1" fmla="val 12500"/>
                <a:gd name="adj2" fmla="val 10000"/>
              </a:avLst>
            </a:prstTxWarp>
            <a:spAutoFit/>
          </a:bodyPr>
          <a:lstStyle/>
          <a:p>
            <a:r>
              <a:rPr lang="en-US" sz="10350" dirty="0" err="1">
                <a:ln w="28575">
                  <a:solidFill>
                    <a:schemeClr val="tx1"/>
                  </a:solidFill>
                  <a:prstDash val="sysDot"/>
                  <a:miter lim="800000"/>
                </a:ln>
                <a:gradFill flip="none" rotWithShape="1">
                  <a:gsLst>
                    <a:gs pos="0">
                      <a:srgbClr val="002060"/>
                    </a:gs>
                    <a:gs pos="21001">
                      <a:srgbClr val="C00000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002060"/>
                    </a:gs>
                  </a:gsLst>
                  <a:lin ang="5400000" scaled="0"/>
                  <a:tileRect/>
                </a:gra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10350" dirty="0">
                <a:ln w="28575">
                  <a:solidFill>
                    <a:schemeClr val="tx1"/>
                  </a:solidFill>
                  <a:prstDash val="sysDot"/>
                  <a:miter lim="800000"/>
                </a:ln>
                <a:gradFill flip="none" rotWithShape="1">
                  <a:gsLst>
                    <a:gs pos="0">
                      <a:srgbClr val="002060"/>
                    </a:gs>
                    <a:gs pos="21001">
                      <a:srgbClr val="C00000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002060"/>
                    </a:gs>
                  </a:gsLst>
                  <a:lin ang="5400000" scaled="0"/>
                  <a:tileRect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0350" dirty="0" err="1">
                <a:ln w="28575">
                  <a:solidFill>
                    <a:schemeClr val="tx1"/>
                  </a:solidFill>
                  <a:prstDash val="sysDot"/>
                  <a:miter lim="800000"/>
                </a:ln>
                <a:gradFill flip="none" rotWithShape="1">
                  <a:gsLst>
                    <a:gs pos="0">
                      <a:srgbClr val="002060"/>
                    </a:gs>
                    <a:gs pos="21001">
                      <a:srgbClr val="C00000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002060"/>
                    </a:gs>
                  </a:gsLst>
                  <a:lin ang="5400000" scaled="0"/>
                  <a:tileRect/>
                </a:gradFill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10350" dirty="0">
                <a:ln w="28575">
                  <a:solidFill>
                    <a:schemeClr val="tx1"/>
                  </a:solidFill>
                  <a:prstDash val="sysDot"/>
                  <a:miter lim="800000"/>
                </a:ln>
                <a:gradFill flip="none" rotWithShape="1">
                  <a:gsLst>
                    <a:gs pos="0">
                      <a:srgbClr val="002060"/>
                    </a:gs>
                    <a:gs pos="21001">
                      <a:srgbClr val="C00000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002060"/>
                    </a:gs>
                  </a:gsLst>
                  <a:lin ang="5400000" scaled="0"/>
                  <a:tileRect/>
                </a:gra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10350" dirty="0">
                <a:ln w="28575">
                  <a:solidFill>
                    <a:schemeClr val="tx1"/>
                  </a:solidFill>
                  <a:prstDash val="sysDot"/>
                  <a:miter lim="800000"/>
                </a:ln>
                <a:gradFill flip="none" rotWithShape="1">
                  <a:gsLst>
                    <a:gs pos="0">
                      <a:srgbClr val="002060"/>
                    </a:gs>
                    <a:gs pos="21001">
                      <a:srgbClr val="C00000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002060"/>
                    </a:gs>
                  </a:gsLst>
                  <a:lin ang="5400000" scaled="0"/>
                  <a:tileRect/>
                </a:gra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350" dirty="0">
              <a:ln w="28575">
                <a:solidFill>
                  <a:schemeClr val="tx1"/>
                </a:solidFill>
                <a:prstDash val="sysDot"/>
                <a:miter lim="800000"/>
              </a:ln>
              <a:gradFill flip="none" rotWithShape="1">
                <a:gsLst>
                  <a:gs pos="0">
                    <a:srgbClr val="002060"/>
                  </a:gs>
                  <a:gs pos="21001">
                    <a:srgbClr val="C00000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002060"/>
                  </a:gs>
                </a:gsLst>
                <a:lin ang="5400000" scaled="0"/>
                <a:tileRect/>
              </a:gra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809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04800" y="0"/>
            <a:ext cx="944880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 2 2"/>
          <p:cNvSpPr/>
          <p:nvPr/>
        </p:nvSpPr>
        <p:spPr>
          <a:xfrm>
            <a:off x="1885839" y="1212268"/>
            <a:ext cx="4724400" cy="1600200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3430424"/>
            <a:ext cx="6539345" cy="13716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ডিজিটাল বাংলাদেশ কি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-301256" y="-6"/>
            <a:ext cx="9445256" cy="6858006"/>
            <a:chOff x="-13852" y="0"/>
            <a:chExt cx="12205853" cy="6858006"/>
          </a:xfrm>
        </p:grpSpPr>
        <p:sp>
          <p:nvSpPr>
            <p:cNvPr id="6" name="Frame 5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8" name="Half Frame 7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Half Frame 8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Half Frame 9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1" name="Half Frame 10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500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990599"/>
            <a:ext cx="7188329" cy="404808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angle 5"/>
          <p:cNvSpPr/>
          <p:nvPr/>
        </p:nvSpPr>
        <p:spPr>
          <a:xfrm>
            <a:off x="1417912" y="152400"/>
            <a:ext cx="67818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ডিজিটাল বাংলাদেশের গৃহিত পদক্ষেপ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53673" y="5113769"/>
            <a:ext cx="304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কৃষিক্ষেত্রে কল সেন্টার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4808812" y="6291590"/>
            <a:ext cx="33701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ইনফরমেশন সার্ভিস সেন্টার 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685801" y="6382303"/>
            <a:ext cx="3200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ই-বুকে পাঠ্য বই সংযোজন </a:t>
            </a:r>
            <a:endParaRPr lang="en-US" sz="28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12" name="Frame 11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14" name="Half Frame 13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5" name="Half Frame 14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6" name="Half Frame 15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7" name="Half Frame 16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0628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417912" y="152400"/>
            <a:ext cx="67818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ডিজিটাল বাংলাদেশের গৃহিত পদক্ষেপ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99"/>
          <a:stretch/>
        </p:blipFill>
        <p:spPr>
          <a:xfrm>
            <a:off x="992187" y="958701"/>
            <a:ext cx="7207525" cy="5038130"/>
          </a:xfrm>
          <a:prstGeom prst="rect">
            <a:avLst/>
          </a:prstGeom>
          <a:ln>
            <a:solidFill>
              <a:schemeClr val="tx1"/>
            </a:solidFill>
            <a:prstDash val="solid"/>
          </a:ln>
        </p:spPr>
      </p:pic>
      <p:sp>
        <p:nvSpPr>
          <p:cNvPr id="9" name="Rectangle 8"/>
          <p:cNvSpPr/>
          <p:nvPr/>
        </p:nvSpPr>
        <p:spPr>
          <a:xfrm>
            <a:off x="4808812" y="6291590"/>
            <a:ext cx="33701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ইনফরমেশন সার্ভিস সেন্টার 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685801" y="6382303"/>
            <a:ext cx="3200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ই-বুকে পাঠ্য বই সংযোজন </a:t>
            </a:r>
            <a:endParaRPr lang="en-US" sz="28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12" name="Frame 11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14" name="Half Frame 13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5" name="Half Frame 14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6" name="Half Frame 15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7" name="Half Frame 16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5218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Motiar D. Content\Class Viii\Picture\পাঠ ৪৬ দৈন্ন্দিন সমস্যা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58702"/>
            <a:ext cx="7285311" cy="506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417912" y="152400"/>
            <a:ext cx="67818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ডিজিটাল বাংলাদেশের গৃহিত পদক্ষেপ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08812" y="6291590"/>
            <a:ext cx="33701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ইনফরমেশন সার্ভিস সেন্টার 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685801" y="6382303"/>
            <a:ext cx="3200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ই-বুকে পাঠ্য বই সংযোজন </a:t>
            </a:r>
            <a:endParaRPr lang="en-US" sz="28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12" name="Frame 11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14" name="Half Frame 13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5" name="Half Frame 14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6" name="Half Frame 15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7" name="Half Frame 16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7865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47556" y="4788071"/>
            <a:ext cx="5666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কলেজ-বিশ্ববিদ্যালয়ে কম্পিউটার সায়েন্স পড়ানো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098700"/>
            <a:ext cx="3935033" cy="34913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 5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9" name="Frame 8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11" name="Half Frame 10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2" name="Half Frame 11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3" name="Half Frame 12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4" name="Half Frame 13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460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10619" r="52875" b="13992"/>
          <a:stretch/>
        </p:blipFill>
        <p:spPr>
          <a:xfrm>
            <a:off x="2209799" y="990601"/>
            <a:ext cx="3429001" cy="320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1877290" y="4288496"/>
            <a:ext cx="40940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মোবাইলে ই-স্বাস্থ্য সেবার ব্যবস্থা</a:t>
            </a:r>
            <a:endParaRPr lang="en-US" sz="2800" dirty="0"/>
          </a:p>
        </p:txBody>
      </p:sp>
      <p:grpSp>
        <p:nvGrpSpPr>
          <p:cNvPr id="6" name="Group 5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9" name="Frame 8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11" name="Half Frame 10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2" name="Half Frame 11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3" name="Half Frame 12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4" name="Half Frame 13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169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7400" y="1371600"/>
            <a:ext cx="4495800" cy="762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6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6800" y="3429000"/>
            <a:ext cx="7086600" cy="1828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ডিজিটাল বাংলাদেশ গড়ে তুলতে করনীয় একটি পোষ্টার ডিজাইন তৈরি কর।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5" name="Frame 4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7" name="Half Frame 6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8" name="Half Frame 7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Half Frame 8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Half Frame 9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3193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>
          <a:xfrm>
            <a:off x="914400" y="914400"/>
            <a:ext cx="7315200" cy="5105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800600" y="2965738"/>
            <a:ext cx="4343400" cy="4035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869" y="2917246"/>
            <a:ext cx="4495800" cy="5004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10" name="Frame 9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13" name="Half Frame 12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4" name="Half Frame 13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5" name="Half Frame 14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6" name="Half Frame 15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0973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6" b="13636"/>
          <a:stretch/>
        </p:blipFill>
        <p:spPr>
          <a:xfrm>
            <a:off x="914400" y="914400"/>
            <a:ext cx="7315200" cy="5105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800600" y="2965738"/>
            <a:ext cx="4343400" cy="4035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869" y="2917246"/>
            <a:ext cx="4495800" cy="5004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10" name="Frame 9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13" name="Half Frame 12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4" name="Half Frame 13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5" name="Half Frame 14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6" name="Half Frame 15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9337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215965" y="1943100"/>
            <a:ext cx="2957945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8" r="20631"/>
          <a:stretch/>
        </p:blipFill>
        <p:spPr>
          <a:xfrm>
            <a:off x="914400" y="914400"/>
            <a:ext cx="7406891" cy="5105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25291" y="6267449"/>
            <a:ext cx="4218709" cy="5004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9" name="Frame 8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11" name="Half Frame 10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2" name="Half Frame 11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3" name="Half Frame 12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4" name="Half Frame 13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236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3" name="Frame 2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5" name="Half Frame 4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6" name="Half Frame 5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7" name="Half Frame 6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8" name="Half Frame 7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460650" y="1020766"/>
            <a:ext cx="6899252" cy="3479223"/>
            <a:chOff x="675081" y="1011905"/>
            <a:chExt cx="6899252" cy="347922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2283" y="2192222"/>
              <a:ext cx="2127306" cy="2298906"/>
            </a:xfrm>
            <a:prstGeom prst="ellipse">
              <a:avLst/>
            </a:prstGeom>
          </p:spPr>
        </p:pic>
        <p:sp>
          <p:nvSpPr>
            <p:cNvPr id="11" name="Title 1"/>
            <p:cNvSpPr txBox="1">
              <a:spLocks/>
            </p:cNvSpPr>
            <p:nvPr/>
          </p:nvSpPr>
          <p:spPr>
            <a:xfrm>
              <a:off x="675081" y="1011905"/>
              <a:ext cx="6899252" cy="834738"/>
            </a:xfrm>
            <a:prstGeom prst="rect">
              <a:avLst/>
            </a:prstGeom>
          </p:spPr>
          <p:txBody>
            <a:bodyPr vert="horz" lIns="91440" tIns="45720" rIns="91440" bIns="45720" numCol="1" rtlCol="0" anchor="ctr">
              <a:prstTxWarp prst="textPlain">
                <a:avLst/>
              </a:prstTxWarp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bn-BD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ikoshBAN" pitchFamily="2" charset="0"/>
                  <a:ea typeface="+mj-ea"/>
                  <a:cs typeface="NikoshBAN" pitchFamily="2" charset="0"/>
                </a:rPr>
                <a:t> </a:t>
              </a:r>
              <a:r>
                <a:rPr kumimoji="0" lang="en-US" sz="1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ikoshBAN" pitchFamily="2" charset="0"/>
                  <a:ea typeface="+mj-ea"/>
                  <a:cs typeface="NikoshBAN" pitchFamily="2" charset="0"/>
                </a:rPr>
                <a:t>শিক্ষক</a:t>
              </a: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ikoshBAN" pitchFamily="2" charset="0"/>
                  <a:ea typeface="+mj-ea"/>
                  <a:cs typeface="NikoshBAN" pitchFamily="2" charset="0"/>
                </a:rPr>
                <a:t> </a:t>
              </a:r>
              <a:r>
                <a:rPr kumimoji="0" lang="en-US" sz="1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ikoshBAN" pitchFamily="2" charset="0"/>
                  <a:ea typeface="+mj-ea"/>
                  <a:cs typeface="NikoshBAN" pitchFamily="2" charset="0"/>
                </a:rPr>
                <a:t>পরিচিতি</a:t>
              </a:r>
              <a:endParaRPr kumimoji="0" lang="en-US" sz="4400" b="1" i="0" u="none" strike="noStrike" kern="1200" cap="none" spc="0" normalizeH="0" baseline="0" noProof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3225701" y="1998959"/>
            <a:ext cx="5014173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spc="-150" dirty="0" err="1">
                <a:latin typeface="NikoshBAN" panose="02000000000000000000" pitchFamily="2" charset="0"/>
                <a:cs typeface="NikoshBAN" panose="02000000000000000000" pitchFamily="2" charset="0"/>
              </a:rPr>
              <a:t>দীপংকর</a:t>
            </a:r>
            <a:r>
              <a:rPr lang="en-US" sz="3200" spc="-15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বিশ্বাস</a:t>
            </a:r>
            <a:endParaRPr lang="en-US" sz="3200" spc="-15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spc="-15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সহঃ</a:t>
            </a:r>
            <a:r>
              <a:rPr lang="en-US" sz="3200" spc="-15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200" spc="-150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spc="-150" dirty="0" err="1">
                <a:latin typeface="NikoshBAN" panose="02000000000000000000" pitchFamily="2" charset="0"/>
                <a:cs typeface="NikoshBAN" panose="02000000000000000000" pitchFamily="2" charset="0"/>
              </a:rPr>
              <a:t>আইসিটি</a:t>
            </a:r>
            <a:r>
              <a:rPr lang="en-US" sz="3200" spc="-15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2800" spc="-15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মির্জাপুর</a:t>
            </a:r>
            <a:r>
              <a:rPr lang="en-US" sz="2800" spc="-15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spc="-15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মাধ্যমিক</a:t>
            </a:r>
            <a:r>
              <a:rPr lang="en-US" sz="2800" spc="-15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spc="-15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বালিকা</a:t>
            </a:r>
            <a:r>
              <a:rPr lang="en-US" sz="2800" spc="-15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spc="-1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2800" spc="-15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spc="-1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2800" spc="-1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মাগুরা</a:t>
            </a:r>
            <a:r>
              <a:rPr lang="en-US" sz="3200" spc="-15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spc="-1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spc="-1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3200" spc="-1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01885703862</a:t>
            </a:r>
          </a:p>
          <a:p>
            <a:r>
              <a:rPr lang="en-US" sz="3200" spc="-15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3200" spc="-1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r>
              <a:rPr lang="en-US" sz="3200" spc="-150" dirty="0" smtClean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2400" spc="-150" dirty="0" smtClean="0">
                <a:latin typeface="NikoshBAN" panose="02000000000000000000" pitchFamily="2" charset="0"/>
                <a:cs typeface="NikoshBAN" panose="02000000000000000000" pitchFamily="2" charset="0"/>
              </a:rPr>
              <a:t>dipangkar</a:t>
            </a:r>
            <a:r>
              <a:rPr lang="en-US" sz="2400" spc="-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  <a:r>
              <a:rPr lang="en-US" sz="2400" spc="-150" dirty="0" smtClean="0">
                <a:latin typeface="NikoshBAN" panose="02000000000000000000" pitchFamily="2" charset="0"/>
                <a:cs typeface="NikoshBAN" panose="02000000000000000000" pitchFamily="2" charset="0"/>
              </a:rPr>
              <a:t>biswas@gmail.com</a:t>
            </a:r>
            <a:r>
              <a:rPr lang="en-US" sz="2400" u="sng" spc="-1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u="sng" spc="-15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8369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14400"/>
            <a:ext cx="7406892" cy="5105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215965" y="1943100"/>
            <a:ext cx="2957945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25291" y="6267449"/>
            <a:ext cx="4218709" cy="5004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9" name="Frame 8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11" name="Half Frame 10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2" name="Half Frame 11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3" name="Half Frame 12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4" name="Half Frame 13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602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6" name="Frame 5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8" name="Half Frame 7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Half Frame 8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Half Frame 9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1" name="Half Frame 10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923128" y="1916851"/>
            <a:ext cx="7315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ডিজিটাল বাংলাদশের আরো কয়েকটি সুবিধা লিখ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04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6" name="Frame 5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8" name="Half Frame 7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Half Frame 8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Half Frame 9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1" name="Half Frame 10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12" name="TextBox 11"/>
          <p:cNvSpPr txBox="1"/>
          <p:nvPr/>
        </p:nvSpPr>
        <p:spPr>
          <a:xfrm>
            <a:off x="1157135" y="1997563"/>
            <a:ext cx="69342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  <a:r>
              <a:rPr lang="bn-BD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ডিজিট শব্দের অর্থ </a:t>
            </a: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bn-BD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ডিজিটাল বাংলাদেশের লক্ষ্য </a:t>
            </a: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bn-IN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538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5" name="Frame 4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8" name="Half Frame 7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Half Frame 8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Half Frame 9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1" name="Half Frame 10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12" name="Rectangle 11"/>
          <p:cNvSpPr/>
          <p:nvPr/>
        </p:nvSpPr>
        <p:spPr>
          <a:xfrm>
            <a:off x="914400" y="1571472"/>
            <a:ext cx="7239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বাড়ীর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তোমার জীবনে ডিজিটাল বাংলাদেশের গুরুত্ব লিখ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78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3852" y="0"/>
            <a:ext cx="12205853" cy="6858006"/>
            <a:chOff x="-13852" y="0"/>
            <a:chExt cx="12205853" cy="6858006"/>
          </a:xfrm>
        </p:grpSpPr>
        <p:sp>
          <p:nvSpPr>
            <p:cNvPr id="3" name="Frame 2"/>
            <p:cNvSpPr/>
            <p:nvPr/>
          </p:nvSpPr>
          <p:spPr>
            <a:xfrm>
              <a:off x="0" y="0"/>
              <a:ext cx="9144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5" name="Half Frame 4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6" name="Half Frame 5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7" name="Half Frame 6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8" name="Half Frame 7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9" name="Rectangle 8"/>
          <p:cNvSpPr/>
          <p:nvPr/>
        </p:nvSpPr>
        <p:spPr>
          <a:xfrm rot="19804595">
            <a:off x="-2480909" y="3040916"/>
            <a:ext cx="148505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spc="-1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সকলকে</a:t>
            </a:r>
            <a:r>
              <a:rPr lang="en-US" sz="6600" spc="-15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spc="-15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66974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388 0.30579 L 0.40782 -0.415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31" y="-3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14400"/>
            <a:ext cx="7391400" cy="50860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2372" y="6000409"/>
            <a:ext cx="7786865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চিন্তা করে বল চিত্রের মাধ্যমে কী বুঝানো হয়েছে?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9" name="Frame 8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11" name="Half Frame 10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2" name="Half Frame 11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3" name="Half Frame 12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4" name="Half Frame 13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12954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22372" y="6000409"/>
            <a:ext cx="7786865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চিন্তা করে বল চিত্রের মাধ্যমে কী বুঝানো হয়েছে?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38" y="914400"/>
            <a:ext cx="7445562" cy="508600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9" name="Frame 8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11" name="Half Frame 10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2" name="Half Frame 11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3" name="Half Frame 12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4" name="Half Frame 13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6436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14400"/>
            <a:ext cx="7391400" cy="50860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2372" y="6000409"/>
            <a:ext cx="7786865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চিন্তা করে বল চিত্রের মাধ্যমে কী বুঝানো হয়েছে?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9" name="Frame 8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11" name="Half Frame 10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2" name="Half Frame 11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3" name="Half Frame 12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4" name="Half Frame 13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766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87842" y="2893610"/>
            <a:ext cx="7162800" cy="157015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prstTxWarp prst="textWave2">
              <a:avLst/>
            </a:prstTxWarp>
          </a:bodyPr>
          <a:lstStyle/>
          <a:p>
            <a:pPr algn="ctr"/>
            <a:r>
              <a:rPr lang="bn-BD" sz="8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ডিজিটাল বাংলাদেশ</a:t>
            </a:r>
            <a:endParaRPr lang="en-US" sz="8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1351524"/>
            <a:ext cx="6573982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ln>
                  <a:solidFill>
                    <a:srgbClr val="00B05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আজকের </a:t>
            </a:r>
            <a:r>
              <a:rPr lang="bn-BD" sz="4800" b="1" dirty="0" smtClean="0">
                <a:ln>
                  <a:solidFill>
                    <a:srgbClr val="00B05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800" b="1" dirty="0" smtClean="0">
                <a:ln>
                  <a:solidFill>
                    <a:srgbClr val="00B05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………….</a:t>
            </a:r>
            <a:endParaRPr lang="en-US" sz="4800" b="1" dirty="0">
              <a:ln>
                <a:solidFill>
                  <a:srgbClr val="00B050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5" name="Frame 4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7" name="Half Frame 6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8" name="Half Frame 7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Half Frame 8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Half Frame 9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787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5239" y="1937404"/>
            <a:ext cx="7239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এ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পাঠ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শেষে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……………….</a:t>
            </a: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১। ডিজিটাল বাংলাদেশ কি তা বলতে পারবে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। ডিজিটাল বাংলাদেশ গড়ে তুলতে গৃহিত পদক্ষেপগুলো বর্ননা করতে পারবে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দৈনন্দিন জীবনে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ডিজিটাল বাংলাদেশের সুবিধাসমুহ ব্যাখ্যা করতে পারবে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IN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8" name="Frame 7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10" name="Half Frame 9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1" name="Half Frame 10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2" name="Half Frame 11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3" name="Half Frame 12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8509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4270021"/>
            <a:ext cx="7162800" cy="1524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আমরা সাধারনত জানি,ডিজিট শব্দটির অর্থ 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‘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সংখ্যা বা অঙ্ক’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 শব্দটি শুধুমাত্র কম্পিউটারের ক্ষেত্রে ব্যবহার করা হয়।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953" y="1448532"/>
            <a:ext cx="4572000" cy="2628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170" y="1448531"/>
            <a:ext cx="1828800" cy="250417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10" name="Frame 9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12" name="Half Frame 11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3" name="Half Frame 12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4" name="Half Frame 13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5" name="Half Frame 14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6870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318682"/>
            <a:ext cx="3048000" cy="29718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247" y="1271148"/>
            <a:ext cx="3352800" cy="29718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1089614" y="4357934"/>
            <a:ext cx="6824330" cy="157249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ডিজিটাল বাংলাদেশ বলতে আসলে তথ্য ও যোগাযোগ প্রযুক্তি ব্যবহার করে গড়ে তোলা আধুনিক বাংলাদেশকে বুঝানো হয়।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089" y="31898"/>
            <a:ext cx="9136911" cy="6858006"/>
            <a:chOff x="-13852" y="0"/>
            <a:chExt cx="12205853" cy="6858006"/>
          </a:xfrm>
        </p:grpSpPr>
        <p:sp>
          <p:nvSpPr>
            <p:cNvPr id="8" name="Frame 7"/>
            <p:cNvSpPr/>
            <p:nvPr/>
          </p:nvSpPr>
          <p:spPr>
            <a:xfrm>
              <a:off x="0" y="0"/>
              <a:ext cx="12192000" cy="6858000"/>
            </a:xfrm>
            <a:prstGeom prst="fram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-13852" y="0"/>
              <a:ext cx="12205853" cy="6858006"/>
              <a:chOff x="-13852" y="0"/>
              <a:chExt cx="12205853" cy="6858006"/>
            </a:xfrm>
          </p:grpSpPr>
          <p:sp>
            <p:nvSpPr>
              <p:cNvPr id="10" name="Half Frame 9"/>
              <p:cNvSpPr/>
              <p:nvPr/>
            </p:nvSpPr>
            <p:spPr>
              <a:xfrm>
                <a:off x="0" y="0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1" name="Half Frame 10"/>
              <p:cNvSpPr/>
              <p:nvPr/>
            </p:nvSpPr>
            <p:spPr>
              <a:xfrm rot="10800000">
                <a:off x="9379527" y="4779818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2" name="Half Frame 11"/>
              <p:cNvSpPr/>
              <p:nvPr/>
            </p:nvSpPr>
            <p:spPr>
              <a:xfrm rot="5400000">
                <a:off x="9746673" y="367146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  <p:sp>
            <p:nvSpPr>
              <p:cNvPr id="13" name="Half Frame 12"/>
              <p:cNvSpPr/>
              <p:nvPr/>
            </p:nvSpPr>
            <p:spPr>
              <a:xfrm rot="16200000">
                <a:off x="-380998" y="4412679"/>
                <a:ext cx="2812473" cy="2078182"/>
              </a:xfrm>
              <a:prstGeom prst="halfFram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03826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228</Words>
  <Application>Microsoft Office PowerPoint</Application>
  <PresentationFormat>On-screen Show (4:3)</PresentationFormat>
  <Paragraphs>43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NikoshBAN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Uthrail Madrasah</dc:creator>
  <cp:lastModifiedBy>Admin</cp:lastModifiedBy>
  <cp:revision>113</cp:revision>
  <dcterms:created xsi:type="dcterms:W3CDTF">2006-08-16T00:00:00Z</dcterms:created>
  <dcterms:modified xsi:type="dcterms:W3CDTF">2026-07-18T02:36:52Z</dcterms:modified>
</cp:coreProperties>
</file>