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84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279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E4B6-935F-4A47-ABFE-5A1A59720636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443DC-C99A-48B1-AC97-8BE807F58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3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000"/>
            <a:lum/>
          </a:blip>
          <a:srcRect/>
          <a:stretch>
            <a:fillRect l="20000" r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800" y="0"/>
            <a:ext cx="9956800" cy="52006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06500" y="584200"/>
            <a:ext cx="2667615" cy="52322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0080" y="627252"/>
            <a:ext cx="2757955" cy="169277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3200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767" y="1924619"/>
            <a:ext cx="2594690" cy="25946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69359" y="3446045"/>
            <a:ext cx="1969738" cy="830997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4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4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</p:spTree>
    <p:extLst>
      <p:ext uri="{BB962C8B-B14F-4D97-AF65-F5344CB8AC3E}">
        <p14:creationId xmlns:p14="http://schemas.microsoft.com/office/powerpoint/2010/main" val="49052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2545" y="159065"/>
            <a:ext cx="251383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500" b="1" u="sng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500" b="1" u="sng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5876" y="868471"/>
            <a:ext cx="69627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স্মরণীয়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যাঁরা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বরণীয়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itchFamily="34" charset="-122"/>
                <a:cs typeface="NikoshBAN" panose="02000000000000000000" pitchFamily="2" charset="0"/>
              </a:rPr>
              <a:t>যাঁরা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7751" y="3182394"/>
            <a:ext cx="76676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১.১.১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86100" y="2791457"/>
            <a:ext cx="3600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শিক্ষার্থীরা.....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4E9EF6-7911-AF09-15C5-C1718F437883}"/>
              </a:ext>
            </a:extLst>
          </p:cNvPr>
          <p:cNvSpPr txBox="1"/>
          <p:nvPr/>
        </p:nvSpPr>
        <p:spPr>
          <a:xfrm>
            <a:off x="1047751" y="3690225"/>
            <a:ext cx="76676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৩.১.১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36E533-DE6C-F9E6-6C42-40CCEA209A46}"/>
              </a:ext>
            </a:extLst>
          </p:cNvPr>
          <p:cNvSpPr txBox="1"/>
          <p:nvPr/>
        </p:nvSpPr>
        <p:spPr>
          <a:xfrm>
            <a:off x="1047751" y="4198056"/>
            <a:ext cx="76676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৫.১.১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ফলা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বুঝে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3666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4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91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 পরিচিতি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স্মরণীয় যাঁরা বরণীয় যাঁরা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143000"/>
            <a:ext cx="8412480" cy="35204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7864"/>
            </a:solidFill>
            <a:prstDash val="solid"/>
          </a:ln>
          <a:effectLst>
            <a:outerShdw blurRad="762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91440" cy="3520440"/>
          </a:xfrm>
          <a:prstGeom prst="rect">
            <a:avLst/>
          </a:prstGeom>
          <a:solidFill>
            <a:srgbClr val="117864"/>
          </a:solidFill>
          <a:ln w="12700">
            <a:solidFill>
              <a:srgbClr val="117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94360" y="1234440"/>
            <a:ext cx="81381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স্বাধীনতার জন্য লক্ষ লক্ষ মানুষ প্রাণ দিয়েছেন। তাঁদের মধ্যে আছেন কৃষক, শ্রমিক, ছাত্র, শিক্ষক, রাজনীতিবিদ, পুলিশ, সৈনিক, কর্মকর্তা, নারী, শিশুসহ সর্বস্তরের মানুষ।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94360" y="2377440"/>
            <a:ext cx="81381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১৯৭১ সালের ২৫শে মার্চ গভীর রাতে পাকিস্তানি সেনারা ঢাকার নিরস্ত্র ও ঘুমন্ত মানুষের ওপর ঝাঁপিয়ে পড়ে। আক্রমণ চালায় ঢাকা বিশ্ববিদ্যালয়ের ছাত্রাবাসে, পুলিশ ব্যারাকে আর বিভিন্ন আবাসিক এলাকায়।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94360" y="3520440"/>
            <a:ext cx="81381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মুক্তিযুদ্ধের শেষ দিকে পাকিস্তানিরা দেশের মেধাবী মানুষদের হত্যা করতে শুরু করে — শিক্ষক, চিকিৎসক, সাংবাদিক, বুদ্ধিজীবীদের।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91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২৫শে মার্চের শহিদ শিক্ষকগণ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স্মরণীয় যাঁরা বরণীয় যাঁরা | পাঠ ১৬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28600" y="109728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28600" y="1097280"/>
            <a:ext cx="27432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11887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এম. মুনিরুজ্জামান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1737360"/>
            <a:ext cx="24688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175564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17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বিজ্ঞানের শিক্ষক, ঢাবি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38328" y="2240280"/>
            <a:ext cx="252374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পবিত্র কুরআন পড়তে শুরু করেছিলেন। পাকিস্তানি সেনারা কুরআন পাঠরত মানুষটিকেই টেনে-হিঁচড়ে নিয়ে গিয়ে গুলি করে।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154680" y="109728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54680" y="1097280"/>
            <a:ext cx="27432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246120" y="11887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অধ্যাপক জ্যোতির্ময় গুহঠাকুরতা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1737360"/>
            <a:ext cx="24688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46120" y="175564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17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ইংরেজি সাহিত্যের শিক্ষক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264408" y="2240280"/>
            <a:ext cx="252374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একই বাড়ির নিচতলায় থাকতেন। পাকিস্তানি সেনারা গুলি করে হত্যা করে।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080760" y="109728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80760" y="1097280"/>
            <a:ext cx="27432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172200" y="11887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অধ্যাপক গোবিন্দচন্দ্র দেব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217920" y="1737360"/>
            <a:ext cx="24688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72200" y="175564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17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দর্শন বিভাগের শিক্ষক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90488" y="2240280"/>
            <a:ext cx="252374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সহজ-সরল ও নিরহংকার মানুষ ছিলেন। একই রাতে তাঁকেও হত্যা করা হয়।</a:t>
            </a:r>
            <a:endParaRPr lang="en-US" sz="1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469D84E-CDF7-7CA9-2435-A82334127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930653"/>
            <a:ext cx="2606040" cy="149447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9A10EA8-FA5B-6B4E-0B25-A6BBCB28B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390" y="2771775"/>
            <a:ext cx="1402953" cy="16765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411E15D-48FD-490A-1591-6F527D3C9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7449" y="2771775"/>
            <a:ext cx="1167765" cy="16348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17864"/>
          </a:solidFill>
          <a:ln w="12700">
            <a:solidFill>
              <a:srgbClr val="117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91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শহিদ সাংবাদিক ও বিশিষ্ট ব্যক্তিত্ব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17864"/>
          </a:solidFill>
          <a:ln w="12700">
            <a:solidFill>
              <a:srgbClr val="117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স্মরণীয় যাঁরা বরণীয় যাঁরা | পাঠ ১৬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28600" y="109728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117864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28600" y="1097280"/>
            <a:ext cx="2743200" cy="73152"/>
          </a:xfrm>
          <a:prstGeom prst="rect">
            <a:avLst/>
          </a:prstGeom>
          <a:solidFill>
            <a:srgbClr val="117864"/>
          </a:solidFill>
          <a:ln w="12700">
            <a:solidFill>
              <a:srgbClr val="117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11887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7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সেলিনা পারভীন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1737360"/>
            <a:ext cx="24688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175564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লেখক ও সাংবাদিক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38328" y="2240280"/>
            <a:ext cx="252374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মাত্র পঁচিশ বছর বয়সে প্রাণ দেন। শহিদ সাবেরের পত্রিকা অফিসে ঘুমন্ত অবস্থায় পুড়ে মারা যান।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154680" y="109728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117864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154680" y="1097280"/>
            <a:ext cx="2743200" cy="73152"/>
          </a:xfrm>
          <a:prstGeom prst="rect">
            <a:avLst/>
          </a:prstGeom>
          <a:solidFill>
            <a:srgbClr val="117864"/>
          </a:solidFill>
          <a:ln w="12700">
            <a:solidFill>
              <a:srgbClr val="117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246120" y="11887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7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ধীরেন্দ্রনাথ দত্ত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1737360"/>
            <a:ext cx="24688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46120" y="175564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রাজনীতিবিদ ও আইনজীবী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264408" y="2240280"/>
            <a:ext cx="252374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৮৫ বছর বয়সে হত্যা করা হয়। পাকিস্তান গণপরিষদে প্রথম বাংলাকে রাষ্ট্রভাষা করার দাবি জানিয়েছিলেন।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080760" y="1097280"/>
            <a:ext cx="27432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117864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80760" y="1097280"/>
            <a:ext cx="2743200" cy="73152"/>
          </a:xfrm>
          <a:prstGeom prst="rect">
            <a:avLst/>
          </a:prstGeom>
          <a:solidFill>
            <a:srgbClr val="117864"/>
          </a:solidFill>
          <a:ln w="12700">
            <a:solidFill>
              <a:srgbClr val="11786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172200" y="11887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7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রণদাপ্রসাদ সাহা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217920" y="1737360"/>
            <a:ext cx="24688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72200" y="1755648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সমাজসেবী ও দানবীর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90488" y="2240280"/>
            <a:ext cx="2523744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দানশীলতার জন্য 'দানবীর' বলা হতো। দেশের মানুষের মঙ্গলের জন্য নিজেকে বিলিয়ে দিয়েছিলেন।</a:t>
            </a:r>
            <a:endParaRPr lang="en-US" sz="12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82B4769-3132-BBFE-2536-83E8285F3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" y="2774950"/>
            <a:ext cx="1276350" cy="17018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21F466-8644-2D91-3ED3-547D13256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249" y="2705688"/>
            <a:ext cx="1353502" cy="16945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68A9EF1-81D3-9CF4-2509-6BD1EAC53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0819" y="2664964"/>
            <a:ext cx="1163081" cy="17074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accent2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274320" y="91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১৪ই ডিসেম্বর — শহিদ বুদ্ধিজীবী দিবস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স্মরণীয় যাঁরা বরণীয় যাঁরা | পাঠ ১৬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1148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4114800" cy="45720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1115568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১৪ই ডিসেম্বরের ঘটনা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" y="1600200"/>
            <a:ext cx="38862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মুক্তিযুদ্ধের শেষ দিকে পাকিস্তানিরা বুঝতে পারে যে তাদের পরাজয় অবধারিত। তারা দেশকে মেধাশূন্য করতে ১৯৭১ সালের ১৪ই ডিসেম্বর পরিকল্পিতভাবে হত্যা করে: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অধ্যাপক মুনীর চৌধুরী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অধ্যাপক মোফাজ্জল হায়দার চৌধুরী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অধ্যাপক আনোয়ার পাশা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ইতিহাসের অধ্যাপক সন্তোষচন্দ্র ভট্টাচার্য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অধ্যাপক গিয়াসউদ্দিন আহমদ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ইংরেজির অধ্যাপক রাশীদুল হাসান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সাংবাদিক সিরাজুদ্দীন হোসেন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54880" y="1097280"/>
            <a:ext cx="4114800" cy="35661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54880" y="1097280"/>
            <a:ext cx="4114800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46320" y="1115568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কেন পালন করি?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46320" y="1600200"/>
            <a:ext cx="3931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দেশ স্বাধীন হওয়ার পর এ সকল বুদ্ধিজীবীর অনেকের ক্ষত-বিক্ষত লাশ পাওয়া যায় মিরপুর ও রায়ের বাজারের বধ্যভূমিতে।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তাঁদের স্মরণে প্রতিবছর ১৪ই ডিসেম্বর আমরা পালন করি 'শহিদ বুদ্ধিজীবী দিবস'।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জাতির শ্রেষ্ঠ সন্তান ছিলেন তাঁরা। তাঁদের আত্মদান আমরা কখনো ভুলতে পারব না।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আমরা তাঁদের স্মরণ করব চিরদিন।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91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অর্থ জেনে নিই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6C3483"/>
          </a:solidFill>
          <a:ln w="12700">
            <a:solidFill>
              <a:srgbClr val="6C348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স্মরণীয় যাঁরা বরণীয় যাঁরা | পাঠ ১৬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4206240" cy="731520"/>
          </a:xfrm>
          <a:prstGeom prst="rect">
            <a:avLst/>
          </a:prstGeom>
          <a:solidFill>
            <a:srgbClr val="EAF2FF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84048" y="113385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87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অবধারিত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2011680" y="118872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148840" y="113385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ঘটবেই এমন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54880" y="1097280"/>
            <a:ext cx="4206240" cy="731520"/>
          </a:xfrm>
          <a:prstGeom prst="rect">
            <a:avLst/>
          </a:prstGeom>
          <a:solidFill>
            <a:srgbClr val="FFF3E0"/>
          </a:solidFill>
          <a:ln w="12700">
            <a:solidFill>
              <a:srgbClr val="D35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13385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অবরুদ্ধ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92240" y="118872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629400" y="113385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বন্দি; আটক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1965960"/>
            <a:ext cx="4206240" cy="731520"/>
          </a:xfrm>
          <a:prstGeom prst="rect">
            <a:avLst/>
          </a:prstGeom>
          <a:solidFill>
            <a:srgbClr val="EAF2FF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84048" y="200253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87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আত্মদানকারী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2011680" y="205740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148840" y="200253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অন্যের উপকারের জন্য নিজের জীবন দান করেন যিনি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54880" y="1965960"/>
            <a:ext cx="4206240" cy="731520"/>
          </a:xfrm>
          <a:prstGeom prst="rect">
            <a:avLst/>
          </a:prstGeom>
          <a:solidFill>
            <a:srgbClr val="FFF3E0"/>
          </a:solidFill>
          <a:ln w="12700">
            <a:solidFill>
              <a:srgbClr val="D35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64608" y="200253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খ্যাতনামা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492240" y="205740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629400" y="200253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বিখ্যাত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274320" y="2834640"/>
            <a:ext cx="4206240" cy="731520"/>
          </a:xfrm>
          <a:prstGeom prst="rect">
            <a:avLst/>
          </a:prstGeom>
          <a:solidFill>
            <a:srgbClr val="EAF2FF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84048" y="287121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87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নির্বিচারে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2011680" y="292608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148840" y="287121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বাছবিচার না করে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754880" y="2834640"/>
            <a:ext cx="4206240" cy="731520"/>
          </a:xfrm>
          <a:prstGeom prst="rect">
            <a:avLst/>
          </a:prstGeom>
          <a:solidFill>
            <a:srgbClr val="FFF3E0"/>
          </a:solidFill>
          <a:ln w="12700">
            <a:solidFill>
              <a:srgbClr val="D35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864608" y="287121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পাষণ্ড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6492240" y="292608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629400" y="287121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নিষ্ঠুর; নির্মম ব্যক্তি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274320" y="3703320"/>
            <a:ext cx="4206240" cy="731520"/>
          </a:xfrm>
          <a:prstGeom prst="rect">
            <a:avLst/>
          </a:prstGeom>
          <a:solidFill>
            <a:srgbClr val="EAF2FF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84048" y="373989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87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বরণীয়</a:t>
            </a:r>
            <a:endParaRPr lang="en-US" sz="1500" dirty="0"/>
          </a:p>
        </p:txBody>
      </p:sp>
      <p:sp>
        <p:nvSpPr>
          <p:cNvPr id="32" name="Shape 30"/>
          <p:cNvSpPr/>
          <p:nvPr/>
        </p:nvSpPr>
        <p:spPr>
          <a:xfrm>
            <a:off x="2011680" y="379476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2148840" y="373989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বরণ করার যোগ্য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754880" y="3703320"/>
            <a:ext cx="4206240" cy="731520"/>
          </a:xfrm>
          <a:prstGeom prst="rect">
            <a:avLst/>
          </a:prstGeom>
          <a:solidFill>
            <a:srgbClr val="FFF3E0"/>
          </a:solidFill>
          <a:ln w="12700">
            <a:solidFill>
              <a:srgbClr val="D35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864608" y="3739896"/>
            <a:ext cx="1554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মনষী</a:t>
            </a:r>
            <a:endParaRPr lang="en-US" sz="1500" dirty="0"/>
          </a:p>
        </p:txBody>
      </p:sp>
      <p:sp>
        <p:nvSpPr>
          <p:cNvPr id="36" name="Shape 34"/>
          <p:cNvSpPr/>
          <p:nvPr/>
        </p:nvSpPr>
        <p:spPr>
          <a:xfrm>
            <a:off x="6492240" y="3794760"/>
            <a:ext cx="0" cy="548640"/>
          </a:xfrm>
          <a:prstGeom prst="line">
            <a:avLst/>
          </a:prstGeom>
          <a:noFill/>
          <a:ln w="9525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629400" y="3739896"/>
            <a:ext cx="2240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জ্ঞানী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9144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অনুশীলনী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4864608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স্মরণীয় যাঁরা বরণীয় যাঁরা | পাঠ ১৬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1051560"/>
            <a:ext cx="8595360" cy="457200"/>
          </a:xfrm>
          <a:prstGeom prst="rect">
            <a:avLst/>
          </a:prstGeom>
          <a:solidFill>
            <a:srgbClr val="D6EAF8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11480" y="1078992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১. ঘরের ভিতরের শব্দগুলো খালি জায়গায় বসিয়ে বাক্য তৈরি করি: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" y="1572768"/>
            <a:ext cx="1325880" cy="347472"/>
          </a:xfrm>
          <a:prstGeom prst="rect">
            <a:avLst/>
          </a:prstGeom>
          <a:solidFill>
            <a:srgbClr val="2874A6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4320" y="1572768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অবরুদ্ধ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691640" y="1572768"/>
            <a:ext cx="1325880" cy="347472"/>
          </a:xfrm>
          <a:prstGeom prst="rect">
            <a:avLst/>
          </a:prstGeom>
          <a:solidFill>
            <a:srgbClr val="2874A6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691640" y="1572768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অবধারিত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108960" y="1572768"/>
            <a:ext cx="1325880" cy="347472"/>
          </a:xfrm>
          <a:prstGeom prst="rect">
            <a:avLst/>
          </a:prstGeom>
          <a:solidFill>
            <a:srgbClr val="2874A6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108960" y="1572768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আত্মদানকারী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26280" y="1572768"/>
            <a:ext cx="1325880" cy="347472"/>
          </a:xfrm>
          <a:prstGeom prst="rect">
            <a:avLst/>
          </a:prstGeom>
          <a:solidFill>
            <a:srgbClr val="2874A6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26280" y="1572768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নির্বিচারে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43600" y="1572768"/>
            <a:ext cx="1325880" cy="347472"/>
          </a:xfrm>
          <a:prstGeom prst="rect">
            <a:avLst/>
          </a:prstGeom>
          <a:solidFill>
            <a:srgbClr val="2874A6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943600" y="1572768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মনষী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60920" y="1572768"/>
            <a:ext cx="1325880" cy="347472"/>
          </a:xfrm>
          <a:prstGeom prst="rect">
            <a:avLst/>
          </a:prstGeom>
          <a:solidFill>
            <a:srgbClr val="2874A6"/>
          </a:solidFill>
          <a:ln w="12700">
            <a:solidFill>
              <a:srgbClr val="2874A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360920" y="1572768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খ্যাতনামা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74320" y="2029968"/>
            <a:ext cx="8595360" cy="457200"/>
          </a:xfrm>
          <a:prstGeom prst="rect">
            <a:avLst/>
          </a:prstGeom>
          <a:solidFill>
            <a:srgbClr val="FDEBD0"/>
          </a:solidFill>
          <a:ln w="12700">
            <a:solidFill>
              <a:srgbClr val="D35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11480" y="2057400"/>
            <a:ext cx="8321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২. নিচের প্রশ্নগুলোর উত্তর বলি ও লিখি: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2578608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ক. ১৯৭১ সালের ২৫শে মার্চ রাতে পাকিস্তানি সেনারা কী করেছিল?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57200" y="3072384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খ. কোন শহিদ বুদ্ধিজীবী প্রথম পাকিস্তানি গণপরিষদে বাংলাকে রাষ্ট্রভাষা করার দাবি জানান?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57200" y="3566160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গ. রণদাপ্রসাদ সাহাকে কেন 'দানবীর' বলা হয়?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57200" y="4059936"/>
            <a:ext cx="8321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1B26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ঘ. কোন দিনটিকে 'শহিদ বুদ্ধিজীবী দিবস' হিসেবে পালন করা হয়? কেন?</a:t>
            </a:r>
            <a:endParaRPr lang="en-US" sz="12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371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4AC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পাঠের সারসংক্ষেপ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8412480" cy="2926080"/>
          </a:xfrm>
          <a:prstGeom prst="rect">
            <a:avLst/>
          </a:prstGeom>
          <a:solidFill>
            <a:srgbClr val="1B4F72"/>
          </a:solidFill>
          <a:ln w="1905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" y="978408"/>
            <a:ext cx="201168" cy="201168"/>
          </a:xfrm>
          <a:prstGeom prst="ellipse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914400"/>
            <a:ext cx="7726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বাংলাদেশের স্বাধীনতার জন্য লক্ষ লক্ষ মানুষ প্রাণ দিয়েছেন।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1527048"/>
            <a:ext cx="201168" cy="201168"/>
          </a:xfrm>
          <a:prstGeom prst="ellipse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68680" y="1463040"/>
            <a:ext cx="7726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১৯৭১ সালের ২৫শে মার্চ পাকিস্তানি সেনারা নিরস্ত্র মানুষের ওপর হামলা করে।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2075688"/>
            <a:ext cx="201168" cy="201168"/>
          </a:xfrm>
          <a:prstGeom prst="ellipse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2011680"/>
            <a:ext cx="7726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মুক্তিযুদ্ধের শেষ দিকে ১৪ই ডিসেম্বর দেশের শ্রেষ্ঠ বুদ্ধিজীবীদের হত্যা করা হয়।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2624328"/>
            <a:ext cx="201168" cy="201168"/>
          </a:xfrm>
          <a:prstGeom prst="ellipse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68680" y="2560320"/>
            <a:ext cx="7726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শহিদদের স্মরণে প্রতিবছর ১৪ই ডিসেম্বর 'শহিদ বুদ্ধিজীবী দিবস' পালিত হয়।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48640" y="3172968"/>
            <a:ext cx="201168" cy="201168"/>
          </a:xfrm>
          <a:prstGeom prst="ellipse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80" y="3108960"/>
            <a:ext cx="7726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তাঁদের আত্মত্যাগ জাতি চিরকাল শ্রদ্ধার সাথে স্মরণ রাখবে।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1371600" y="3931920"/>
            <a:ext cx="6400800" cy="914400"/>
          </a:xfrm>
          <a:prstGeom prst="rect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  <a:effectLst>
            <a:outerShdw blurRad="1016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371600" y="393192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সকলকে আন্তরিক ধন্যবাদ ও </a:t>
            </a:r>
            <a:r>
              <a:rPr lang="en-US" sz="2200" b="1" dirty="0" err="1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শুভেচ্ছা</a:t>
            </a:r>
            <a:r>
              <a:rPr lang="en-US" sz="2200" b="1" dirty="0">
                <a:solidFill>
                  <a:srgbClr val="1A5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57200" y="4892040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— </a:t>
            </a:r>
            <a:r>
              <a:rPr lang="en-US" sz="95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মোঃ</a:t>
            </a: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সাইফুল্লাহ</a:t>
            </a: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| ১৪২ </a:t>
            </a:r>
            <a:r>
              <a:rPr lang="en-US" sz="95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নং</a:t>
            </a: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মধ্য</a:t>
            </a: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জ্ঞানপাড়া</a:t>
            </a: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সরকারি প্রাথমিক বিদ্যালয়, </a:t>
            </a:r>
            <a:r>
              <a:rPr lang="en-US" sz="95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পাথরঘাটা</a:t>
            </a: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5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বরগুনা</a:t>
            </a:r>
            <a:r>
              <a:rPr lang="en-US" sz="95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95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663</Words>
  <Application>Microsoft Office PowerPoint</Application>
  <PresentationFormat>On-screen Show (16:9)</PresentationFormat>
  <Paragraphs>109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স্মরণীয় যাঁরা বরণীয় যাঁরা</dc:title>
  <dc:subject>PptxGenJS Presentation</dc:subject>
  <dc:creator>Md.Shaifullah</dc:creator>
  <cp:lastModifiedBy>USER</cp:lastModifiedBy>
  <cp:revision>2</cp:revision>
  <dcterms:created xsi:type="dcterms:W3CDTF">2026-04-14T23:08:34Z</dcterms:created>
  <dcterms:modified xsi:type="dcterms:W3CDTF">2026-07-18T17:21:51Z</dcterms:modified>
</cp:coreProperties>
</file>