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3" r:id="rId2"/>
    <p:sldId id="268" r:id="rId3"/>
    <p:sldId id="305" r:id="rId4"/>
    <p:sldId id="269" r:id="rId5"/>
    <p:sldId id="30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660"/>
  </p:normalViewPr>
  <p:slideViewPr>
    <p:cSldViewPr snapToGrid="0">
      <p:cViewPr varScale="1">
        <p:scale>
          <a:sx n="59" d="100"/>
          <a:sy n="59" d="100"/>
        </p:scale>
        <p:origin x="10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D02DE-77A3-56D7-C0C8-EA4AD1290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4DD0D-5080-9CEC-49B9-6DB2176B1C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429BC1-8D6E-792B-4FB3-09CAE8397F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91282-EDC7-7267-E739-20BFC35F0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3236A-A4E8-0285-3EEF-1DF13EC71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588977"/>
      </p:ext>
    </p:extLst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C720E-D2D1-AFE3-943D-F4CF6BD53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82C32B-139D-2416-EEDD-D72EF4416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EC1C7-CB5B-F174-0918-9891B06654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4BEA6E-E067-68F3-EB94-F5144409E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C76F9-565D-5CCE-DFFD-622BDE048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571236"/>
      </p:ext>
    </p:extLst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B7F137-BD11-1E22-64F2-9F7E70DA0C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677E7A-F55B-6871-4F82-8F9810C23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87B55D-FD8A-D082-71FC-F09DC3D298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2E078F-996A-68F6-669A-8E6414942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FFD90-C366-96F3-215F-3AACAC294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255318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B8F95-E6B9-FAAB-B531-95CBD8823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1C0F5-1524-62A2-E650-602B85A2E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93C36-7584-603D-F1B9-7EFCACB56A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02584-8137-3FAC-6428-2DAF32086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A00307-6BCA-86A9-B8A7-E95C20851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119914"/>
      </p:ext>
    </p:extLst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CDAD8-4914-0A59-5997-3D516EE5C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DA8E64-FC4C-4176-ED33-B528C374B0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F7E0B-ABAD-64A7-D73A-93502DBD5A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9C03F-1811-326A-68CE-8DCB0F8B6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EF2456-3A2B-2BBD-4A5C-54565C2A5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745287"/>
      </p:ext>
    </p:extLst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A86EE-6C69-E26A-7CCA-6A07F5D4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08321-3450-BFE9-5035-5CC2E63F0E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6F2730-3F48-6AD0-26A3-F7C43A3035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7439EA-3BA3-F86B-983F-EF9A01C72C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5C0915-8D1F-D056-D2CA-F6031DB25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4E761D-5DBD-4982-8848-0A848C3C4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17152"/>
      </p:ext>
    </p:extLst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506E-F9E1-9A42-6A67-5299C3291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6E4AD4-09F1-7D00-5FBD-5230CB97A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6E9F97-A1A3-5140-FB59-30103B7AE5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CF82D8-4163-A845-B261-A58607BE59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CFED06-AB89-F059-C107-ECBBCA9A8B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FE3B98-6C87-FCB7-103E-DE01C92341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E40B96-D154-C294-AE0E-0A71E6D7E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0E773B-CC3C-C141-47B5-B40399330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416467"/>
      </p:ext>
    </p:extLst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99D73-8CFC-6E4C-01D1-BBB18E21E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D4A4B2-32C3-830F-7710-C3C15B98A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50BA5A-CA88-DAA4-8413-13AFCC44A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630FE5-D3AE-B376-88B5-27A60C38E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115679"/>
      </p:ext>
    </p:extLst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A9BCA7-09A3-AFF9-7B88-740E141658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CB47CF-DC1A-06EE-AD1C-1BDD9A4AC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6FA308-E2A9-2AD6-ED8B-E5852A436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18332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CA1DB-1196-BD1A-E4A9-FC9CBC079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C4F7A-2758-BBFC-EB54-5D32AB158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355DAE-4190-606A-DF9F-ACB3F97AE3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571697-576D-4E0F-462E-F2E358FEC9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4C3E14-56F0-A938-E0C5-1592AB485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84F9F8-67D5-CEF1-65AB-93C26A0BC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306130"/>
      </p:ext>
    </p:extLst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B8BC7-1CD8-3382-9FEC-FE8DDCEE5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20AB21-936A-C17A-EB22-1A70B2E414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984E6-7AB0-3CF2-DB04-917B98A95A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759ACD-F76F-61D0-3A18-35EFBD5169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20D5E3-5B25-550D-96C1-4EE7F57C4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7EF6FD-88F0-45FD-5E49-1552CE346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054953"/>
      </p:ext>
    </p:extLst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192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1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9.png"/><Relationship Id="rId9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3439455" y="2061447"/>
            <a:ext cx="9208284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পূর্ণসংখ‌্যা</a:t>
            </a:r>
            <a:endParaRPr lang="en-US" sz="36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৩য় </a:t>
            </a:r>
            <a:r>
              <a:rPr lang="en-US" sz="4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অ‌ধ্যায়</a:t>
            </a:r>
            <a:endParaRPr lang="en-US" sz="4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19619"/>
              <a:gd name="adj2" fmla="val 109243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Class Six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791022" y="5504969"/>
            <a:ext cx="1212103" cy="1212103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05</a:t>
            </a:r>
            <a:endParaRPr lang="en-US" sz="39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97293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7" grpId="0" animBg="1"/>
      <p:bldP spid="11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55FE545-AD8B-23DB-4139-DE0D0CD25CB4}"/>
                  </a:ext>
                </a:extLst>
              </p:cNvPr>
              <p:cNvSpPr txBox="1"/>
              <p:nvPr/>
            </p:nvSpPr>
            <p:spPr>
              <a:xfrm>
                <a:off x="0" y="58039"/>
                <a:ext cx="12192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প্রশ্নঃ </a:t>
                </a:r>
                <a:r>
                  <a:rPr lang="en-US" sz="3200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সংখ্যারেখা</a:t>
                </a:r>
                <a:r>
                  <a:rPr lang="en-US" sz="32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sz="3200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ব্যবহার</a:t>
                </a:r>
                <a:r>
                  <a:rPr lang="en-US" sz="32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sz="3200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না</a:t>
                </a:r>
                <a:r>
                  <a:rPr lang="en-US" sz="32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sz="3200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করে</a:t>
                </a:r>
                <a:r>
                  <a:rPr lang="en-US" sz="32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</m:oMath>
                </a14:m>
                <a:r>
                  <a:rPr lang="en-US" sz="3200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যোগফল</a:t>
                </a:r>
                <a:r>
                  <a:rPr lang="en-US" sz="32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sz="3200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নির্নয়</a:t>
                </a:r>
                <a:r>
                  <a:rPr lang="en-US" sz="32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sz="3200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কর</a:t>
                </a:r>
                <a:r>
                  <a:rPr lang="en-US" sz="32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।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55FE545-AD8B-23DB-4139-DE0D0CD25C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8039"/>
                <a:ext cx="12192000" cy="584775"/>
              </a:xfrm>
              <a:prstGeom prst="rect">
                <a:avLst/>
              </a:prstGeom>
              <a:blipFill>
                <a:blip r:embed="rId3"/>
                <a:stretch>
                  <a:fillRect l="-1250" t="-13684" r="-350" b="-34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B08CE0CC-7F7B-475C-FE33-17B2AAF40300}"/>
              </a:ext>
            </a:extLst>
          </p:cNvPr>
          <p:cNvSpPr txBox="1"/>
          <p:nvPr/>
        </p:nvSpPr>
        <p:spPr>
          <a:xfrm>
            <a:off x="6677859" y="2523538"/>
            <a:ext cx="42786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+</a:t>
            </a:r>
            <a:r>
              <a:rPr lang="en-US" sz="36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গুন</a:t>
            </a:r>
            <a:r>
              <a:rPr lang="en-US" sz="4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8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</a:t>
            </a:r>
            <a:r>
              <a:rPr lang="en-US" sz="4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</a:t>
            </a:r>
            <a:r>
              <a:rPr lang="en-US" sz="48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</a:t>
            </a:r>
            <a:endParaRPr lang="en-US" sz="4800" b="1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5FE545-AD8B-23DB-4139-DE0D0CD25CB4}"/>
              </a:ext>
            </a:extLst>
          </p:cNvPr>
          <p:cNvSpPr txBox="1"/>
          <p:nvPr/>
        </p:nvSpPr>
        <p:spPr>
          <a:xfrm>
            <a:off x="2575524" y="889035"/>
            <a:ext cx="76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গুরুত্বপূর্ণ</a:t>
            </a:r>
            <a:r>
              <a:rPr lang="en-US" sz="60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তত্ত্ব</a:t>
            </a:r>
            <a:endParaRPr lang="en-US" sz="6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8CE0CC-7F7B-475C-FE33-17B2AAF40300}"/>
              </a:ext>
            </a:extLst>
          </p:cNvPr>
          <p:cNvSpPr txBox="1"/>
          <p:nvPr/>
        </p:nvSpPr>
        <p:spPr>
          <a:xfrm>
            <a:off x="505659" y="2499819"/>
            <a:ext cx="3968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+</a:t>
            </a:r>
            <a:r>
              <a:rPr lang="en-US" sz="4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গুন</a:t>
            </a:r>
            <a:r>
              <a:rPr lang="en-US" sz="4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+</a:t>
            </a:r>
            <a:r>
              <a:rPr lang="en-US" sz="4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</a:t>
            </a:r>
            <a:r>
              <a:rPr lang="en-US" sz="4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+</a:t>
            </a:r>
            <a:endParaRPr lang="en-US" sz="48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8CE0CC-7F7B-475C-FE33-17B2AAF40300}"/>
              </a:ext>
            </a:extLst>
          </p:cNvPr>
          <p:cNvSpPr txBox="1"/>
          <p:nvPr/>
        </p:nvSpPr>
        <p:spPr>
          <a:xfrm>
            <a:off x="836274" y="3484112"/>
            <a:ext cx="3968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</a:t>
            </a:r>
            <a:r>
              <a:rPr lang="en-US" sz="4000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গুন</a:t>
            </a:r>
            <a:r>
              <a:rPr lang="en-US" sz="4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8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</a:t>
            </a:r>
            <a:r>
              <a:rPr lang="en-US" sz="4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</a:t>
            </a:r>
            <a:r>
              <a:rPr lang="en-US" sz="4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+</a:t>
            </a:r>
            <a:endParaRPr lang="en-US" sz="48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8CE0CC-7F7B-475C-FE33-17B2AAF40300}"/>
              </a:ext>
            </a:extLst>
          </p:cNvPr>
          <p:cNvSpPr txBox="1"/>
          <p:nvPr/>
        </p:nvSpPr>
        <p:spPr>
          <a:xfrm>
            <a:off x="6563556" y="3344338"/>
            <a:ext cx="42786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</a:t>
            </a:r>
            <a:r>
              <a:rPr lang="en-US" sz="4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গুন</a:t>
            </a:r>
            <a:r>
              <a:rPr lang="en-US" sz="4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+</a:t>
            </a:r>
            <a:r>
              <a:rPr lang="en-US" sz="4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</a:t>
            </a:r>
            <a:r>
              <a:rPr lang="en-US" sz="48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</a:t>
            </a:r>
            <a:endParaRPr lang="en-US" sz="4800" b="1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925343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8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D1FF928-CA8D-87C5-AF7D-783935094AC0}"/>
                  </a:ext>
                </a:extLst>
              </p:cNvPr>
              <p:cNvSpPr txBox="1"/>
              <p:nvPr/>
            </p:nvSpPr>
            <p:spPr>
              <a:xfrm>
                <a:off x="0" y="829846"/>
                <a:ext cx="6727371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সমাধানঃ </a:t>
                </a:r>
              </a:p>
              <a:p>
                <a:r>
                  <a:rPr lang="en-US" sz="4000" b="1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𝟖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e>
                    </m:d>
                  </m:oMath>
                </a14:m>
                <a:endParaRPr lang="en-US" sz="40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D1FF928-CA8D-87C5-AF7D-783935094A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29846"/>
                <a:ext cx="6727371" cy="1323439"/>
              </a:xfrm>
              <a:prstGeom prst="rect">
                <a:avLst/>
              </a:prstGeom>
              <a:blipFill>
                <a:blip r:embed="rId3"/>
                <a:stretch>
                  <a:fillRect l="-3170" t="-82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0BD145D1-165D-06F4-32E7-C26BE83A43EC}"/>
              </a:ext>
            </a:extLst>
          </p:cNvPr>
          <p:cNvSpPr txBox="1"/>
          <p:nvPr/>
        </p:nvSpPr>
        <p:spPr>
          <a:xfrm>
            <a:off x="4931229" y="3536795"/>
            <a:ext cx="6433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তারপর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যোগের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সবগুলোকে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ব্রাকেটের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ভিতরে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যোগ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আকারে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লিখব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5FE545-AD8B-23DB-4139-DE0D0CD25CB4}"/>
                  </a:ext>
                </a:extLst>
              </p:cNvPr>
              <p:cNvSpPr txBox="1"/>
              <p:nvPr/>
            </p:nvSpPr>
            <p:spPr>
              <a:xfrm>
                <a:off x="0" y="58039"/>
                <a:ext cx="12192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প্রশ্নঃ </a:t>
                </a:r>
                <a:r>
                  <a:rPr lang="en-US" sz="3200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সংখ্যারেখা</a:t>
                </a:r>
                <a:r>
                  <a:rPr lang="en-US" sz="32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sz="3200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ব্যবহার</a:t>
                </a:r>
                <a:r>
                  <a:rPr lang="en-US" sz="32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sz="3200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না</a:t>
                </a:r>
                <a:r>
                  <a:rPr lang="en-US" sz="32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sz="3200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করে</a:t>
                </a:r>
                <a:r>
                  <a:rPr lang="en-US" sz="32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</m:oMath>
                </a14:m>
                <a:r>
                  <a:rPr lang="en-US" sz="3200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যোগফল</a:t>
                </a:r>
                <a:r>
                  <a:rPr lang="en-US" sz="32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sz="3200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নির্নয়</a:t>
                </a:r>
                <a:r>
                  <a:rPr lang="en-US" sz="32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sz="3200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কর</a:t>
                </a:r>
                <a:r>
                  <a:rPr lang="en-US" sz="32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।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5FE545-AD8B-23DB-4139-DE0D0CD25C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8039"/>
                <a:ext cx="12192000" cy="584775"/>
              </a:xfrm>
              <a:prstGeom prst="rect">
                <a:avLst/>
              </a:prstGeom>
              <a:blipFill>
                <a:blip r:embed="rId4"/>
                <a:stretch>
                  <a:fillRect l="-1250" t="-13684" r="-350" b="-34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D1FF928-CA8D-87C5-AF7D-783935094AC0}"/>
                  </a:ext>
                </a:extLst>
              </p:cNvPr>
              <p:cNvSpPr txBox="1"/>
              <p:nvPr/>
            </p:nvSpPr>
            <p:spPr>
              <a:xfrm>
                <a:off x="1004208" y="2349490"/>
                <a:ext cx="387426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US" sz="40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D1FF928-CA8D-87C5-AF7D-783935094A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208" y="2349490"/>
                <a:ext cx="3874265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D1FF928-CA8D-87C5-AF7D-783935094AC0}"/>
                  </a:ext>
                </a:extLst>
              </p:cNvPr>
              <p:cNvSpPr txBox="1"/>
              <p:nvPr/>
            </p:nvSpPr>
            <p:spPr>
              <a:xfrm>
                <a:off x="1004208" y="3375031"/>
                <a:ext cx="146957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40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D1FF928-CA8D-87C5-AF7D-783935094A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208" y="3375031"/>
                <a:ext cx="1469572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D1FF928-CA8D-87C5-AF7D-783935094AC0}"/>
                  </a:ext>
                </a:extLst>
              </p:cNvPr>
              <p:cNvSpPr txBox="1"/>
              <p:nvPr/>
            </p:nvSpPr>
            <p:spPr>
              <a:xfrm>
                <a:off x="1004208" y="4746491"/>
                <a:ext cx="311875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US" sz="40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D1FF928-CA8D-87C5-AF7D-783935094A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208" y="4746491"/>
                <a:ext cx="3118756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D1FF928-CA8D-87C5-AF7D-783935094AC0}"/>
                  </a:ext>
                </a:extLst>
              </p:cNvPr>
              <p:cNvSpPr txBox="1"/>
              <p:nvPr/>
            </p:nvSpPr>
            <p:spPr>
              <a:xfrm>
                <a:off x="1004521" y="5454377"/>
                <a:ext cx="289392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sz="40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D1FF928-CA8D-87C5-AF7D-783935094A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521" y="5454377"/>
                <a:ext cx="2893926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0BD145D1-165D-06F4-32E7-C26BE83A43EC}"/>
              </a:ext>
            </a:extLst>
          </p:cNvPr>
          <p:cNvSpPr txBox="1"/>
          <p:nvPr/>
        </p:nvSpPr>
        <p:spPr>
          <a:xfrm>
            <a:off x="4878474" y="2445219"/>
            <a:ext cx="7505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ব্রাকেটের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বাম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পাশের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এবং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ব্রাকেটের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ভিতরে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বাম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পাশের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গুন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ব্রাকেট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উঠিয়ে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দিতে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হয়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D145D1-165D-06F4-32E7-C26BE83A43EC}"/>
              </a:ext>
            </a:extLst>
          </p:cNvPr>
          <p:cNvSpPr txBox="1"/>
          <p:nvPr/>
        </p:nvSpPr>
        <p:spPr>
          <a:xfrm>
            <a:off x="4931229" y="4160501"/>
            <a:ext cx="7260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অতঃপর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বিয়োগ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দিয়ে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বিয়োগের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সবগুলোকে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ব্রাকেটের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ভিতরে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যোগ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আকারে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লিখব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D1FF928-CA8D-87C5-AF7D-783935094AC0}"/>
                  </a:ext>
                </a:extLst>
              </p:cNvPr>
              <p:cNvSpPr txBox="1"/>
              <p:nvPr/>
            </p:nvSpPr>
            <p:spPr>
              <a:xfrm>
                <a:off x="2451484" y="3403360"/>
                <a:ext cx="238397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en-US" sz="40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D1FF928-CA8D-87C5-AF7D-783935094A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484" y="3403360"/>
                <a:ext cx="2383971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0BD145D1-165D-06F4-32E7-C26BE83A43EC}"/>
              </a:ext>
            </a:extLst>
          </p:cNvPr>
          <p:cNvSpPr txBox="1"/>
          <p:nvPr/>
        </p:nvSpPr>
        <p:spPr>
          <a:xfrm>
            <a:off x="4931228" y="4963394"/>
            <a:ext cx="7260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যোগ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করার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উভয়ের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ব্রাকেট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উঠিয়ে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দিব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BD145D1-165D-06F4-32E7-C26BE83A43EC}"/>
              </a:ext>
            </a:extLst>
          </p:cNvPr>
          <p:cNvSpPr txBox="1"/>
          <p:nvPr/>
        </p:nvSpPr>
        <p:spPr>
          <a:xfrm>
            <a:off x="4878473" y="5623654"/>
            <a:ext cx="7260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এরপর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বিয়োগ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ফল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নামাব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BD145D1-165D-06F4-32E7-C26BE83A43EC}"/>
              </a:ext>
            </a:extLst>
          </p:cNvPr>
          <p:cNvSpPr txBox="1"/>
          <p:nvPr/>
        </p:nvSpPr>
        <p:spPr>
          <a:xfrm>
            <a:off x="4878472" y="6015940"/>
            <a:ext cx="7260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এরপর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বড়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সাথে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থাকবে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সেটা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বসাব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428410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4B3A3-E5A1-D1A8-78A2-AFFB2B34E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F515B92-50E9-D1E8-E0D0-A4F8D4072EEC}"/>
                  </a:ext>
                </a:extLst>
              </p:cNvPr>
              <p:cNvSpPr txBox="1"/>
              <p:nvPr/>
            </p:nvSpPr>
            <p:spPr>
              <a:xfrm>
                <a:off x="0" y="110763"/>
                <a:ext cx="12192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প্রশ্নঃ </a:t>
                </a:r>
                <a:r>
                  <a:rPr lang="en-US" sz="2400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সংখ্যারেখা</a:t>
                </a:r>
                <a:r>
                  <a:rPr lang="en-US" sz="24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sz="2400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ব্যবহার</a:t>
                </a:r>
                <a:r>
                  <a:rPr lang="en-US" sz="24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sz="2400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না</a:t>
                </a:r>
                <a:r>
                  <a:rPr lang="en-US" sz="24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sz="2400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করে</a:t>
                </a:r>
                <a:r>
                  <a:rPr lang="en-US" sz="24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−(+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যোগফল</a:t>
                </a:r>
                <a:r>
                  <a:rPr lang="en-US" sz="24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sz="2400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নির্নয়</a:t>
                </a:r>
                <a:r>
                  <a:rPr lang="en-US" sz="24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en-US" sz="2400" dirty="0" err="1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কর</a:t>
                </a:r>
                <a:r>
                  <a:rPr lang="en-US" sz="24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।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F515B92-50E9-D1E8-E0D0-A4F8D4072E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0763"/>
                <a:ext cx="12192000" cy="461665"/>
              </a:xfrm>
              <a:prstGeom prst="rect">
                <a:avLst/>
              </a:prstGeom>
              <a:blipFill>
                <a:blip r:embed="rId2"/>
                <a:stretch>
                  <a:fillRect l="-750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BF0FC5F-4CF7-1521-F77D-7040E36A0053}"/>
                  </a:ext>
                </a:extLst>
              </p:cNvPr>
              <p:cNvSpPr txBox="1"/>
              <p:nvPr/>
            </p:nvSpPr>
            <p:spPr>
              <a:xfrm>
                <a:off x="0" y="775679"/>
                <a:ext cx="533944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সমাধানঃ </a:t>
                </a:r>
              </a:p>
              <a:p>
                <a:r>
                  <a:rPr lang="en-US" sz="2400" b="1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−(+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BF0FC5F-4CF7-1521-F77D-7040E36A00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75679"/>
                <a:ext cx="5339443" cy="830997"/>
              </a:xfrm>
              <a:prstGeom prst="rect">
                <a:avLst/>
              </a:prstGeom>
              <a:blipFill>
                <a:blip r:embed="rId3"/>
                <a:stretch>
                  <a:fillRect l="-1712" t="-5109" r="-457" b="-102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0BD145D1-165D-06F4-32E7-C26BE83A43EC}"/>
              </a:ext>
            </a:extLst>
          </p:cNvPr>
          <p:cNvSpPr txBox="1"/>
          <p:nvPr/>
        </p:nvSpPr>
        <p:spPr>
          <a:xfrm>
            <a:off x="5463227" y="2446000"/>
            <a:ext cx="6433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তারপর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যোগের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সবগুলোকে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ব্রাকেটের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ভিতরে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যোগ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আকারে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লিখব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D145D1-165D-06F4-32E7-C26BE83A43EC}"/>
              </a:ext>
            </a:extLst>
          </p:cNvPr>
          <p:cNvSpPr txBox="1"/>
          <p:nvPr/>
        </p:nvSpPr>
        <p:spPr>
          <a:xfrm>
            <a:off x="5439365" y="1603016"/>
            <a:ext cx="6752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ব্রাকেটের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বাম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পাশের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এবং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ব্রাকেটের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ভিতরে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বাম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পাশের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গুন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ব্রাকেট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উঠিয়ে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দিতে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হয়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D145D1-165D-06F4-32E7-C26BE83A43EC}"/>
              </a:ext>
            </a:extLst>
          </p:cNvPr>
          <p:cNvSpPr txBox="1"/>
          <p:nvPr/>
        </p:nvSpPr>
        <p:spPr>
          <a:xfrm>
            <a:off x="5439365" y="3112774"/>
            <a:ext cx="7260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অতঃপর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বিয়োগ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দিয়ে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বিয়োগের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সবগুলোকে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ব্রাকেটের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ভিতরে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যোগ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আকারে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লিখব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D145D1-165D-06F4-32E7-C26BE83A43EC}"/>
              </a:ext>
            </a:extLst>
          </p:cNvPr>
          <p:cNvSpPr txBox="1"/>
          <p:nvPr/>
        </p:nvSpPr>
        <p:spPr>
          <a:xfrm>
            <a:off x="5463227" y="3882271"/>
            <a:ext cx="7260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যোগ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করার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উভয়ের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ব্রাকেট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উঠিয়ে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দিব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D145D1-165D-06F4-32E7-C26BE83A43EC}"/>
              </a:ext>
            </a:extLst>
          </p:cNvPr>
          <p:cNvSpPr txBox="1"/>
          <p:nvPr/>
        </p:nvSpPr>
        <p:spPr>
          <a:xfrm>
            <a:off x="5463227" y="4466814"/>
            <a:ext cx="7260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এরপর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বিয়োগ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ফল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নামাব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BF0FC5F-4CF7-1521-F77D-7040E36A0053}"/>
                  </a:ext>
                </a:extLst>
              </p:cNvPr>
              <p:cNvSpPr txBox="1"/>
              <p:nvPr/>
            </p:nvSpPr>
            <p:spPr>
              <a:xfrm>
                <a:off x="0" y="1555091"/>
                <a:ext cx="504967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- 2 + 8 – 4 – 6 - 2</a:t>
                </a:r>
                <a:endParaRPr lang="en-US" sz="4400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BF0FC5F-4CF7-1521-F77D-7040E36A00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555091"/>
                <a:ext cx="5049675" cy="769441"/>
              </a:xfrm>
              <a:prstGeom prst="rect">
                <a:avLst/>
              </a:prstGeom>
              <a:blipFill>
                <a:blip r:embed="rId4"/>
                <a:stretch>
                  <a:fillRect t="-15873" r="-4348" b="-37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BF0FC5F-4CF7-1521-F77D-7040E36A0053}"/>
                  </a:ext>
                </a:extLst>
              </p:cNvPr>
              <p:cNvSpPr txBox="1"/>
              <p:nvPr/>
            </p:nvSpPr>
            <p:spPr>
              <a:xfrm>
                <a:off x="-1" y="2386088"/>
                <a:ext cx="175519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( 8) </a:t>
                </a:r>
                <a:endParaRPr lang="en-US" sz="4400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BF0FC5F-4CF7-1521-F77D-7040E36A00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2386088"/>
                <a:ext cx="1755196" cy="769441"/>
              </a:xfrm>
              <a:prstGeom prst="rect">
                <a:avLst/>
              </a:prstGeom>
              <a:blipFill>
                <a:blip r:embed="rId5"/>
                <a:stretch>
                  <a:fillRect t="-15748" r="-10417" b="-362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3BF0FC5F-4CF7-1521-F77D-7040E36A0053}"/>
              </a:ext>
            </a:extLst>
          </p:cNvPr>
          <p:cNvSpPr txBox="1"/>
          <p:nvPr/>
        </p:nvSpPr>
        <p:spPr>
          <a:xfrm>
            <a:off x="1534887" y="2389261"/>
            <a:ext cx="42127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–(2 + 4 + 6 + 2)</a:t>
            </a:r>
            <a:endParaRPr lang="en-US" sz="4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BF0FC5F-4CF7-1521-F77D-7040E36A0053}"/>
                  </a:ext>
                </a:extLst>
              </p:cNvPr>
              <p:cNvSpPr txBox="1"/>
              <p:nvPr/>
            </p:nvSpPr>
            <p:spPr>
              <a:xfrm>
                <a:off x="-1" y="3678779"/>
                <a:ext cx="120831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 8    </a:t>
                </a:r>
                <a:endParaRPr lang="en-US" sz="4400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BF0FC5F-4CF7-1521-F77D-7040E36A00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3678779"/>
                <a:ext cx="1208315" cy="769441"/>
              </a:xfrm>
              <a:prstGeom prst="rect">
                <a:avLst/>
              </a:prstGeom>
              <a:blipFill>
                <a:blip r:embed="rId6"/>
                <a:stretch>
                  <a:fillRect t="-15748" r="-70202" b="-362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BF0FC5F-4CF7-1521-F77D-7040E36A0053}"/>
                  </a:ext>
                </a:extLst>
              </p:cNvPr>
              <p:cNvSpPr txBox="1"/>
              <p:nvPr/>
            </p:nvSpPr>
            <p:spPr>
              <a:xfrm>
                <a:off x="10237" y="4448220"/>
                <a:ext cx="196552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    6</a:t>
                </a:r>
                <a:endParaRPr lang="en-US" sz="4400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BF0FC5F-4CF7-1521-F77D-7040E36A00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7" y="4448220"/>
                <a:ext cx="1965520" cy="769441"/>
              </a:xfrm>
              <a:prstGeom prst="rect">
                <a:avLst/>
              </a:prstGeom>
              <a:blipFill>
                <a:blip r:embed="rId7"/>
                <a:stretch>
                  <a:fillRect t="-16667" b="-37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0BD145D1-165D-06F4-32E7-C26BE83A43EC}"/>
              </a:ext>
            </a:extLst>
          </p:cNvPr>
          <p:cNvSpPr txBox="1"/>
          <p:nvPr/>
        </p:nvSpPr>
        <p:spPr>
          <a:xfrm>
            <a:off x="5463227" y="5217661"/>
            <a:ext cx="7260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এরপর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বড়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সংখ্যার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সাথে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থাকবে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সেটা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বসাব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BF0FC5F-4CF7-1521-F77D-7040E36A0053}"/>
              </a:ext>
            </a:extLst>
          </p:cNvPr>
          <p:cNvSpPr txBox="1"/>
          <p:nvPr/>
        </p:nvSpPr>
        <p:spPr>
          <a:xfrm>
            <a:off x="1218554" y="3674096"/>
            <a:ext cx="5551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–</a:t>
            </a:r>
            <a:endParaRPr lang="en-US" sz="4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F0FC5F-4CF7-1521-F77D-7040E36A0053}"/>
              </a:ext>
            </a:extLst>
          </p:cNvPr>
          <p:cNvSpPr txBox="1"/>
          <p:nvPr/>
        </p:nvSpPr>
        <p:spPr>
          <a:xfrm>
            <a:off x="1779057" y="3651383"/>
            <a:ext cx="8498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14</a:t>
            </a:r>
            <a:endParaRPr lang="en-US" sz="4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BF0FC5F-4CF7-1521-F77D-7040E36A0053}"/>
              </a:ext>
            </a:extLst>
          </p:cNvPr>
          <p:cNvSpPr txBox="1"/>
          <p:nvPr/>
        </p:nvSpPr>
        <p:spPr>
          <a:xfrm>
            <a:off x="1218552" y="3680270"/>
            <a:ext cx="4459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–</a:t>
            </a:r>
            <a:endParaRPr lang="en-US" sz="4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39660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04362 0.11342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7" y="5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19" grpId="0"/>
      <p:bldP spid="19" grpId="1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1"/>
            <a:ext cx="12192000" cy="9013373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232808" y="4555671"/>
            <a:ext cx="8997042" cy="153488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endParaRPr lang="en-US" sz="44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চ্যানেলটি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সাবস্ক্রাইব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54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98072" y="0"/>
            <a:ext cx="9144000" cy="91440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থাকবে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!!!</a:t>
            </a:r>
          </a:p>
        </p:txBody>
      </p:sp>
      <p:sp>
        <p:nvSpPr>
          <p:cNvPr id="7" name="Oval 6"/>
          <p:cNvSpPr/>
          <p:nvPr/>
        </p:nvSpPr>
        <p:spPr>
          <a:xfrm>
            <a:off x="1110338" y="1632858"/>
            <a:ext cx="734785" cy="7347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110337" y="3282044"/>
            <a:ext cx="734785" cy="7347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85856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7.4|4.6|13.8|2|3.1|1.9|1.8|1.4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7.4|4.6|13.8|2|3.1|1.9|1.8|1.4|1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>
            <a:latin typeface="Nirmala UI" panose="020B0502040204020203" pitchFamily="34" charset="0"/>
            <a:ea typeface="Nirmala UI" panose="020B0502040204020203" pitchFamily="34" charset="0"/>
            <a:cs typeface="Nirmala UI" panose="020B0502040204020203" pitchFamily="34" charset="0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336</Words>
  <Application>Microsoft Office PowerPoint</Application>
  <PresentationFormat>Widescreen</PresentationFormat>
  <Paragraphs>52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Cambria Math</vt:lpstr>
      <vt:lpstr>Nirmala UI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ICT_LAB</cp:lastModifiedBy>
  <cp:revision>87</cp:revision>
  <dcterms:created xsi:type="dcterms:W3CDTF">2026-03-25T19:20:07Z</dcterms:created>
  <dcterms:modified xsi:type="dcterms:W3CDTF">2026-07-17T18:42:03Z</dcterms:modified>
</cp:coreProperties>
</file>