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266" r:id="rId3"/>
    <p:sldId id="267" r:id="rId4"/>
    <p:sldId id="30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D02DE-77A3-56D7-C0C8-EA4AD1290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4DD0D-5080-9CEC-49B9-6DB2176B1C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29BC1-8D6E-792B-4FB3-09CAE8397F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91282-EDC7-7267-E739-20BFC35F0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3236A-A4E8-0285-3EEF-1DF13EC71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88977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C720E-D2D1-AFE3-943D-F4CF6BD53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82C32B-139D-2416-EEDD-D72EF4416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EC1C7-CB5B-F174-0918-9891B06654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BEA6E-E067-68F3-EB94-F5144409E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C76F9-565D-5CCE-DFFD-622BDE048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71236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B7F137-BD11-1E22-64F2-9F7E70DA0C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677E7A-F55B-6871-4F82-8F9810C23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7B55D-FD8A-D082-71FC-F09DC3D298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E078F-996A-68F6-669A-8E6414942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FFD90-C366-96F3-215F-3AACAC294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255318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B8F95-E6B9-FAAB-B531-95CBD8823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1C0F5-1524-62A2-E650-602B85A2E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93C36-7584-603D-F1B9-7EFCACB56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02584-8137-3FAC-6428-2DAF32086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00307-6BCA-86A9-B8A7-E95C20851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119914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CDAD8-4914-0A59-5997-3D516EE5C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A8E64-FC4C-4176-ED33-B528C374B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F7E0B-ABAD-64A7-D73A-93502DBD5A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9C03F-1811-326A-68CE-8DCB0F8B6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F2456-3A2B-2BBD-4A5C-54565C2A5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745287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A86EE-6C69-E26A-7CCA-6A07F5D4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08321-3450-BFE9-5035-5CC2E63F0E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6F2730-3F48-6AD0-26A3-F7C43A303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439EA-3BA3-F86B-983F-EF9A01C72C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5C0915-8D1F-D056-D2CA-F6031DB25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4E761D-5DBD-4982-8848-0A848C3C4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17152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506E-F9E1-9A42-6A67-5299C329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6E4AD4-09F1-7D00-5FBD-5230CB97A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6E9F97-A1A3-5140-FB59-30103B7AE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CF82D8-4163-A845-B261-A58607BE59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CFED06-AB89-F059-C107-ECBBCA9A8B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FE3B98-6C87-FCB7-103E-DE01C92341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E40B96-D154-C294-AE0E-0A71E6D7E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0E773B-CC3C-C141-47B5-B40399330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416467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99D73-8CFC-6E4C-01D1-BBB18E21E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D4A4B2-32C3-830F-7710-C3C15B98A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50BA5A-CA88-DAA4-8413-13AFCC44A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630FE5-D3AE-B376-88B5-27A60C38E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115679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A9BCA7-09A3-AFF9-7B88-740E141658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CB47CF-DC1A-06EE-AD1C-1BDD9A4AC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FA308-E2A9-2AD6-ED8B-E5852A43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1833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CA1DB-1196-BD1A-E4A9-FC9CBC079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C4F7A-2758-BBFC-EB54-5D32AB158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55DAE-4190-606A-DF9F-ACB3F97AE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571697-576D-4E0F-462E-F2E358FE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4C3E14-56F0-A938-E0C5-1592AB485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4F9F8-67D5-CEF1-65AB-93C26A0BC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06130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B8BC7-1CD8-3382-9FEC-FE8DDCEE5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20AB21-936A-C17A-EB22-1A70B2E414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984E6-7AB0-3CF2-DB04-917B98A95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759ACD-F76F-61D0-3A18-35EFBD5169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20D5E3-5B25-550D-96C1-4EE7F57C4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EF6FD-88F0-45FD-5E49-1552CE34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054953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192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5.png"/><Relationship Id="rId12" Type="http://schemas.openxmlformats.org/officeDocument/2006/relationships/image" Target="../media/image10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11" Type="http://schemas.openxmlformats.org/officeDocument/2006/relationships/image" Target="../media/image7.png"/><Relationship Id="rId5" Type="http://schemas.openxmlformats.org/officeDocument/2006/relationships/image" Target="../media/image110.png"/><Relationship Id="rId10" Type="http://schemas.openxmlformats.org/officeDocument/2006/relationships/image" Target="../media/image8.sv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439455" y="2061447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পূর্ণসংখ‌্যা</a:t>
            </a:r>
            <a:endParaRPr lang="en-US" sz="36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৩য় </a:t>
            </a:r>
            <a:r>
              <a:rPr lang="en-US" sz="4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অ‌ধ্যায়</a:t>
            </a:r>
            <a:endParaRPr lang="en-US" sz="4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19619"/>
              <a:gd name="adj2" fmla="val 109243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Six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791022" y="5504969"/>
            <a:ext cx="1212103" cy="121210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04</a:t>
            </a:r>
            <a:endParaRPr lang="en-US" sz="39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3092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>
            <a:off x="846582" y="2443071"/>
            <a:ext cx="10314902" cy="868096"/>
            <a:chOff x="7692525" y="-732591"/>
            <a:chExt cx="10314902" cy="868096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310AB0C-5214-5633-E363-643F0F918469}"/>
                </a:ext>
              </a:extLst>
            </p:cNvPr>
            <p:cNvCxnSpPr/>
            <p:nvPr/>
          </p:nvCxnSpPr>
          <p:spPr>
            <a:xfrm>
              <a:off x="7692525" y="-524772"/>
              <a:ext cx="10314902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9F437C80-B81B-228E-4848-71955307CCCD}"/>
                </a:ext>
              </a:extLst>
            </p:cNvPr>
            <p:cNvCxnSpPr>
              <a:cxnSpLocks/>
            </p:cNvCxnSpPr>
            <p:nvPr/>
          </p:nvCxnSpPr>
          <p:spPr>
            <a:xfrm>
              <a:off x="12645718" y="-732591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7FF207F-7F0E-F34B-4D61-A89AE676E96C}"/>
                </a:ext>
              </a:extLst>
            </p:cNvPr>
            <p:cNvCxnSpPr>
              <a:cxnSpLocks/>
            </p:cNvCxnSpPr>
            <p:nvPr/>
          </p:nvCxnSpPr>
          <p:spPr>
            <a:xfrm>
              <a:off x="13407718" y="-706613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77A3EE5-68C0-156F-9180-7E74339BDCAB}"/>
                </a:ext>
              </a:extLst>
            </p:cNvPr>
            <p:cNvCxnSpPr>
              <a:cxnSpLocks/>
            </p:cNvCxnSpPr>
            <p:nvPr/>
          </p:nvCxnSpPr>
          <p:spPr>
            <a:xfrm>
              <a:off x="11010882" y="-67024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57DBFAD-0CDD-9F88-C3EA-58B1236EB8BB}"/>
                </a:ext>
              </a:extLst>
            </p:cNvPr>
            <p:cNvCxnSpPr>
              <a:cxnSpLocks/>
            </p:cNvCxnSpPr>
            <p:nvPr/>
          </p:nvCxnSpPr>
          <p:spPr>
            <a:xfrm>
              <a:off x="14096982" y="-67024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D9FF14B-A798-BFD3-A4F2-75E0C3BE9F5B}"/>
                </a:ext>
              </a:extLst>
            </p:cNvPr>
            <p:cNvCxnSpPr>
              <a:cxnSpLocks/>
            </p:cNvCxnSpPr>
            <p:nvPr/>
          </p:nvCxnSpPr>
          <p:spPr>
            <a:xfrm>
              <a:off x="10176145" y="-711808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2F25C3E-9929-6254-4B4A-64919DAB8E70}"/>
                </a:ext>
              </a:extLst>
            </p:cNvPr>
            <p:cNvCxnSpPr>
              <a:cxnSpLocks/>
            </p:cNvCxnSpPr>
            <p:nvPr/>
          </p:nvCxnSpPr>
          <p:spPr>
            <a:xfrm>
              <a:off x="14858982" y="-67024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354C46E-D75C-8F9F-D616-92CA500ABFA6}"/>
                </a:ext>
              </a:extLst>
            </p:cNvPr>
            <p:cNvCxnSpPr>
              <a:cxnSpLocks/>
            </p:cNvCxnSpPr>
            <p:nvPr/>
          </p:nvCxnSpPr>
          <p:spPr>
            <a:xfrm>
              <a:off x="9389900" y="-66504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BEA940A-6D77-A047-F226-20211CE3D53F}"/>
                </a:ext>
              </a:extLst>
            </p:cNvPr>
            <p:cNvSpPr txBox="1"/>
            <p:nvPr/>
          </p:nvSpPr>
          <p:spPr>
            <a:xfrm>
              <a:off x="11630310" y="-23382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0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68A083E-A419-553B-CD26-CFDA2C5FDE4C}"/>
                </a:ext>
              </a:extLst>
            </p:cNvPr>
            <p:cNvSpPr txBox="1"/>
            <p:nvPr/>
          </p:nvSpPr>
          <p:spPr>
            <a:xfrm>
              <a:off x="9992691" y="-23382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57E429-42C2-0B6C-75FD-EA4DAF5C44D5}"/>
                </a:ext>
              </a:extLst>
            </p:cNvPr>
            <p:cNvSpPr txBox="1"/>
            <p:nvPr/>
          </p:nvSpPr>
          <p:spPr>
            <a:xfrm>
              <a:off x="9160550" y="-23382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7EA8950-4D41-B5A9-4478-4B8825C2CA3C}"/>
                </a:ext>
              </a:extLst>
            </p:cNvPr>
            <p:cNvSpPr txBox="1"/>
            <p:nvPr/>
          </p:nvSpPr>
          <p:spPr>
            <a:xfrm>
              <a:off x="13934177" y="-298359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A2688FC-E490-A07A-47EC-D96A36B83922}"/>
                </a:ext>
              </a:extLst>
            </p:cNvPr>
            <p:cNvSpPr txBox="1"/>
            <p:nvPr/>
          </p:nvSpPr>
          <p:spPr>
            <a:xfrm>
              <a:off x="13278692" y="-26609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29E4C99-1AA2-CA37-FEE6-4E16111802A0}"/>
                </a:ext>
              </a:extLst>
            </p:cNvPr>
            <p:cNvSpPr txBox="1"/>
            <p:nvPr/>
          </p:nvSpPr>
          <p:spPr>
            <a:xfrm>
              <a:off x="12495045" y="-316952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1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1FAB7E7-A854-3675-F5BB-B762740F3F8E}"/>
                </a:ext>
              </a:extLst>
            </p:cNvPr>
            <p:cNvSpPr txBox="1"/>
            <p:nvPr/>
          </p:nvSpPr>
          <p:spPr>
            <a:xfrm>
              <a:off x="10824832" y="-283410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0EFE37-8CAC-4C7E-D6AA-A04059214F86}"/>
                </a:ext>
              </a:extLst>
            </p:cNvPr>
            <p:cNvSpPr txBox="1"/>
            <p:nvPr/>
          </p:nvSpPr>
          <p:spPr>
            <a:xfrm>
              <a:off x="14682322" y="-309388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4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D188A89-A0DC-CDFC-E73F-07188FEEA7AA}"/>
                </a:ext>
              </a:extLst>
            </p:cNvPr>
            <p:cNvCxnSpPr>
              <a:cxnSpLocks/>
            </p:cNvCxnSpPr>
            <p:nvPr/>
          </p:nvCxnSpPr>
          <p:spPr>
            <a:xfrm>
              <a:off x="17543300" y="-67024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DFECC76-73D4-C9B4-F838-5CCEE04314BC}"/>
                </a:ext>
              </a:extLst>
            </p:cNvPr>
            <p:cNvCxnSpPr>
              <a:cxnSpLocks/>
            </p:cNvCxnSpPr>
            <p:nvPr/>
          </p:nvCxnSpPr>
          <p:spPr>
            <a:xfrm>
              <a:off x="16843645" y="-680634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EC599DF-9368-7697-926F-AE5700DB5E73}"/>
                </a:ext>
              </a:extLst>
            </p:cNvPr>
            <p:cNvCxnSpPr>
              <a:cxnSpLocks/>
            </p:cNvCxnSpPr>
            <p:nvPr/>
          </p:nvCxnSpPr>
          <p:spPr>
            <a:xfrm>
              <a:off x="16195946" y="-680634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89ADA29-AAE2-60B8-1C6E-6BD45D9205CF}"/>
                </a:ext>
              </a:extLst>
            </p:cNvPr>
            <p:cNvCxnSpPr>
              <a:cxnSpLocks/>
            </p:cNvCxnSpPr>
            <p:nvPr/>
          </p:nvCxnSpPr>
          <p:spPr>
            <a:xfrm>
              <a:off x="15569027" y="-680634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F86C9F2-B77A-E522-6A9F-C7543D9A1397}"/>
                </a:ext>
              </a:extLst>
            </p:cNvPr>
            <p:cNvSpPr txBox="1"/>
            <p:nvPr/>
          </p:nvSpPr>
          <p:spPr>
            <a:xfrm>
              <a:off x="15393238" y="-30136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5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717EB5F-BE5F-3AA6-D5B3-21BD9F934C65}"/>
                </a:ext>
              </a:extLst>
            </p:cNvPr>
            <p:cNvSpPr txBox="1"/>
            <p:nvPr/>
          </p:nvSpPr>
          <p:spPr>
            <a:xfrm>
              <a:off x="16098949" y="-293799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6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1BCCE8-41DE-73E4-61B5-1D3B8B10844C}"/>
                </a:ext>
              </a:extLst>
            </p:cNvPr>
            <p:cNvSpPr txBox="1"/>
            <p:nvPr/>
          </p:nvSpPr>
          <p:spPr>
            <a:xfrm>
              <a:off x="16681720" y="-30136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7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05551F7-0293-750C-EDB4-3C7771BBF13F}"/>
                </a:ext>
              </a:extLst>
            </p:cNvPr>
            <p:cNvSpPr txBox="1"/>
            <p:nvPr/>
          </p:nvSpPr>
          <p:spPr>
            <a:xfrm>
              <a:off x="17387431" y="-309388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8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E501A8A-073A-C95B-65CA-82A97D147F12}"/>
                </a:ext>
              </a:extLst>
            </p:cNvPr>
            <p:cNvCxnSpPr>
              <a:cxnSpLocks/>
            </p:cNvCxnSpPr>
            <p:nvPr/>
          </p:nvCxnSpPr>
          <p:spPr>
            <a:xfrm>
              <a:off x="8794155" y="-657481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29D4577-2CBD-EB90-E821-97C4F12C232E}"/>
                </a:ext>
              </a:extLst>
            </p:cNvPr>
            <p:cNvSpPr txBox="1"/>
            <p:nvPr/>
          </p:nvSpPr>
          <p:spPr>
            <a:xfrm>
              <a:off x="8492053" y="-25679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-4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F437C80-B81B-228E-4848-71955307CCCD}"/>
                </a:ext>
              </a:extLst>
            </p:cNvPr>
            <p:cNvCxnSpPr>
              <a:cxnSpLocks/>
            </p:cNvCxnSpPr>
            <p:nvPr/>
          </p:nvCxnSpPr>
          <p:spPr>
            <a:xfrm>
              <a:off x="11799199" y="-71700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B087D3C-FB08-7745-10E8-98D20D9FC8B4}"/>
                  </a:ext>
                </a:extLst>
              </p:cNvPr>
              <p:cNvSpPr txBox="1"/>
              <p:nvPr/>
            </p:nvSpPr>
            <p:spPr>
              <a:xfrm>
                <a:off x="1946787" y="481781"/>
                <a:ext cx="736436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প্রশ্নঃ </a:t>
                </a:r>
                <a:r>
                  <a:rPr lang="en-US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সংখ্যারেখা</a:t>
                </a:r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ব্যবহার</a:t>
                </a:r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করে</a:t>
                </a:r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যোগফল</a:t>
                </a:r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নির্নয়</a:t>
                </a:r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কর</a:t>
                </a:r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।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B087D3C-FB08-7745-10E8-98D20D9FC8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787" y="481781"/>
                <a:ext cx="7364361" cy="369332"/>
              </a:xfrm>
              <a:prstGeom prst="rect">
                <a:avLst/>
              </a:prstGeom>
              <a:blipFill>
                <a:blip r:embed="rId5"/>
                <a:stretch>
                  <a:fillRect l="-662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A122F0D2-892F-C170-0FE4-62E50133C35C}"/>
              </a:ext>
            </a:extLst>
          </p:cNvPr>
          <p:cNvSpPr/>
          <p:nvPr/>
        </p:nvSpPr>
        <p:spPr>
          <a:xfrm>
            <a:off x="4808812" y="2415793"/>
            <a:ext cx="274320" cy="274320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FE9B34-B734-FB09-13F7-CD2E46645FF4}"/>
              </a:ext>
            </a:extLst>
          </p:cNvPr>
          <p:cNvSpPr txBox="1"/>
          <p:nvPr/>
        </p:nvSpPr>
        <p:spPr>
          <a:xfrm>
            <a:off x="9773744" y="4296825"/>
            <a:ext cx="24822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নতুন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+5 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33" name="Graphic 32" descr="Confused person with solid fill">
            <a:extLst>
              <a:ext uri="{FF2B5EF4-FFF2-40B4-BE49-F238E27FC236}">
                <a16:creationId xmlns:a16="http://schemas.microsoft.com/office/drawing/2014/main" id="{477909EE-90FF-E449-D3FE-62BE5C7A6B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504395" y="1317778"/>
            <a:ext cx="914400" cy="914400"/>
          </a:xfrm>
          <a:prstGeom prst="rect">
            <a:avLst/>
          </a:prstGeom>
        </p:spPr>
      </p:pic>
      <p:pic>
        <p:nvPicPr>
          <p:cNvPr id="34" name="Graphic 33" descr="Confused person with solid fill">
            <a:extLst>
              <a:ext uri="{FF2B5EF4-FFF2-40B4-BE49-F238E27FC236}">
                <a16:creationId xmlns:a16="http://schemas.microsoft.com/office/drawing/2014/main" id="{1B19B04F-5837-E439-AAF6-7E5E454426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308534" y="1332638"/>
            <a:ext cx="914400" cy="914400"/>
          </a:xfrm>
          <a:prstGeom prst="rect">
            <a:avLst/>
          </a:prstGeom>
        </p:spPr>
      </p:pic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7A0A030E-6BFD-D407-D2D3-7C9DD5AA9695}"/>
              </a:ext>
            </a:extLst>
          </p:cNvPr>
          <p:cNvSpPr/>
          <p:nvPr/>
        </p:nvSpPr>
        <p:spPr>
          <a:xfrm>
            <a:off x="8614008" y="2447880"/>
            <a:ext cx="274320" cy="27432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7A8E4F6-689D-80E7-94A0-4E257EB0A348}"/>
              </a:ext>
            </a:extLst>
          </p:cNvPr>
          <p:cNvGrpSpPr/>
          <p:nvPr/>
        </p:nvGrpSpPr>
        <p:grpSpPr>
          <a:xfrm>
            <a:off x="5129839" y="2054758"/>
            <a:ext cx="3419235" cy="320641"/>
            <a:chOff x="5129839" y="2054758"/>
            <a:chExt cx="3419235" cy="320641"/>
          </a:xfrm>
        </p:grpSpPr>
        <p:sp>
          <p:nvSpPr>
            <p:cNvPr id="36" name="Arrow: Curved Down 35">
              <a:extLst>
                <a:ext uri="{FF2B5EF4-FFF2-40B4-BE49-F238E27FC236}">
                  <a16:creationId xmlns:a16="http://schemas.microsoft.com/office/drawing/2014/main" id="{84F5A835-63D6-3C4F-F30E-DB1E093B429C}"/>
                </a:ext>
              </a:extLst>
            </p:cNvPr>
            <p:cNvSpPr/>
            <p:nvPr/>
          </p:nvSpPr>
          <p:spPr>
            <a:xfrm>
              <a:off x="5129839" y="2133764"/>
              <a:ext cx="535075" cy="241635"/>
            </a:xfrm>
            <a:prstGeom prst="curved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  <p:sp>
          <p:nvSpPr>
            <p:cNvPr id="37" name="Arrow: Curved Down 36">
              <a:extLst>
                <a:ext uri="{FF2B5EF4-FFF2-40B4-BE49-F238E27FC236}">
                  <a16:creationId xmlns:a16="http://schemas.microsoft.com/office/drawing/2014/main" id="{DE81EB3D-C03E-1476-2477-F35C499F7A07}"/>
                </a:ext>
              </a:extLst>
            </p:cNvPr>
            <p:cNvSpPr/>
            <p:nvPr/>
          </p:nvSpPr>
          <p:spPr>
            <a:xfrm>
              <a:off x="6571106" y="2108866"/>
              <a:ext cx="535075" cy="241635"/>
            </a:xfrm>
            <a:prstGeom prst="curved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  <p:sp>
          <p:nvSpPr>
            <p:cNvPr id="38" name="Arrow: Curved Down 37">
              <a:extLst>
                <a:ext uri="{FF2B5EF4-FFF2-40B4-BE49-F238E27FC236}">
                  <a16:creationId xmlns:a16="http://schemas.microsoft.com/office/drawing/2014/main" id="{51D602CC-F87E-294C-204D-3E65EA0BAA99}"/>
                </a:ext>
              </a:extLst>
            </p:cNvPr>
            <p:cNvSpPr/>
            <p:nvPr/>
          </p:nvSpPr>
          <p:spPr>
            <a:xfrm>
              <a:off x="5849958" y="2093829"/>
              <a:ext cx="535075" cy="241635"/>
            </a:xfrm>
            <a:prstGeom prst="curved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  <p:sp>
          <p:nvSpPr>
            <p:cNvPr id="39" name="Arrow: Curved Down 38">
              <a:extLst>
                <a:ext uri="{FF2B5EF4-FFF2-40B4-BE49-F238E27FC236}">
                  <a16:creationId xmlns:a16="http://schemas.microsoft.com/office/drawing/2014/main" id="{87A46D12-65FF-B13B-9186-A3495638AE0A}"/>
                </a:ext>
              </a:extLst>
            </p:cNvPr>
            <p:cNvSpPr/>
            <p:nvPr/>
          </p:nvSpPr>
          <p:spPr>
            <a:xfrm>
              <a:off x="7336878" y="2089760"/>
              <a:ext cx="535075" cy="241635"/>
            </a:xfrm>
            <a:prstGeom prst="curved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  <p:sp>
          <p:nvSpPr>
            <p:cNvPr id="40" name="Arrow: Curved Down 39">
              <a:extLst>
                <a:ext uri="{FF2B5EF4-FFF2-40B4-BE49-F238E27FC236}">
                  <a16:creationId xmlns:a16="http://schemas.microsoft.com/office/drawing/2014/main" id="{791B378D-36DA-A565-E8A7-2398E9127CC6}"/>
                </a:ext>
              </a:extLst>
            </p:cNvPr>
            <p:cNvSpPr/>
            <p:nvPr/>
          </p:nvSpPr>
          <p:spPr>
            <a:xfrm>
              <a:off x="8013999" y="2054758"/>
              <a:ext cx="535075" cy="241635"/>
            </a:xfrm>
            <a:prstGeom prst="curved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6FE74F9-9A67-D70F-F0F0-38FC1ED94CAC}"/>
              </a:ext>
            </a:extLst>
          </p:cNvPr>
          <p:cNvGrpSpPr/>
          <p:nvPr/>
        </p:nvGrpSpPr>
        <p:grpSpPr>
          <a:xfrm>
            <a:off x="6555128" y="2687862"/>
            <a:ext cx="1988691" cy="319043"/>
            <a:chOff x="6555128" y="2687862"/>
            <a:chExt cx="1988691" cy="319043"/>
          </a:xfrm>
        </p:grpSpPr>
        <p:sp>
          <p:nvSpPr>
            <p:cNvPr id="43" name="Arrow: Curved Left 42">
              <a:extLst>
                <a:ext uri="{FF2B5EF4-FFF2-40B4-BE49-F238E27FC236}">
                  <a16:creationId xmlns:a16="http://schemas.microsoft.com/office/drawing/2014/main" id="{F7798192-C48A-B2E3-B147-E5A27027DA8B}"/>
                </a:ext>
              </a:extLst>
            </p:cNvPr>
            <p:cNvSpPr/>
            <p:nvPr/>
          </p:nvSpPr>
          <p:spPr>
            <a:xfrm rot="5400000">
              <a:off x="8110601" y="2573687"/>
              <a:ext cx="308387" cy="558049"/>
            </a:xfrm>
            <a:prstGeom prst="curvedLeftArrow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  <p:sp>
          <p:nvSpPr>
            <p:cNvPr id="44" name="Arrow: Curved Left 43">
              <a:extLst>
                <a:ext uri="{FF2B5EF4-FFF2-40B4-BE49-F238E27FC236}">
                  <a16:creationId xmlns:a16="http://schemas.microsoft.com/office/drawing/2014/main" id="{849C5DF3-BF8C-B1F8-2139-23CDB54B345B}"/>
                </a:ext>
              </a:extLst>
            </p:cNvPr>
            <p:cNvSpPr/>
            <p:nvPr/>
          </p:nvSpPr>
          <p:spPr>
            <a:xfrm rot="5400000">
              <a:off x="6679959" y="2571935"/>
              <a:ext cx="308387" cy="558049"/>
            </a:xfrm>
            <a:prstGeom prst="curvedLef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  <p:sp>
          <p:nvSpPr>
            <p:cNvPr id="45" name="Arrow: Curved Left 44">
              <a:extLst>
                <a:ext uri="{FF2B5EF4-FFF2-40B4-BE49-F238E27FC236}">
                  <a16:creationId xmlns:a16="http://schemas.microsoft.com/office/drawing/2014/main" id="{5E60DE50-97A6-121D-1362-5B35BE7059D2}"/>
                </a:ext>
              </a:extLst>
            </p:cNvPr>
            <p:cNvSpPr/>
            <p:nvPr/>
          </p:nvSpPr>
          <p:spPr>
            <a:xfrm rot="5400000">
              <a:off x="7473279" y="2563031"/>
              <a:ext cx="308387" cy="558049"/>
            </a:xfrm>
            <a:prstGeom prst="curvedLef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</p:grpSp>
      <p:pic>
        <p:nvPicPr>
          <p:cNvPr id="46" name="Graphic 45" descr="Confused person with solid fill">
            <a:extLst>
              <a:ext uri="{FF2B5EF4-FFF2-40B4-BE49-F238E27FC236}">
                <a16:creationId xmlns:a16="http://schemas.microsoft.com/office/drawing/2014/main" id="{176B4455-6996-1321-C181-E7AAC0A57E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rot="10800000">
            <a:off x="6038653" y="2963578"/>
            <a:ext cx="914400" cy="914400"/>
          </a:xfrm>
          <a:prstGeom prst="rect">
            <a:avLst/>
          </a:prstGeom>
        </p:spPr>
      </p:pic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594863EA-4AAE-4782-A5B5-48619797EDBC}"/>
              </a:ext>
            </a:extLst>
          </p:cNvPr>
          <p:cNvSpPr/>
          <p:nvPr/>
        </p:nvSpPr>
        <p:spPr>
          <a:xfrm>
            <a:off x="6403209" y="2522894"/>
            <a:ext cx="274320" cy="274320"/>
          </a:xfrm>
          <a:prstGeom prst="flowChartConnecto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id="{224742E2-389E-BD66-816F-65583384D46B}"/>
              </a:ext>
            </a:extLst>
          </p:cNvPr>
          <p:cNvSpPr/>
          <p:nvPr/>
        </p:nvSpPr>
        <p:spPr>
          <a:xfrm>
            <a:off x="5004619" y="3077497"/>
            <a:ext cx="1374528" cy="2045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F212A76-A185-E5EE-96A2-0C3AA0E7CDE9}"/>
              </a:ext>
            </a:extLst>
          </p:cNvPr>
          <p:cNvGrpSpPr/>
          <p:nvPr/>
        </p:nvGrpSpPr>
        <p:grpSpPr>
          <a:xfrm>
            <a:off x="5595500" y="1170039"/>
            <a:ext cx="2791416" cy="373626"/>
            <a:chOff x="5595500" y="1170039"/>
            <a:chExt cx="2791416" cy="373626"/>
          </a:xfrm>
        </p:grpSpPr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E1EAF2FB-113A-B999-D023-01FC098040F9}"/>
                </a:ext>
              </a:extLst>
            </p:cNvPr>
            <p:cNvCxnSpPr/>
            <p:nvPr/>
          </p:nvCxnSpPr>
          <p:spPr>
            <a:xfrm>
              <a:off x="5595500" y="1543665"/>
              <a:ext cx="2791416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BA4A9C4-B854-C9A5-DC6F-60447AA93FE1}"/>
                </a:ext>
              </a:extLst>
            </p:cNvPr>
            <p:cNvSpPr txBox="1"/>
            <p:nvPr/>
          </p:nvSpPr>
          <p:spPr>
            <a:xfrm>
              <a:off x="6094260" y="1170039"/>
              <a:ext cx="12426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+5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3A47FBC-C1A4-1F64-5DEC-303EB852C0DC}"/>
              </a:ext>
            </a:extLst>
          </p:cNvPr>
          <p:cNvGrpSpPr/>
          <p:nvPr/>
        </p:nvGrpSpPr>
        <p:grpSpPr>
          <a:xfrm>
            <a:off x="6715569" y="3282051"/>
            <a:ext cx="1953913" cy="425454"/>
            <a:chOff x="6715569" y="3282051"/>
            <a:chExt cx="1953913" cy="42545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2B455DD-5DFE-1B98-628D-C4A87D645FD3}"/>
                </a:ext>
              </a:extLst>
            </p:cNvPr>
            <p:cNvSpPr txBox="1"/>
            <p:nvPr/>
          </p:nvSpPr>
          <p:spPr>
            <a:xfrm>
              <a:off x="6969664" y="3338173"/>
              <a:ext cx="12426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-3</a:t>
              </a: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EA4118B3-6F69-74DE-0E25-8BB76ABDF401}"/>
                </a:ext>
              </a:extLst>
            </p:cNvPr>
            <p:cNvCxnSpPr/>
            <p:nvPr/>
          </p:nvCxnSpPr>
          <p:spPr>
            <a:xfrm flipH="1">
              <a:off x="6715569" y="3282051"/>
              <a:ext cx="1953913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53FE9B34-B734-FB09-13F7-CD2E46645FF4}"/>
              </a:ext>
            </a:extLst>
          </p:cNvPr>
          <p:cNvSpPr txBox="1"/>
          <p:nvPr/>
        </p:nvSpPr>
        <p:spPr>
          <a:xfrm>
            <a:off x="380081" y="4301635"/>
            <a:ext cx="5008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প্রথমে ০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মূলবিন্দুতে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করি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3FE9B34-B734-FB09-13F7-CD2E46645FF4}"/>
              </a:ext>
            </a:extLst>
          </p:cNvPr>
          <p:cNvSpPr txBox="1"/>
          <p:nvPr/>
        </p:nvSpPr>
        <p:spPr>
          <a:xfrm>
            <a:off x="5180461" y="4312414"/>
            <a:ext cx="4599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যেহেতু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+5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অর্থা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ৎ 5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ডানে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3FE9B34-B734-FB09-13F7-CD2E46645FF4}"/>
              </a:ext>
            </a:extLst>
          </p:cNvPr>
          <p:cNvSpPr txBox="1"/>
          <p:nvPr/>
        </p:nvSpPr>
        <p:spPr>
          <a:xfrm>
            <a:off x="380081" y="4921177"/>
            <a:ext cx="7526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আবার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যেহেতু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-3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অর্থা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ৎ +5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হতে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3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যেতে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3FE9B34-B734-FB09-13F7-CD2E46645FF4}"/>
              </a:ext>
            </a:extLst>
          </p:cNvPr>
          <p:cNvSpPr txBox="1"/>
          <p:nvPr/>
        </p:nvSpPr>
        <p:spPr>
          <a:xfrm>
            <a:off x="871429" y="5536276"/>
            <a:ext cx="3606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মূলবিন্দু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হতে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দূরত্ব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+2 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3FE9B34-B734-FB09-13F7-CD2E46645FF4}"/>
              </a:ext>
            </a:extLst>
          </p:cNvPr>
          <p:cNvSpPr txBox="1"/>
          <p:nvPr/>
        </p:nvSpPr>
        <p:spPr>
          <a:xfrm>
            <a:off x="8219227" y="4892763"/>
            <a:ext cx="9887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নতুন</a:t>
            </a:r>
            <a:r>
              <a:rPr lang="en-US" sz="2400" dirty="0" smtClean="0"/>
              <a:t> </a:t>
            </a:r>
            <a:r>
              <a:rPr lang="en-US" sz="2400" dirty="0" err="1"/>
              <a:t>অবস্থান</a:t>
            </a:r>
            <a:r>
              <a:rPr lang="en-US" sz="2400" dirty="0"/>
              <a:t> +2</a:t>
            </a:r>
            <a:r>
              <a:rPr lang="en-US" sz="2400" dirty="0" smtClean="0"/>
              <a:t>।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53FE9B34-B734-FB09-13F7-CD2E46645FF4}"/>
                  </a:ext>
                </a:extLst>
              </p:cNvPr>
              <p:cNvSpPr txBox="1"/>
              <p:nvPr/>
            </p:nvSpPr>
            <p:spPr>
              <a:xfrm>
                <a:off x="4003736" y="5460158"/>
                <a:ext cx="3180541" cy="537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নির্নয়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যোগফল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24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53FE9B34-B734-FB09-13F7-CD2E46645F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736" y="5460158"/>
                <a:ext cx="3180541" cy="53790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73527640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animBg="1"/>
      <p:bldP spid="35" grpId="0" animBg="1"/>
      <p:bldP spid="47" grpId="0" animBg="1"/>
      <p:bldP spid="50" grpId="0" animBg="1"/>
      <p:bldP spid="6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673518" y="2469933"/>
            <a:ext cx="9725891" cy="868096"/>
            <a:chOff x="1673518" y="2469933"/>
            <a:chExt cx="9725891" cy="868096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0BF6692-C6B4-B72F-EC9C-A2B04483B82D}"/>
                </a:ext>
              </a:extLst>
            </p:cNvPr>
            <p:cNvCxnSpPr/>
            <p:nvPr/>
          </p:nvCxnSpPr>
          <p:spPr>
            <a:xfrm>
              <a:off x="1673518" y="2653263"/>
              <a:ext cx="9725891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2B34D40-7E14-EC0C-0B26-8D8B2D050DB3}"/>
                </a:ext>
              </a:extLst>
            </p:cNvPr>
            <p:cNvCxnSpPr>
              <a:cxnSpLocks/>
            </p:cNvCxnSpPr>
            <p:nvPr/>
          </p:nvCxnSpPr>
          <p:spPr>
            <a:xfrm>
              <a:off x="7305592" y="2503641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CAB1DD8-86C9-A6BD-A4B9-8A3630C66ECC}"/>
                </a:ext>
              </a:extLst>
            </p:cNvPr>
            <p:cNvCxnSpPr>
              <a:cxnSpLocks/>
            </p:cNvCxnSpPr>
            <p:nvPr/>
          </p:nvCxnSpPr>
          <p:spPr>
            <a:xfrm>
              <a:off x="5867395" y="2469933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9B82E72-3A3A-90AE-5435-85CBAECC76E7}"/>
                </a:ext>
              </a:extLst>
            </p:cNvPr>
            <p:cNvCxnSpPr>
              <a:cxnSpLocks/>
            </p:cNvCxnSpPr>
            <p:nvPr/>
          </p:nvCxnSpPr>
          <p:spPr>
            <a:xfrm>
              <a:off x="6629395" y="2495911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34971D7-38C2-2867-8A34-3D0CC94D413F}"/>
                </a:ext>
              </a:extLst>
            </p:cNvPr>
            <p:cNvCxnSpPr>
              <a:cxnSpLocks/>
            </p:cNvCxnSpPr>
            <p:nvPr/>
          </p:nvCxnSpPr>
          <p:spPr>
            <a:xfrm>
              <a:off x="4232559" y="253227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70BE9CD-C884-FAC2-74FA-25807AABA6A5}"/>
                </a:ext>
              </a:extLst>
            </p:cNvPr>
            <p:cNvCxnSpPr>
              <a:cxnSpLocks/>
            </p:cNvCxnSpPr>
            <p:nvPr/>
          </p:nvCxnSpPr>
          <p:spPr>
            <a:xfrm>
              <a:off x="3397822" y="249071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7587A1F-4AF1-32DA-0EF2-8EA90E2481F7}"/>
                </a:ext>
              </a:extLst>
            </p:cNvPr>
            <p:cNvCxnSpPr>
              <a:cxnSpLocks/>
            </p:cNvCxnSpPr>
            <p:nvPr/>
          </p:nvCxnSpPr>
          <p:spPr>
            <a:xfrm>
              <a:off x="8080659" y="253227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8D06732-D7A1-5376-E206-48122B84EBB2}"/>
                </a:ext>
              </a:extLst>
            </p:cNvPr>
            <p:cNvCxnSpPr>
              <a:cxnSpLocks/>
            </p:cNvCxnSpPr>
            <p:nvPr/>
          </p:nvCxnSpPr>
          <p:spPr>
            <a:xfrm>
              <a:off x="2611577" y="253747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82AA9DB-B5AA-FFDA-34A2-4CE5F6D03AF2}"/>
                </a:ext>
              </a:extLst>
            </p:cNvPr>
            <p:cNvSpPr txBox="1"/>
            <p:nvPr/>
          </p:nvSpPr>
          <p:spPr>
            <a:xfrm>
              <a:off x="5011011" y="296869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-3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925B753-3DDC-B256-637A-952AA4551E3D}"/>
                </a:ext>
              </a:extLst>
            </p:cNvPr>
            <p:cNvSpPr txBox="1"/>
            <p:nvPr/>
          </p:nvSpPr>
          <p:spPr>
            <a:xfrm>
              <a:off x="3274001" y="296869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-5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5BE4E28-8003-5949-4283-E3AD92959A2B}"/>
                </a:ext>
              </a:extLst>
            </p:cNvPr>
            <p:cNvSpPr txBox="1"/>
            <p:nvPr/>
          </p:nvSpPr>
          <p:spPr>
            <a:xfrm>
              <a:off x="2441860" y="296869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-6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72EE355-C178-CC61-AC2C-8CD147F82468}"/>
                </a:ext>
              </a:extLst>
            </p:cNvPr>
            <p:cNvSpPr txBox="1"/>
            <p:nvPr/>
          </p:nvSpPr>
          <p:spPr>
            <a:xfrm>
              <a:off x="7155854" y="2904165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0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5174799-E96B-DAD4-5484-63D5581121C3}"/>
                </a:ext>
              </a:extLst>
            </p:cNvPr>
            <p:cNvSpPr txBox="1"/>
            <p:nvPr/>
          </p:nvSpPr>
          <p:spPr>
            <a:xfrm>
              <a:off x="6500369" y="293643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4CC9C3-D177-DA3A-90A9-6D105F342881}"/>
                </a:ext>
              </a:extLst>
            </p:cNvPr>
            <p:cNvSpPr txBox="1"/>
            <p:nvPr/>
          </p:nvSpPr>
          <p:spPr>
            <a:xfrm>
              <a:off x="5716722" y="2885572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-2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7AB13C9-39F2-6B4E-02F7-9FF307A585CC}"/>
                </a:ext>
              </a:extLst>
            </p:cNvPr>
            <p:cNvSpPr txBox="1"/>
            <p:nvPr/>
          </p:nvSpPr>
          <p:spPr>
            <a:xfrm>
              <a:off x="4106142" y="2919114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-4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2275D2-CD27-E8BD-180C-21EFFEBD8D5D}"/>
                </a:ext>
              </a:extLst>
            </p:cNvPr>
            <p:cNvSpPr txBox="1"/>
            <p:nvPr/>
          </p:nvSpPr>
          <p:spPr>
            <a:xfrm>
              <a:off x="7903999" y="2893136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4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403985A-F053-F8C5-57CF-899B4097175E}"/>
                </a:ext>
              </a:extLst>
            </p:cNvPr>
            <p:cNvCxnSpPr>
              <a:cxnSpLocks/>
            </p:cNvCxnSpPr>
            <p:nvPr/>
          </p:nvCxnSpPr>
          <p:spPr>
            <a:xfrm>
              <a:off x="10764977" y="253227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E866FA8-FE00-EECB-E9F0-9BD9D849DF77}"/>
                </a:ext>
              </a:extLst>
            </p:cNvPr>
            <p:cNvCxnSpPr>
              <a:cxnSpLocks/>
            </p:cNvCxnSpPr>
            <p:nvPr/>
          </p:nvCxnSpPr>
          <p:spPr>
            <a:xfrm>
              <a:off x="10065322" y="2521890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C94D904-2AF9-44BB-E291-EE31B88561A3}"/>
                </a:ext>
              </a:extLst>
            </p:cNvPr>
            <p:cNvCxnSpPr>
              <a:cxnSpLocks/>
            </p:cNvCxnSpPr>
            <p:nvPr/>
          </p:nvCxnSpPr>
          <p:spPr>
            <a:xfrm>
              <a:off x="9417623" y="2521890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C5E17D5-0759-B344-BE99-5C2E50AB7F34}"/>
                </a:ext>
              </a:extLst>
            </p:cNvPr>
            <p:cNvCxnSpPr>
              <a:cxnSpLocks/>
            </p:cNvCxnSpPr>
            <p:nvPr/>
          </p:nvCxnSpPr>
          <p:spPr>
            <a:xfrm>
              <a:off x="8790704" y="2521890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FCBCBF3-F557-5E27-5582-98C5E7C6A692}"/>
                </a:ext>
              </a:extLst>
            </p:cNvPr>
            <p:cNvSpPr txBox="1"/>
            <p:nvPr/>
          </p:nvSpPr>
          <p:spPr>
            <a:xfrm>
              <a:off x="8614915" y="290115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5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F7A3A3D-3B66-67F2-738D-D967698C5E22}"/>
                </a:ext>
              </a:extLst>
            </p:cNvPr>
            <p:cNvSpPr txBox="1"/>
            <p:nvPr/>
          </p:nvSpPr>
          <p:spPr>
            <a:xfrm>
              <a:off x="9320626" y="2908725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6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0F8FA2-93EE-5F77-D955-DF5E07ECD6C5}"/>
                </a:ext>
              </a:extLst>
            </p:cNvPr>
            <p:cNvSpPr txBox="1"/>
            <p:nvPr/>
          </p:nvSpPr>
          <p:spPr>
            <a:xfrm>
              <a:off x="9903397" y="290115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7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7C96C2D-754A-688A-8492-15324C722816}"/>
                </a:ext>
              </a:extLst>
            </p:cNvPr>
            <p:cNvSpPr txBox="1"/>
            <p:nvPr/>
          </p:nvSpPr>
          <p:spPr>
            <a:xfrm>
              <a:off x="10609108" y="2893136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8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D8613C9-D639-6243-D106-C765CB4D8321}"/>
                </a:ext>
              </a:extLst>
            </p:cNvPr>
            <p:cNvCxnSpPr>
              <a:cxnSpLocks/>
            </p:cNvCxnSpPr>
            <p:nvPr/>
          </p:nvCxnSpPr>
          <p:spPr>
            <a:xfrm>
              <a:off x="2015832" y="2545043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2C6653A-616E-FF7B-5DBA-30ABF74F8EC6}"/>
                </a:ext>
              </a:extLst>
            </p:cNvPr>
            <p:cNvSpPr txBox="1"/>
            <p:nvPr/>
          </p:nvSpPr>
          <p:spPr>
            <a:xfrm>
              <a:off x="1773363" y="294573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-7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F1C2B25-A777-22EE-BDAB-582B8998390E}"/>
                </a:ext>
              </a:extLst>
            </p:cNvPr>
            <p:cNvCxnSpPr>
              <a:cxnSpLocks/>
            </p:cNvCxnSpPr>
            <p:nvPr/>
          </p:nvCxnSpPr>
          <p:spPr>
            <a:xfrm>
              <a:off x="5174220" y="2555432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52B20E1-8C05-9A37-73C9-712EC2DA5788}"/>
                  </a:ext>
                </a:extLst>
              </p:cNvPr>
              <p:cNvSpPr txBox="1"/>
              <p:nvPr/>
            </p:nvSpPr>
            <p:spPr>
              <a:xfrm>
                <a:off x="1946787" y="481781"/>
                <a:ext cx="736436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প্রশ্নঃ </a:t>
                </a:r>
                <a:r>
                  <a:rPr lang="en-US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সংখ্যারেখা</a:t>
                </a:r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ব্যবহার</a:t>
                </a:r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করে</a:t>
                </a:r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যোগফল</a:t>
                </a:r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নির্নয়</a:t>
                </a:r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কর</a:t>
                </a:r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।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52B20E1-8C05-9A37-73C9-712EC2DA57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787" y="481781"/>
                <a:ext cx="7364361" cy="369332"/>
              </a:xfrm>
              <a:prstGeom prst="rect">
                <a:avLst/>
              </a:prstGeom>
              <a:blipFill>
                <a:blip r:embed="rId3"/>
                <a:stretch>
                  <a:fillRect l="-662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81E445AA-284A-D346-3E83-1256E0BE7320}"/>
              </a:ext>
            </a:extLst>
          </p:cNvPr>
          <p:cNvSpPr/>
          <p:nvPr/>
        </p:nvSpPr>
        <p:spPr>
          <a:xfrm>
            <a:off x="7225522" y="2577894"/>
            <a:ext cx="182880" cy="182880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Arrow: Left 36">
            <a:extLst>
              <a:ext uri="{FF2B5EF4-FFF2-40B4-BE49-F238E27FC236}">
                <a16:creationId xmlns:a16="http://schemas.microsoft.com/office/drawing/2014/main" id="{BA5F4122-C2E9-D6FD-9559-99485541FE35}"/>
              </a:ext>
            </a:extLst>
          </p:cNvPr>
          <p:cNvSpPr/>
          <p:nvPr/>
        </p:nvSpPr>
        <p:spPr>
          <a:xfrm>
            <a:off x="6518549" y="3267542"/>
            <a:ext cx="775839" cy="30133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E47F6937-C40F-A88C-1A1A-6D2C879E75E6}"/>
              </a:ext>
            </a:extLst>
          </p:cNvPr>
          <p:cNvSpPr/>
          <p:nvPr/>
        </p:nvSpPr>
        <p:spPr>
          <a:xfrm>
            <a:off x="6549203" y="2550655"/>
            <a:ext cx="182880" cy="182880"/>
          </a:xfrm>
          <a:prstGeom prst="flowChartConnecto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9" name="Arrow: Left 38">
            <a:extLst>
              <a:ext uri="{FF2B5EF4-FFF2-40B4-BE49-F238E27FC236}">
                <a16:creationId xmlns:a16="http://schemas.microsoft.com/office/drawing/2014/main" id="{37BB1F88-1D8A-00C2-EBD6-D345FC844763}"/>
              </a:ext>
            </a:extLst>
          </p:cNvPr>
          <p:cNvSpPr/>
          <p:nvPr/>
        </p:nvSpPr>
        <p:spPr>
          <a:xfrm>
            <a:off x="5024765" y="3308620"/>
            <a:ext cx="1455175" cy="2572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160D46A4-8565-02AA-91F0-71D60521CAE2}"/>
              </a:ext>
            </a:extLst>
          </p:cNvPr>
          <p:cNvSpPr/>
          <p:nvPr/>
        </p:nvSpPr>
        <p:spPr>
          <a:xfrm>
            <a:off x="5076710" y="2569831"/>
            <a:ext cx="182880" cy="18288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1" name="Arrow: Left 40">
            <a:extLst>
              <a:ext uri="{FF2B5EF4-FFF2-40B4-BE49-F238E27FC236}">
                <a16:creationId xmlns:a16="http://schemas.microsoft.com/office/drawing/2014/main" id="{B8E819AE-F8A0-CECB-AA46-3FA2429882C6}"/>
              </a:ext>
            </a:extLst>
          </p:cNvPr>
          <p:cNvSpPr/>
          <p:nvPr/>
        </p:nvSpPr>
        <p:spPr>
          <a:xfrm>
            <a:off x="2454488" y="3285270"/>
            <a:ext cx="2562643" cy="32211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8F839CB2-0D87-BBE7-224E-B727EE7EA721}"/>
              </a:ext>
            </a:extLst>
          </p:cNvPr>
          <p:cNvSpPr/>
          <p:nvPr/>
        </p:nvSpPr>
        <p:spPr>
          <a:xfrm>
            <a:off x="2509485" y="2584383"/>
            <a:ext cx="182880" cy="182880"/>
          </a:xfrm>
          <a:prstGeom prst="flowChartConnec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6C27DAB-FA0B-66CE-13D5-BCD797835C70}"/>
              </a:ext>
            </a:extLst>
          </p:cNvPr>
          <p:cNvSpPr txBox="1"/>
          <p:nvPr/>
        </p:nvSpPr>
        <p:spPr>
          <a:xfrm>
            <a:off x="4946174" y="493237"/>
            <a:ext cx="626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68A0F38-0EA6-9973-B22A-5D9A3EA20635}"/>
              </a:ext>
            </a:extLst>
          </p:cNvPr>
          <p:cNvSpPr txBox="1"/>
          <p:nvPr/>
        </p:nvSpPr>
        <p:spPr>
          <a:xfrm>
            <a:off x="5718772" y="484215"/>
            <a:ext cx="990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3EA5156-ED7B-93DF-CD1F-3AFB8C95E219}"/>
              </a:ext>
            </a:extLst>
          </p:cNvPr>
          <p:cNvSpPr txBox="1"/>
          <p:nvPr/>
        </p:nvSpPr>
        <p:spPr>
          <a:xfrm>
            <a:off x="6483150" y="467014"/>
            <a:ext cx="109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-3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F973548-BC9C-DF83-FDBE-1199DF73797F}"/>
              </a:ext>
            </a:extLst>
          </p:cNvPr>
          <p:cNvSpPr txBox="1"/>
          <p:nvPr/>
        </p:nvSpPr>
        <p:spPr>
          <a:xfrm>
            <a:off x="256782" y="3892051"/>
            <a:ext cx="3813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প্রথমে ০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মূলবিন্দুতে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করি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100FBC-817F-CC88-D293-4FD15004A3A8}"/>
              </a:ext>
            </a:extLst>
          </p:cNvPr>
          <p:cNvCxnSpPr/>
          <p:nvPr/>
        </p:nvCxnSpPr>
        <p:spPr>
          <a:xfrm flipV="1">
            <a:off x="2648741" y="953713"/>
            <a:ext cx="0" cy="14395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38F9A08-B359-DFBF-6355-19381A8A5F98}"/>
              </a:ext>
            </a:extLst>
          </p:cNvPr>
          <p:cNvCxnSpPr/>
          <p:nvPr/>
        </p:nvCxnSpPr>
        <p:spPr>
          <a:xfrm flipV="1">
            <a:off x="7316962" y="820332"/>
            <a:ext cx="8656" cy="166717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28269BE5-931A-7102-6636-C82991FCA1F7}"/>
              </a:ext>
            </a:extLst>
          </p:cNvPr>
          <p:cNvCxnSpPr/>
          <p:nvPr/>
        </p:nvCxnSpPr>
        <p:spPr>
          <a:xfrm>
            <a:off x="2648741" y="1240555"/>
            <a:ext cx="467882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2F973548-BC9C-DF83-FDBE-1199DF73797F}"/>
              </a:ext>
            </a:extLst>
          </p:cNvPr>
          <p:cNvSpPr txBox="1"/>
          <p:nvPr/>
        </p:nvSpPr>
        <p:spPr>
          <a:xfrm>
            <a:off x="4426787" y="3892051"/>
            <a:ext cx="3975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যেহেতু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-1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অর্থা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ৎ 1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F973548-BC9C-DF83-FDBE-1199DF73797F}"/>
              </a:ext>
            </a:extLst>
          </p:cNvPr>
          <p:cNvSpPr txBox="1"/>
          <p:nvPr/>
        </p:nvSpPr>
        <p:spPr>
          <a:xfrm>
            <a:off x="8493435" y="3890799"/>
            <a:ext cx="3318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নতুন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-1 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F973548-BC9C-DF83-FDBE-1199DF73797F}"/>
              </a:ext>
            </a:extLst>
          </p:cNvPr>
          <p:cNvSpPr txBox="1"/>
          <p:nvPr/>
        </p:nvSpPr>
        <p:spPr>
          <a:xfrm>
            <a:off x="23137" y="4605680"/>
            <a:ext cx="6097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আবার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যেহেতু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-2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অর্থা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ৎ -1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হতে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2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যেতে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F973548-BC9C-DF83-FDBE-1199DF73797F}"/>
              </a:ext>
            </a:extLst>
          </p:cNvPr>
          <p:cNvSpPr txBox="1"/>
          <p:nvPr/>
        </p:nvSpPr>
        <p:spPr>
          <a:xfrm>
            <a:off x="6120978" y="4629487"/>
            <a:ext cx="5486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নতুন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-3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F973548-BC9C-DF83-FDBE-1199DF73797F}"/>
              </a:ext>
            </a:extLst>
          </p:cNvPr>
          <p:cNvSpPr txBox="1"/>
          <p:nvPr/>
        </p:nvSpPr>
        <p:spPr>
          <a:xfrm>
            <a:off x="142334" y="5292027"/>
            <a:ext cx="6073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আবার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যেহেতু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-3 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অর্থা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ৎ -3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হতে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3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যেতে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F973548-BC9C-DF83-FDBE-1199DF73797F}"/>
              </a:ext>
            </a:extLst>
          </p:cNvPr>
          <p:cNvSpPr txBox="1"/>
          <p:nvPr/>
        </p:nvSpPr>
        <p:spPr>
          <a:xfrm>
            <a:off x="5966102" y="5319309"/>
            <a:ext cx="5486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নতুন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-6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F973548-BC9C-DF83-FDBE-1199DF73797F}"/>
              </a:ext>
            </a:extLst>
          </p:cNvPr>
          <p:cNvSpPr txBox="1"/>
          <p:nvPr/>
        </p:nvSpPr>
        <p:spPr>
          <a:xfrm>
            <a:off x="1" y="5793708"/>
            <a:ext cx="2940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মূলবিন্দু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হতে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দূরত্ব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-6 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F973548-BC9C-DF83-FDBE-1199DF73797F}"/>
                  </a:ext>
                </a:extLst>
              </p:cNvPr>
              <p:cNvSpPr txBox="1"/>
              <p:nvPr/>
            </p:nvSpPr>
            <p:spPr>
              <a:xfrm>
                <a:off x="4427155" y="5793708"/>
                <a:ext cx="5486633" cy="426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নির্নয়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যোগফল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F973548-BC9C-DF83-FDBE-1199DF7379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155" y="5793708"/>
                <a:ext cx="5486633" cy="426527"/>
              </a:xfrm>
              <a:prstGeom prst="rect">
                <a:avLst/>
              </a:prstGeom>
              <a:blipFill>
                <a:blip r:embed="rId4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4458944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 tmFilter="0,0; .5, 1; 1, 1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 tmFilter="0,0; .5, 1; 1, 1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 tmFilter="0,0; .5, 1; 1, 1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 tmFilter="0,0; .5, 1; 1, 1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4" grpId="0"/>
      <p:bldP spid="45" grpId="0"/>
      <p:bldP spid="46" grpId="0"/>
      <p:bldP spid="47" grpId="0"/>
      <p:bldP spid="49" grpId="0"/>
      <p:bldP spid="50" grpId="0"/>
      <p:bldP spid="51" grpId="0"/>
      <p:bldP spid="53" grpId="0"/>
      <p:bldP spid="56" grpId="0"/>
      <p:bldP spid="57" grpId="0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06"/>
          <a:stretch/>
        </p:blipFill>
        <p:spPr>
          <a:xfrm>
            <a:off x="0" y="783770"/>
            <a:ext cx="12192000" cy="4503063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232808" y="4555671"/>
            <a:ext cx="8997042" cy="153488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44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54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98072" y="0"/>
            <a:ext cx="9144000" cy="9144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থাকবে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!!!</a:t>
            </a:r>
          </a:p>
        </p:txBody>
      </p:sp>
      <p:sp>
        <p:nvSpPr>
          <p:cNvPr id="7" name="Oval 6"/>
          <p:cNvSpPr/>
          <p:nvPr/>
        </p:nvSpPr>
        <p:spPr>
          <a:xfrm>
            <a:off x="1061353" y="2169892"/>
            <a:ext cx="734785" cy="7347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70694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6.9|1.6|2.5|2.4|3|5.2|2.1|1.6|2.8|3|5.8|1.6|1.3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7.7|1.7|4.4|1|2.4|4.3|1|1|3.8|1|2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>
            <a:latin typeface="Nirmala UI" panose="020B0502040204020203" pitchFamily="34" charset="0"/>
            <a:ea typeface="Nirmala UI" panose="020B0502040204020203" pitchFamily="34" charset="0"/>
            <a:cs typeface="Nirmala UI" panose="020B0502040204020203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253</Words>
  <Application>Microsoft Office PowerPoint</Application>
  <PresentationFormat>Widescreen</PresentationFormat>
  <Paragraphs>64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Cambria Math</vt:lpstr>
      <vt:lpstr>Nirmala UI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ICT_LAB</cp:lastModifiedBy>
  <cp:revision>87</cp:revision>
  <dcterms:created xsi:type="dcterms:W3CDTF">2026-03-25T19:20:07Z</dcterms:created>
  <dcterms:modified xsi:type="dcterms:W3CDTF">2026-07-17T18:38:01Z</dcterms:modified>
</cp:coreProperties>
</file>