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4" r:id="rId2"/>
    <p:sldId id="278" r:id="rId3"/>
    <p:sldId id="272" r:id="rId4"/>
    <p:sldId id="257" r:id="rId5"/>
    <p:sldId id="276" r:id="rId6"/>
    <p:sldId id="277" r:id="rId7"/>
    <p:sldId id="267" r:id="rId8"/>
    <p:sldId id="269" r:id="rId9"/>
    <p:sldId id="270" r:id="rId10"/>
    <p:sldId id="27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594" autoAdjust="0"/>
  </p:normalViewPr>
  <p:slideViewPr>
    <p:cSldViewPr snapToGrid="0">
      <p:cViewPr varScale="1">
        <p:scale>
          <a:sx n="74" d="100"/>
          <a:sy n="74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:a16="http://schemas.microsoft.com/office/drawing/2014/main" xmlns="" id="{A6787EB4-A96F-4345-9F33-A618069F211B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79964" y="2341418"/>
            <a:ext cx="6054436" cy="31150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58290" y="301805"/>
            <a:ext cx="4845117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9600" b="1" dirty="0" err="1"/>
              <a:t>স্বাগতম</a:t>
            </a:r>
            <a:endParaRPr lang="en-US" sz="9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4F6955C-7715-48E2-A186-A3F2114294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TextBox 2"/>
          <p:cNvSpPr txBox="1"/>
          <p:nvPr/>
        </p:nvSpPr>
        <p:spPr>
          <a:xfrm>
            <a:off x="2057182" y="542835"/>
            <a:ext cx="3591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/>
              <a:t>ধন্যবাদ</a:t>
            </a:r>
            <a:endParaRPr lang="en-US" sz="7200" b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১৪ 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/০৭/২০২৬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.     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25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1BC7D0-8B43-4546-9D0A-4A7590571803}"/>
              </a:ext>
            </a:extLst>
          </p:cNvPr>
          <p:cNvSpPr txBox="1">
            <a:spLocks/>
          </p:cNvSpPr>
          <p:nvPr/>
        </p:nvSpPr>
        <p:spPr>
          <a:xfrm>
            <a:off x="3635542" y="324853"/>
            <a:ext cx="3956749" cy="9264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শিখনফল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540043"/>
            <a:ext cx="12192000" cy="3416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bn-IN" sz="4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en-US" sz="4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bn-IN" sz="44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...</a:t>
            </a:r>
            <a:endParaRPr lang="en-US" sz="440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40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বিকারক</a:t>
            </a:r>
            <a:r>
              <a:rPr 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বিকারক</a:t>
            </a:r>
            <a:r>
              <a:rPr 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শ্রেনীবিভাগ</a:t>
            </a:r>
            <a:r>
              <a:rPr 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ইলেক্ট্রোফাইল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নিউক্লিওফাইল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endParaRPr lang="en-US" sz="3200" dirty="0">
              <a:ln w="22225">
                <a:solidFill>
                  <a:schemeClr val="accent2"/>
                </a:solidFill>
                <a:prstDash val="solid"/>
              </a:ln>
              <a:solidFill>
                <a:srgbClr val="00B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05587" y="606097"/>
            <a:ext cx="10980823" cy="5249692"/>
            <a:chOff x="605587" y="606097"/>
            <a:chExt cx="10980823" cy="5249692"/>
          </a:xfrm>
        </p:grpSpPr>
        <p:sp>
          <p:nvSpPr>
            <p:cNvPr id="4" name="Freeform 3"/>
            <p:cNvSpPr/>
            <p:nvPr/>
          </p:nvSpPr>
          <p:spPr>
            <a:xfrm>
              <a:off x="3871792" y="606097"/>
              <a:ext cx="4470865" cy="1112786"/>
            </a:xfrm>
            <a:custGeom>
              <a:avLst/>
              <a:gdLst>
                <a:gd name="connsiteX0" fmla="*/ 0 w 4470865"/>
                <a:gd name="connsiteY0" fmla="*/ 111279 h 1112786"/>
                <a:gd name="connsiteX1" fmla="*/ 111279 w 4470865"/>
                <a:gd name="connsiteY1" fmla="*/ 0 h 1112786"/>
                <a:gd name="connsiteX2" fmla="*/ 4359586 w 4470865"/>
                <a:gd name="connsiteY2" fmla="*/ 0 h 1112786"/>
                <a:gd name="connsiteX3" fmla="*/ 4470865 w 4470865"/>
                <a:gd name="connsiteY3" fmla="*/ 111279 h 1112786"/>
                <a:gd name="connsiteX4" fmla="*/ 4470865 w 4470865"/>
                <a:gd name="connsiteY4" fmla="*/ 1001507 h 1112786"/>
                <a:gd name="connsiteX5" fmla="*/ 4359586 w 4470865"/>
                <a:gd name="connsiteY5" fmla="*/ 1112786 h 1112786"/>
                <a:gd name="connsiteX6" fmla="*/ 111279 w 4470865"/>
                <a:gd name="connsiteY6" fmla="*/ 1112786 h 1112786"/>
                <a:gd name="connsiteX7" fmla="*/ 0 w 4470865"/>
                <a:gd name="connsiteY7" fmla="*/ 1001507 h 1112786"/>
                <a:gd name="connsiteX8" fmla="*/ 0 w 4470865"/>
                <a:gd name="connsiteY8" fmla="*/ 111279 h 1112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70865" h="1112786">
                  <a:moveTo>
                    <a:pt x="0" y="111279"/>
                  </a:moveTo>
                  <a:cubicBezTo>
                    <a:pt x="0" y="49821"/>
                    <a:pt x="49821" y="0"/>
                    <a:pt x="111279" y="0"/>
                  </a:cubicBezTo>
                  <a:lnTo>
                    <a:pt x="4359586" y="0"/>
                  </a:lnTo>
                  <a:cubicBezTo>
                    <a:pt x="4421044" y="0"/>
                    <a:pt x="4470865" y="49821"/>
                    <a:pt x="4470865" y="111279"/>
                  </a:cubicBezTo>
                  <a:lnTo>
                    <a:pt x="4470865" y="1001507"/>
                  </a:lnTo>
                  <a:cubicBezTo>
                    <a:pt x="4470865" y="1062965"/>
                    <a:pt x="4421044" y="1112786"/>
                    <a:pt x="4359586" y="1112786"/>
                  </a:cubicBezTo>
                  <a:lnTo>
                    <a:pt x="111279" y="1112786"/>
                  </a:lnTo>
                  <a:cubicBezTo>
                    <a:pt x="49821" y="1112786"/>
                    <a:pt x="0" y="1062965"/>
                    <a:pt x="0" y="1001507"/>
                  </a:cubicBezTo>
                  <a:lnTo>
                    <a:pt x="0" y="111279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54512" tIns="154512" rIns="154512" bIns="154512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জৈব</a:t>
              </a:r>
              <a:r>
                <a:rPr lang="en-US" sz="32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বিকারক</a:t>
              </a:r>
              <a:endParaRPr lang="en-US" sz="32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5" name="Freeform 4"/>
            <p:cNvSpPr/>
            <p:nvPr/>
          </p:nvSpPr>
          <p:spPr>
            <a:xfrm>
              <a:off x="3298562" y="1718884"/>
              <a:ext cx="2808663" cy="28021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2808663" y="0"/>
                  </a:moveTo>
                  <a:lnTo>
                    <a:pt x="2808663" y="140106"/>
                  </a:lnTo>
                  <a:lnTo>
                    <a:pt x="0" y="140106"/>
                  </a:lnTo>
                  <a:lnTo>
                    <a:pt x="0" y="280213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Freeform 5"/>
            <p:cNvSpPr/>
            <p:nvPr/>
          </p:nvSpPr>
          <p:spPr>
            <a:xfrm>
              <a:off x="1353456" y="1999097"/>
              <a:ext cx="3890210" cy="1042930"/>
            </a:xfrm>
            <a:custGeom>
              <a:avLst/>
              <a:gdLst>
                <a:gd name="connsiteX0" fmla="*/ 0 w 3890210"/>
                <a:gd name="connsiteY0" fmla="*/ 104293 h 1042930"/>
                <a:gd name="connsiteX1" fmla="*/ 104293 w 3890210"/>
                <a:gd name="connsiteY1" fmla="*/ 0 h 1042930"/>
                <a:gd name="connsiteX2" fmla="*/ 3785917 w 3890210"/>
                <a:gd name="connsiteY2" fmla="*/ 0 h 1042930"/>
                <a:gd name="connsiteX3" fmla="*/ 3890210 w 3890210"/>
                <a:gd name="connsiteY3" fmla="*/ 104293 h 1042930"/>
                <a:gd name="connsiteX4" fmla="*/ 3890210 w 3890210"/>
                <a:gd name="connsiteY4" fmla="*/ 938637 h 1042930"/>
                <a:gd name="connsiteX5" fmla="*/ 3785917 w 3890210"/>
                <a:gd name="connsiteY5" fmla="*/ 1042930 h 1042930"/>
                <a:gd name="connsiteX6" fmla="*/ 104293 w 3890210"/>
                <a:gd name="connsiteY6" fmla="*/ 1042930 h 1042930"/>
                <a:gd name="connsiteX7" fmla="*/ 0 w 3890210"/>
                <a:gd name="connsiteY7" fmla="*/ 938637 h 1042930"/>
                <a:gd name="connsiteX8" fmla="*/ 0 w 3890210"/>
                <a:gd name="connsiteY8" fmla="*/ 104293 h 1042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90210" h="1042930">
                  <a:moveTo>
                    <a:pt x="0" y="104293"/>
                  </a:moveTo>
                  <a:cubicBezTo>
                    <a:pt x="0" y="46694"/>
                    <a:pt x="46694" y="0"/>
                    <a:pt x="104293" y="0"/>
                  </a:cubicBezTo>
                  <a:lnTo>
                    <a:pt x="3785917" y="0"/>
                  </a:lnTo>
                  <a:cubicBezTo>
                    <a:pt x="3843516" y="0"/>
                    <a:pt x="3890210" y="46694"/>
                    <a:pt x="3890210" y="104293"/>
                  </a:cubicBezTo>
                  <a:lnTo>
                    <a:pt x="3890210" y="938637"/>
                  </a:lnTo>
                  <a:cubicBezTo>
                    <a:pt x="3890210" y="996236"/>
                    <a:pt x="3843516" y="1042930"/>
                    <a:pt x="3785917" y="1042930"/>
                  </a:cubicBezTo>
                  <a:lnTo>
                    <a:pt x="104293" y="1042930"/>
                  </a:lnTo>
                  <a:cubicBezTo>
                    <a:pt x="46694" y="1042930"/>
                    <a:pt x="0" y="996236"/>
                    <a:pt x="0" y="938637"/>
                  </a:cubicBezTo>
                  <a:lnTo>
                    <a:pt x="0" y="104293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52466" tIns="152466" rIns="152466" bIns="152466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ইলেকট্রোফাইল</a:t>
              </a:r>
              <a:endParaRPr lang="en-US" sz="32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1894174" y="3042028"/>
              <a:ext cx="1404388" cy="47108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404388" y="0"/>
                  </a:moveTo>
                  <a:lnTo>
                    <a:pt x="1404388" y="235540"/>
                  </a:lnTo>
                  <a:lnTo>
                    <a:pt x="0" y="235540"/>
                  </a:lnTo>
                  <a:lnTo>
                    <a:pt x="0" y="47108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Freeform 7"/>
            <p:cNvSpPr/>
            <p:nvPr/>
          </p:nvSpPr>
          <p:spPr>
            <a:xfrm>
              <a:off x="605587" y="3513109"/>
              <a:ext cx="2577173" cy="2223993"/>
            </a:xfrm>
            <a:custGeom>
              <a:avLst/>
              <a:gdLst>
                <a:gd name="connsiteX0" fmla="*/ 0 w 2577173"/>
                <a:gd name="connsiteY0" fmla="*/ 222399 h 2223993"/>
                <a:gd name="connsiteX1" fmla="*/ 222399 w 2577173"/>
                <a:gd name="connsiteY1" fmla="*/ 0 h 2223993"/>
                <a:gd name="connsiteX2" fmla="*/ 2354774 w 2577173"/>
                <a:gd name="connsiteY2" fmla="*/ 0 h 2223993"/>
                <a:gd name="connsiteX3" fmla="*/ 2577173 w 2577173"/>
                <a:gd name="connsiteY3" fmla="*/ 222399 h 2223993"/>
                <a:gd name="connsiteX4" fmla="*/ 2577173 w 2577173"/>
                <a:gd name="connsiteY4" fmla="*/ 2001594 h 2223993"/>
                <a:gd name="connsiteX5" fmla="*/ 2354774 w 2577173"/>
                <a:gd name="connsiteY5" fmla="*/ 2223993 h 2223993"/>
                <a:gd name="connsiteX6" fmla="*/ 222399 w 2577173"/>
                <a:gd name="connsiteY6" fmla="*/ 2223993 h 2223993"/>
                <a:gd name="connsiteX7" fmla="*/ 0 w 2577173"/>
                <a:gd name="connsiteY7" fmla="*/ 2001594 h 2223993"/>
                <a:gd name="connsiteX8" fmla="*/ 0 w 2577173"/>
                <a:gd name="connsiteY8" fmla="*/ 222399 h 2223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7173" h="2223993">
                  <a:moveTo>
                    <a:pt x="0" y="222399"/>
                  </a:moveTo>
                  <a:cubicBezTo>
                    <a:pt x="0" y="99571"/>
                    <a:pt x="99571" y="0"/>
                    <a:pt x="222399" y="0"/>
                  </a:cubicBezTo>
                  <a:lnTo>
                    <a:pt x="2354774" y="0"/>
                  </a:lnTo>
                  <a:cubicBezTo>
                    <a:pt x="2477602" y="0"/>
                    <a:pt x="2577173" y="99571"/>
                    <a:pt x="2577173" y="222399"/>
                  </a:cubicBezTo>
                  <a:lnTo>
                    <a:pt x="2577173" y="2001594"/>
                  </a:lnTo>
                  <a:cubicBezTo>
                    <a:pt x="2577173" y="2124422"/>
                    <a:pt x="2477602" y="2223993"/>
                    <a:pt x="2354774" y="2223993"/>
                  </a:cubicBezTo>
                  <a:lnTo>
                    <a:pt x="222399" y="2223993"/>
                  </a:lnTo>
                  <a:cubicBezTo>
                    <a:pt x="99571" y="2223993"/>
                    <a:pt x="0" y="2124422"/>
                    <a:pt x="0" y="2001594"/>
                  </a:cubicBezTo>
                  <a:lnTo>
                    <a:pt x="0" y="222399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56579" tIns="156579" rIns="156579" bIns="156579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ধনাত্মক </a:t>
              </a:r>
              <a:r>
                <a:rPr lang="en-US" sz="24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ইলেকট্রোফাইল</a:t>
              </a:r>
              <a:endParaRPr lang="en-US" sz="24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8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3298562" y="3042028"/>
              <a:ext cx="1439239" cy="47108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35540"/>
                  </a:lnTo>
                  <a:lnTo>
                    <a:pt x="1439239" y="235540"/>
                  </a:lnTo>
                  <a:lnTo>
                    <a:pt x="1439239" y="471080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3484065" y="3513109"/>
              <a:ext cx="2507471" cy="2342680"/>
            </a:xfrm>
            <a:custGeom>
              <a:avLst/>
              <a:gdLst>
                <a:gd name="connsiteX0" fmla="*/ 0 w 2507471"/>
                <a:gd name="connsiteY0" fmla="*/ 234268 h 2342680"/>
                <a:gd name="connsiteX1" fmla="*/ 234268 w 2507471"/>
                <a:gd name="connsiteY1" fmla="*/ 0 h 2342680"/>
                <a:gd name="connsiteX2" fmla="*/ 2273203 w 2507471"/>
                <a:gd name="connsiteY2" fmla="*/ 0 h 2342680"/>
                <a:gd name="connsiteX3" fmla="*/ 2507471 w 2507471"/>
                <a:gd name="connsiteY3" fmla="*/ 234268 h 2342680"/>
                <a:gd name="connsiteX4" fmla="*/ 2507471 w 2507471"/>
                <a:gd name="connsiteY4" fmla="*/ 2108412 h 2342680"/>
                <a:gd name="connsiteX5" fmla="*/ 2273203 w 2507471"/>
                <a:gd name="connsiteY5" fmla="*/ 2342680 h 2342680"/>
                <a:gd name="connsiteX6" fmla="*/ 234268 w 2507471"/>
                <a:gd name="connsiteY6" fmla="*/ 2342680 h 2342680"/>
                <a:gd name="connsiteX7" fmla="*/ 0 w 2507471"/>
                <a:gd name="connsiteY7" fmla="*/ 2108412 h 2342680"/>
                <a:gd name="connsiteX8" fmla="*/ 0 w 2507471"/>
                <a:gd name="connsiteY8" fmla="*/ 234268 h 234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07471" h="2342680">
                  <a:moveTo>
                    <a:pt x="0" y="234268"/>
                  </a:moveTo>
                  <a:cubicBezTo>
                    <a:pt x="0" y="104885"/>
                    <a:pt x="104885" y="0"/>
                    <a:pt x="234268" y="0"/>
                  </a:cubicBezTo>
                  <a:lnTo>
                    <a:pt x="2273203" y="0"/>
                  </a:lnTo>
                  <a:cubicBezTo>
                    <a:pt x="2402586" y="0"/>
                    <a:pt x="2507471" y="104885"/>
                    <a:pt x="2507471" y="234268"/>
                  </a:cubicBezTo>
                  <a:lnTo>
                    <a:pt x="2507471" y="2108412"/>
                  </a:lnTo>
                  <a:cubicBezTo>
                    <a:pt x="2507471" y="2237795"/>
                    <a:pt x="2402586" y="2342680"/>
                    <a:pt x="2273203" y="2342680"/>
                  </a:cubicBezTo>
                  <a:lnTo>
                    <a:pt x="234268" y="2342680"/>
                  </a:lnTo>
                  <a:cubicBezTo>
                    <a:pt x="104885" y="2342680"/>
                    <a:pt x="0" y="2237795"/>
                    <a:pt x="0" y="2108412"/>
                  </a:cubicBezTo>
                  <a:lnTo>
                    <a:pt x="0" y="234268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60055" tIns="160055" rIns="160055" bIns="160055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প্রশম</a:t>
              </a:r>
              <a:r>
                <a:rPr lang="en-US" sz="24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ইলেকট্রোফাইল</a:t>
              </a:r>
              <a:endParaRPr lang="en-US" sz="24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6107225" y="1718884"/>
              <a:ext cx="2849334" cy="31408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157043"/>
                  </a:lnTo>
                  <a:lnTo>
                    <a:pt x="2849334" y="157043"/>
                  </a:lnTo>
                  <a:lnTo>
                    <a:pt x="2849334" y="314087"/>
                  </a:lnTo>
                </a:path>
              </a:pathLst>
            </a:custGeom>
            <a:noFill/>
          </p:spPr>
          <p:style>
            <a:lnRef idx="2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968845" y="2032971"/>
              <a:ext cx="3975429" cy="936985"/>
            </a:xfrm>
            <a:custGeom>
              <a:avLst/>
              <a:gdLst>
                <a:gd name="connsiteX0" fmla="*/ 0 w 3975429"/>
                <a:gd name="connsiteY0" fmla="*/ 93699 h 936985"/>
                <a:gd name="connsiteX1" fmla="*/ 93699 w 3975429"/>
                <a:gd name="connsiteY1" fmla="*/ 0 h 936985"/>
                <a:gd name="connsiteX2" fmla="*/ 3881731 w 3975429"/>
                <a:gd name="connsiteY2" fmla="*/ 0 h 936985"/>
                <a:gd name="connsiteX3" fmla="*/ 3975430 w 3975429"/>
                <a:gd name="connsiteY3" fmla="*/ 93699 h 936985"/>
                <a:gd name="connsiteX4" fmla="*/ 3975429 w 3975429"/>
                <a:gd name="connsiteY4" fmla="*/ 843287 h 936985"/>
                <a:gd name="connsiteX5" fmla="*/ 3881730 w 3975429"/>
                <a:gd name="connsiteY5" fmla="*/ 936986 h 936985"/>
                <a:gd name="connsiteX6" fmla="*/ 93699 w 3975429"/>
                <a:gd name="connsiteY6" fmla="*/ 936985 h 936985"/>
                <a:gd name="connsiteX7" fmla="*/ 0 w 3975429"/>
                <a:gd name="connsiteY7" fmla="*/ 843286 h 936985"/>
                <a:gd name="connsiteX8" fmla="*/ 0 w 3975429"/>
                <a:gd name="connsiteY8" fmla="*/ 93699 h 93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75429" h="936985">
                  <a:moveTo>
                    <a:pt x="0" y="93699"/>
                  </a:moveTo>
                  <a:cubicBezTo>
                    <a:pt x="0" y="41950"/>
                    <a:pt x="41950" y="0"/>
                    <a:pt x="93699" y="0"/>
                  </a:cubicBezTo>
                  <a:lnTo>
                    <a:pt x="3881731" y="0"/>
                  </a:lnTo>
                  <a:cubicBezTo>
                    <a:pt x="3933480" y="0"/>
                    <a:pt x="3975430" y="41950"/>
                    <a:pt x="3975430" y="93699"/>
                  </a:cubicBezTo>
                  <a:cubicBezTo>
                    <a:pt x="3975430" y="343562"/>
                    <a:pt x="3975429" y="593424"/>
                    <a:pt x="3975429" y="843287"/>
                  </a:cubicBezTo>
                  <a:cubicBezTo>
                    <a:pt x="3975429" y="895036"/>
                    <a:pt x="3933479" y="936986"/>
                    <a:pt x="3881730" y="936986"/>
                  </a:cubicBezTo>
                  <a:lnTo>
                    <a:pt x="93699" y="936985"/>
                  </a:lnTo>
                  <a:cubicBezTo>
                    <a:pt x="41950" y="936985"/>
                    <a:pt x="0" y="895035"/>
                    <a:pt x="0" y="843286"/>
                  </a:cubicBezTo>
                  <a:lnTo>
                    <a:pt x="0" y="93699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49363" tIns="149363" rIns="149363" bIns="149363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নিউক্লিওফাইল</a:t>
              </a:r>
              <a:endParaRPr lang="en-US" sz="32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7593450" y="2969956"/>
              <a:ext cx="1363109" cy="43720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1363109" y="0"/>
                  </a:moveTo>
                  <a:lnTo>
                    <a:pt x="1363109" y="218603"/>
                  </a:lnTo>
                  <a:lnTo>
                    <a:pt x="0" y="218603"/>
                  </a:lnTo>
                  <a:lnTo>
                    <a:pt x="0" y="437207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6292842" y="3407163"/>
              <a:ext cx="2601217" cy="2289878"/>
            </a:xfrm>
            <a:custGeom>
              <a:avLst/>
              <a:gdLst>
                <a:gd name="connsiteX0" fmla="*/ 0 w 2601217"/>
                <a:gd name="connsiteY0" fmla="*/ 228988 h 2289878"/>
                <a:gd name="connsiteX1" fmla="*/ 228988 w 2601217"/>
                <a:gd name="connsiteY1" fmla="*/ 0 h 2289878"/>
                <a:gd name="connsiteX2" fmla="*/ 2372229 w 2601217"/>
                <a:gd name="connsiteY2" fmla="*/ 0 h 2289878"/>
                <a:gd name="connsiteX3" fmla="*/ 2601217 w 2601217"/>
                <a:gd name="connsiteY3" fmla="*/ 228988 h 2289878"/>
                <a:gd name="connsiteX4" fmla="*/ 2601217 w 2601217"/>
                <a:gd name="connsiteY4" fmla="*/ 2060890 h 2289878"/>
                <a:gd name="connsiteX5" fmla="*/ 2372229 w 2601217"/>
                <a:gd name="connsiteY5" fmla="*/ 2289878 h 2289878"/>
                <a:gd name="connsiteX6" fmla="*/ 228988 w 2601217"/>
                <a:gd name="connsiteY6" fmla="*/ 2289878 h 2289878"/>
                <a:gd name="connsiteX7" fmla="*/ 0 w 2601217"/>
                <a:gd name="connsiteY7" fmla="*/ 2060890 h 2289878"/>
                <a:gd name="connsiteX8" fmla="*/ 0 w 2601217"/>
                <a:gd name="connsiteY8" fmla="*/ 228988 h 2289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01217" h="2289878">
                  <a:moveTo>
                    <a:pt x="0" y="228988"/>
                  </a:moveTo>
                  <a:cubicBezTo>
                    <a:pt x="0" y="102521"/>
                    <a:pt x="102521" y="0"/>
                    <a:pt x="228988" y="0"/>
                  </a:cubicBezTo>
                  <a:lnTo>
                    <a:pt x="2372229" y="0"/>
                  </a:lnTo>
                  <a:cubicBezTo>
                    <a:pt x="2498696" y="0"/>
                    <a:pt x="2601217" y="102521"/>
                    <a:pt x="2601217" y="228988"/>
                  </a:cubicBezTo>
                  <a:lnTo>
                    <a:pt x="2601217" y="2060890"/>
                  </a:lnTo>
                  <a:cubicBezTo>
                    <a:pt x="2601217" y="2187357"/>
                    <a:pt x="2498696" y="2289878"/>
                    <a:pt x="2372229" y="2289878"/>
                  </a:cubicBezTo>
                  <a:lnTo>
                    <a:pt x="228988" y="2289878"/>
                  </a:lnTo>
                  <a:cubicBezTo>
                    <a:pt x="102521" y="2289878"/>
                    <a:pt x="0" y="2187357"/>
                    <a:pt x="0" y="2060890"/>
                  </a:cubicBezTo>
                  <a:lnTo>
                    <a:pt x="0" y="228988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58508" tIns="158508" rIns="158508" bIns="158508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ঋনাত্মক</a:t>
              </a:r>
              <a:r>
                <a:rPr lang="en-US" sz="24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নিউক্লিওফাইল</a:t>
              </a:r>
              <a:endParaRPr lang="en-US" sz="24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8956560" y="2969956"/>
              <a:ext cx="1434327" cy="437207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218603"/>
                  </a:lnTo>
                  <a:lnTo>
                    <a:pt x="1434327" y="218603"/>
                  </a:lnTo>
                  <a:lnTo>
                    <a:pt x="1434327" y="437207"/>
                  </a:lnTo>
                </a:path>
              </a:pathLst>
            </a:custGeom>
            <a:noFill/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9195364" y="3407163"/>
              <a:ext cx="2391046" cy="2293661"/>
            </a:xfrm>
            <a:custGeom>
              <a:avLst/>
              <a:gdLst>
                <a:gd name="connsiteX0" fmla="*/ 0 w 2391046"/>
                <a:gd name="connsiteY0" fmla="*/ 229366 h 2293661"/>
                <a:gd name="connsiteX1" fmla="*/ 229366 w 2391046"/>
                <a:gd name="connsiteY1" fmla="*/ 0 h 2293661"/>
                <a:gd name="connsiteX2" fmla="*/ 2161680 w 2391046"/>
                <a:gd name="connsiteY2" fmla="*/ 0 h 2293661"/>
                <a:gd name="connsiteX3" fmla="*/ 2391046 w 2391046"/>
                <a:gd name="connsiteY3" fmla="*/ 229366 h 2293661"/>
                <a:gd name="connsiteX4" fmla="*/ 2391046 w 2391046"/>
                <a:gd name="connsiteY4" fmla="*/ 2064295 h 2293661"/>
                <a:gd name="connsiteX5" fmla="*/ 2161680 w 2391046"/>
                <a:gd name="connsiteY5" fmla="*/ 2293661 h 2293661"/>
                <a:gd name="connsiteX6" fmla="*/ 229366 w 2391046"/>
                <a:gd name="connsiteY6" fmla="*/ 2293661 h 2293661"/>
                <a:gd name="connsiteX7" fmla="*/ 0 w 2391046"/>
                <a:gd name="connsiteY7" fmla="*/ 2064295 h 2293661"/>
                <a:gd name="connsiteX8" fmla="*/ 0 w 2391046"/>
                <a:gd name="connsiteY8" fmla="*/ 229366 h 229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91046" h="2293661">
                  <a:moveTo>
                    <a:pt x="0" y="229366"/>
                  </a:moveTo>
                  <a:cubicBezTo>
                    <a:pt x="0" y="102691"/>
                    <a:pt x="102691" y="0"/>
                    <a:pt x="229366" y="0"/>
                  </a:cubicBezTo>
                  <a:lnTo>
                    <a:pt x="2161680" y="0"/>
                  </a:lnTo>
                  <a:cubicBezTo>
                    <a:pt x="2288355" y="0"/>
                    <a:pt x="2391046" y="102691"/>
                    <a:pt x="2391046" y="229366"/>
                  </a:cubicBezTo>
                  <a:lnTo>
                    <a:pt x="2391046" y="2064295"/>
                  </a:lnTo>
                  <a:cubicBezTo>
                    <a:pt x="2391046" y="2190970"/>
                    <a:pt x="2288355" y="2293661"/>
                    <a:pt x="2161680" y="2293661"/>
                  </a:cubicBezTo>
                  <a:lnTo>
                    <a:pt x="229366" y="2293661"/>
                  </a:lnTo>
                  <a:cubicBezTo>
                    <a:pt x="102691" y="2293661"/>
                    <a:pt x="0" y="2190970"/>
                    <a:pt x="0" y="2064295"/>
                  </a:cubicBezTo>
                  <a:lnTo>
                    <a:pt x="0" y="229366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58619" tIns="158619" rIns="158619" bIns="158619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>
                  <a:latin typeface="NikoshBAN" panose="02000000000000000000" pitchFamily="2" charset="0"/>
                  <a:cs typeface="NikoshBAN" panose="02000000000000000000" pitchFamily="2" charset="0"/>
                </a:rPr>
                <a:t>প্রশম</a:t>
              </a:r>
              <a:r>
                <a:rPr lang="en-US" sz="2400" kern="1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kern="1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নিউক্লিওফাইল</a:t>
              </a:r>
              <a:endParaRPr lang="en-US" sz="2400" kern="1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921094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err="1" smtClean="0"/>
              <a:t>ইলেক্ট্রোফাইল</a:t>
            </a:r>
            <a:r>
              <a:rPr lang="en-US" sz="3200" dirty="0" smtClean="0"/>
              <a:t> </a:t>
            </a:r>
            <a:r>
              <a:rPr lang="en-US" sz="3200" dirty="0" err="1" smtClean="0"/>
              <a:t>বা</a:t>
            </a:r>
            <a:r>
              <a:rPr lang="en-US" sz="3200" dirty="0" smtClean="0"/>
              <a:t> </a:t>
            </a:r>
            <a:r>
              <a:rPr lang="en-US" sz="3200" dirty="0" err="1" smtClean="0"/>
              <a:t>ইলেক্ট্রন</a:t>
            </a:r>
            <a:r>
              <a:rPr lang="en-US" sz="3200" dirty="0" smtClean="0"/>
              <a:t> </a:t>
            </a:r>
            <a:r>
              <a:rPr lang="en-US" sz="3200" dirty="0" err="1" smtClean="0"/>
              <a:t>আকর্ষী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</a:t>
            </a:r>
            <a:r>
              <a:rPr lang="en-US" sz="3200" dirty="0" err="1" smtClean="0"/>
              <a:t>কি</a:t>
            </a:r>
            <a:r>
              <a:rPr lang="en-US" sz="3200" dirty="0" smtClean="0"/>
              <a:t>? 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288472"/>
                <a:ext cx="12192000" cy="5569527"/>
              </a:xfr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যে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সকল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বিকারক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ইলেক্ট্রনের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প্রতি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আকর্ষন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থাকে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অর্থা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ৎ 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সময়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গ্রহন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করে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তাদেরকে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ইলেক্ট্রোফাইল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ইলেক্ট্রোফাইল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২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প্রকার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endPara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ধনাত্বক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ইলেক্ট্রোফাইল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ঃ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ধনাত্বক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চার্জযুক্ত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আয়ন।যেমনঃ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 lvl="0"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p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sSup>
                      <m:sSup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e>
                      <m:sup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</a:rPr>
                      <m:t>,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</a:rPr>
                      <m:t>NH</m:t>
                    </m:r>
                    <m:r>
                      <a:rPr lang="en-US" sz="3600" b="0" i="0" baseline="-25000" smtClean="0">
                        <a:solidFill>
                          <a:schemeClr val="tx1"/>
                        </a:solidFill>
                        <a:latin typeface="Cambria Math"/>
                      </a:rPr>
                      <m:t>4</m:t>
                    </m:r>
                    <m:r>
                      <a:rPr lang="en-US" sz="3600" b="0" i="0" baseline="30000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</m:oMath>
                </a14:m>
                <a:r>
                  <a:rPr lang="en-US" sz="3600" baseline="30000" dirty="0" smtClean="0">
                    <a:solidFill>
                      <a:schemeClr val="tx1"/>
                    </a:solidFill>
                  </a:rPr>
                  <a:t>  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    </a:t>
                </a:r>
                <a:r>
                  <a:rPr lang="en-US" sz="3600" dirty="0" err="1" smtClean="0">
                    <a:solidFill>
                      <a:schemeClr val="tx1"/>
                    </a:solidFill>
                  </a:rPr>
                  <a:t>ইত্যাদি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।</a:t>
                </a:r>
                <a:endParaRPr lang="en-US" sz="3600" baseline="30000" dirty="0">
                  <a:solidFill>
                    <a:schemeClr val="tx1"/>
                  </a:solidFill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২।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প্রশম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ইলেক্ট্রোফাইল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ঃ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অষ্টক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অপূর্ণ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যেমনঃ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𝐴𝑙𝐶𝑙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𝐶𝑂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</a:rPr>
                  <a:t>ইত্যাদি</a:t>
                </a:r>
                <a:r>
                  <a:rPr lang="en-US" sz="3600" dirty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। </a:t>
                </a:r>
                <a:endParaRPr lang="en-US" sz="3600" baseline="30000" dirty="0">
                  <a:solidFill>
                    <a:schemeClr val="tx1"/>
                  </a:solidFill>
                </a:endParaRPr>
              </a:p>
              <a:p>
                <a:pPr lvl="0">
                  <a:buNone/>
                </a:pP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endParaRPr lang="en-US" sz="3600" baseline="-250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88472"/>
                <a:ext cx="12192000" cy="5569527"/>
              </a:xfrm>
              <a:blipFill rotWithShape="1">
                <a:blip r:embed="rId3"/>
                <a:stretch>
                  <a:fillRect l="-1499" t="-26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6736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74619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err="1" smtClean="0"/>
              <a:t>নিউক্লিওফাইল</a:t>
            </a:r>
            <a:r>
              <a:rPr lang="en-US" sz="3200" dirty="0" smtClean="0"/>
              <a:t> </a:t>
            </a:r>
            <a:r>
              <a:rPr lang="en-US" sz="3200" dirty="0" err="1" smtClean="0"/>
              <a:t>বা</a:t>
            </a:r>
            <a:r>
              <a:rPr lang="en-US" sz="3200" dirty="0" smtClean="0"/>
              <a:t> </a:t>
            </a:r>
            <a:r>
              <a:rPr lang="en-US" sz="3200" dirty="0" err="1" smtClean="0"/>
              <a:t>কেন্দ্র</a:t>
            </a:r>
            <a:r>
              <a:rPr lang="en-US" sz="3200" dirty="0"/>
              <a:t> </a:t>
            </a:r>
            <a:r>
              <a:rPr lang="en-US" sz="3200" dirty="0" err="1" smtClean="0"/>
              <a:t>আকর্ষী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বিকারক</a:t>
            </a:r>
            <a:r>
              <a:rPr lang="en-US" sz="3200" dirty="0" smtClean="0"/>
              <a:t> </a:t>
            </a:r>
            <a:endParaRPr lang="en-US" baseline="30000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0" y="1246909"/>
                <a:ext cx="12192000" cy="5611091"/>
              </a:xfr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যে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সকল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বিকারক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নিউক্লিয়াসের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প্রতি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আকর্ষন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থাকে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অর্থা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ৎ 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বিক্রিয়ার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সময়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ইলেক্ট্রন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ত্যাগ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করে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তাদেরকে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নিউক্লিওফাইল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বলে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নিউক্লিওফাইল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২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প্রকার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endParaRPr lang="en-US" sz="36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১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ঋনাত্বক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নিউক্লিওফাইল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ঃ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ঋনাত্বক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চার্জযুক্ত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আয়ন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যেমনঃ</a:t>
                </a:r>
                <a:endParaRPr lang="en-US" sz="3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𝐶𝑁</m:t>
                        </m:r>
                      </m:e>
                      <m:sup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𝑁𝐻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en-US" sz="3600" dirty="0" err="1" smtClean="0">
                    <a:solidFill>
                      <a:schemeClr val="tx1"/>
                    </a:solidFill>
                  </a:rPr>
                  <a:t>ইত্যাদি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।</a:t>
                </a:r>
                <a:endParaRPr lang="en-US" sz="3600" baseline="30000" dirty="0">
                  <a:solidFill>
                    <a:schemeClr val="tx1"/>
                  </a:solidFill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২।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প্রশম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নিউক্লিওফাইল</a:t>
                </a:r>
                <a:r>
                  <a:rPr lang="en-US" sz="3600" dirty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ঃ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অষ্টক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পূর্ণ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যৌগ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6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যেমনঃ</a:t>
                </a:r>
                <a:r>
                  <a:rPr lang="en-US" sz="36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 lvl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𝑁𝐻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O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err="1">
                    <a:solidFill>
                      <a:schemeClr val="tx1"/>
                    </a:solidFill>
                  </a:rPr>
                  <a:t>ইত্যাদি</a:t>
                </a:r>
                <a:r>
                  <a:rPr lang="en-US" sz="3600" dirty="0">
                    <a:solidFill>
                      <a:schemeClr val="tx1"/>
                    </a:solidFill>
                  </a:rPr>
                  <a:t> </a:t>
                </a:r>
                <a:r>
                  <a:rPr lang="en-US" sz="3600" dirty="0" smtClean="0">
                    <a:solidFill>
                      <a:schemeClr val="tx1"/>
                    </a:solidFill>
                  </a:rPr>
                  <a:t>। </a:t>
                </a:r>
                <a:endParaRPr lang="en-US" sz="3600" baseline="30000" dirty="0">
                  <a:solidFill>
                    <a:schemeClr val="tx1"/>
                  </a:solidFill>
                </a:endParaRPr>
              </a:p>
              <a:p>
                <a:pPr lvl="0">
                  <a:buNone/>
                </a:pPr>
                <a:endParaRPr lang="en-US" sz="3600" dirty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  <a:p>
                <a:pPr>
                  <a:buNone/>
                </a:pPr>
                <a:endParaRPr lang="en-US" sz="3600" baseline="-250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4300" dirty="0">
                  <a:solidFill>
                    <a:srgbClr val="0070C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endParaRPr lang="en-US" sz="3200" baseline="30000" dirty="0">
                  <a:solidFill>
                    <a:srgbClr val="0000FF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246909"/>
                <a:ext cx="12192000" cy="5611091"/>
              </a:xfrm>
              <a:blipFill rotWithShape="1">
                <a:blip r:embed="rId3"/>
                <a:stretch>
                  <a:fillRect l="-1499" t="-2606" r="-13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8503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09450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নিউক্লিওফাইল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4000" dirty="0" err="1"/>
              <a:t>ইলেকট্রোফাইল</a:t>
            </a:r>
            <a:r>
              <a:rPr lang="en-US" sz="4000" dirty="0"/>
              <a:t> </a:t>
            </a:r>
            <a:r>
              <a:rPr lang="en-US" sz="4000" dirty="0" err="1"/>
              <a:t>কি</a:t>
            </a:r>
            <a:r>
              <a:rPr lang="en-US" sz="4000" dirty="0"/>
              <a:t>?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3378323" y="554363"/>
            <a:ext cx="4825520" cy="111893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মূল্যায়ন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13509"/>
            <a:ext cx="12192000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err="1">
                <a:solidFill>
                  <a:schemeClr val="tx1"/>
                </a:solidFill>
              </a:rPr>
              <a:t>ইলেকট্রোফাইল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কত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প্রকার</a:t>
            </a:r>
            <a:r>
              <a:rPr lang="en-US" sz="3200" dirty="0" smtClean="0">
                <a:solidFill>
                  <a:schemeClr val="tx1"/>
                </a:solidFill>
              </a:rPr>
              <a:t> ?</a:t>
            </a:r>
            <a:endParaRPr lang="en-US" sz="3200" dirty="0">
              <a:solidFill>
                <a:schemeClr val="tx1"/>
              </a:solidFill>
            </a:endParaRPr>
          </a:p>
          <a:p>
            <a:pPr marL="342900" indent="-342900">
              <a:buFont typeface="+mj-lt"/>
              <a:buAutoNum type="arabicParenR"/>
            </a:pPr>
            <a:r>
              <a:rPr lang="en-US" sz="3200" dirty="0" err="1">
                <a:solidFill>
                  <a:schemeClr val="tx1"/>
                </a:solidFill>
              </a:rPr>
              <a:t>নিউক্লিওফাইল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কত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প্রকার</a:t>
            </a:r>
            <a:r>
              <a:rPr lang="en-US" sz="3200" dirty="0" smtClean="0">
                <a:solidFill>
                  <a:schemeClr val="tx1"/>
                </a:solidFill>
              </a:rPr>
              <a:t> ? 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3200" dirty="0" err="1" smtClean="0">
                <a:solidFill>
                  <a:schemeClr val="tx1"/>
                </a:solidFill>
              </a:rPr>
              <a:t>প্রশম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নিউক্লিওফাইল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এর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উদাহরন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দাও</a:t>
            </a:r>
            <a:r>
              <a:rPr lang="en-US" sz="3200" dirty="0" smtClean="0">
                <a:solidFill>
                  <a:schemeClr val="tx1"/>
                </a:solidFill>
              </a:rPr>
              <a:t>।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3537283" y="938463"/>
            <a:ext cx="5510463" cy="9865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smtClean="0"/>
              <a:t>BF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 ,AlCl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 </a:t>
            </a:r>
            <a:r>
              <a:rPr lang="en-US" sz="3200" dirty="0" err="1" smtClean="0"/>
              <a:t>কে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প্রশম</a:t>
            </a:r>
            <a:r>
              <a:rPr lang="en-US" sz="3200" dirty="0" smtClean="0"/>
              <a:t> </a:t>
            </a:r>
            <a:r>
              <a:rPr lang="en-US" sz="3200" dirty="0" err="1" smtClean="0"/>
              <a:t>ইলেকট্রোফাইল</a:t>
            </a:r>
            <a:r>
              <a:rPr lang="en-US" sz="3200" dirty="0" smtClean="0"/>
              <a:t> </a:t>
            </a:r>
            <a:r>
              <a:rPr lang="en-US" sz="3200" dirty="0" err="1" smtClean="0"/>
              <a:t>বলা</a:t>
            </a:r>
            <a:r>
              <a:rPr lang="en-US" sz="3200" dirty="0" smtClean="0"/>
              <a:t> </a:t>
            </a:r>
            <a:r>
              <a:rPr lang="en-US" sz="3200" dirty="0" err="1" smtClean="0"/>
              <a:t>হয়</a:t>
            </a:r>
            <a:r>
              <a:rPr lang="en-US" sz="3200" dirty="0" smtClean="0"/>
              <a:t> </a:t>
            </a:r>
            <a:r>
              <a:rPr lang="en-US" sz="3200" dirty="0" err="1" smtClean="0"/>
              <a:t>কেন</a:t>
            </a:r>
            <a:r>
              <a:rPr lang="en-US" sz="3200" dirty="0" smtClean="0"/>
              <a:t> ?</a:t>
            </a:r>
            <a:endParaRPr lang="en-US" sz="32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315</Words>
  <Application>Microsoft Office PowerPoint</Application>
  <PresentationFormat>Custom</PresentationFormat>
  <Paragraphs>59</Paragraphs>
  <Slides>10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ইলেক্ট্রোফাইল বা ইলেক্ট্রন আকর্ষী বিকারক কি?  </vt:lpstr>
      <vt:lpstr>নিউক্লিওফাইল বা কেন্দ্র আকর্ষী বিকারক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84</cp:revision>
  <dcterms:created xsi:type="dcterms:W3CDTF">2020-09-24T12:45:01Z</dcterms:created>
  <dcterms:modified xsi:type="dcterms:W3CDTF">2026-07-15T00:54:48Z</dcterms:modified>
</cp:coreProperties>
</file>