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83" r:id="rId2"/>
    <p:sldId id="258" r:id="rId3"/>
    <p:sldId id="259" r:id="rId4"/>
    <p:sldId id="28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-2478" y="-11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F1D44-0938-40AC-B141-8B339809B84D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BED6B-B51A-4C23-868B-2EB7B50D5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79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42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14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374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982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857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801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721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4146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80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5213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88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0790E-7C4A-47FD-8957-FD831C62FB24}" type="datetimeFigureOut">
              <a:rPr lang="en-GB" smtClean="0"/>
              <a:pPr/>
              <a:t>06/01/2025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5DDA1-7BF3-4FB3-BB55-4FECCD30224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761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jpeg"/><Relationship Id="rId7" Type="http://schemas.openxmlformats.org/officeDocument/2006/relationships/image" Target="../media/image17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jpeg"/><Relationship Id="rId7" Type="http://schemas.openxmlformats.org/officeDocument/2006/relationships/image" Target="../media/image17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image" Target="../media/image3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47" y="138865"/>
            <a:ext cx="11110587" cy="641958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4197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76405" y="1703540"/>
            <a:ext cx="4675082" cy="214327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839210" y="1703540"/>
            <a:ext cx="4872625" cy="214327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64430" y="1844155"/>
                <a:ext cx="709199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15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4430" y="1844155"/>
                <a:ext cx="709199" cy="1862048"/>
              </a:xfrm>
              <a:prstGeom prst="rect">
                <a:avLst/>
              </a:prstGeom>
              <a:blipFill rotWithShape="0">
                <a:blip r:embed="rId2"/>
                <a:stretch>
                  <a:fillRect r="-379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1453019" y="4622103"/>
            <a:ext cx="9099500" cy="20395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83893" y="522067"/>
            <a:ext cx="106972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নিচের</a:t>
            </a:r>
            <a:r>
              <a:rPr lang="en-US" sz="4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চিত্রগুলো</a:t>
            </a:r>
            <a:r>
              <a:rPr lang="bn-BD" sz="4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NikoshBAN" panose="02000000000000000000" pitchFamily="2" charset="0"/>
              </a:rPr>
              <a:t> ভালোভাবে </a:t>
            </a:r>
            <a:r>
              <a:rPr lang="en-US" sz="4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লক্ষ্য</a:t>
            </a:r>
            <a:r>
              <a:rPr lang="en-US" sz="4800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4800" dirty="0" err="1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কর</a:t>
            </a:r>
            <a:endParaRPr lang="en-US" sz="48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86" y="2104373"/>
            <a:ext cx="912464" cy="124007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12" y="2162339"/>
            <a:ext cx="848897" cy="12256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491" y="2310248"/>
            <a:ext cx="1030270" cy="929862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10" y="2162339"/>
            <a:ext cx="559966" cy="110450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374" y="2111571"/>
            <a:ext cx="848897" cy="12256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978" y="2202091"/>
            <a:ext cx="559966" cy="110450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4435" y="2202090"/>
            <a:ext cx="1131901" cy="103801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8913" y="2310248"/>
            <a:ext cx="963606" cy="7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18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22222E-6 L 0.10365 0.4101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2" y="2050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7 L 0.12356 0.4099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72" y="2048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3.7037E-7 L 0.15846 0.4136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2067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7 L 0.16211 0.4115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69" y="2090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22222E-6 L -0.30222 0.4083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17" y="2041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7.40741E-7 L -0.06953 0.4159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7" y="2078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05338 0.4247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" y="2122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7 L -0.38451 0.4002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32" y="2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501185" y="2081987"/>
                <a:ext cx="44970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185" y="2081987"/>
                <a:ext cx="449705" cy="1323439"/>
              </a:xfrm>
              <a:prstGeom prst="rect">
                <a:avLst/>
              </a:prstGeom>
              <a:blipFill rotWithShape="0">
                <a:blip r:embed="rId2"/>
                <a:stretch>
                  <a:fillRect r="-58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676405" y="1803748"/>
            <a:ext cx="4675082" cy="21432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501007" y="1754152"/>
            <a:ext cx="4675082" cy="21432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9762"/>
            <a:ext cx="10515600" cy="787270"/>
          </a:xfrm>
        </p:spPr>
        <p:txBody>
          <a:bodyPr/>
          <a:lstStyle/>
          <a:p>
            <a:pPr algn="ctr"/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নিচের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চিত্রগুলো</a:t>
            </a:r>
            <a:r>
              <a:rPr lang="bn-BD" dirty="0">
                <a:latin typeface="Verdana" panose="020B0604030504040204" pitchFamily="34" charset="0"/>
                <a:ea typeface="Verdana" panose="020B0604030504040204" pitchFamily="34" charset="0"/>
                <a:cs typeface="NikoshBAN" panose="02000000000000000000" pitchFamily="2" charset="0"/>
              </a:rPr>
              <a:t> ভালোভাবে </a:t>
            </a:r>
            <a:r>
              <a:rPr lang="en-US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লক্ষ্য</a:t>
            </a: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কর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488704" y="5002385"/>
            <a:ext cx="4675082" cy="16614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86" y="2104373"/>
            <a:ext cx="912464" cy="12400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12" y="2162339"/>
            <a:ext cx="848897" cy="12256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491" y="2310248"/>
            <a:ext cx="1030270" cy="9298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10" y="2162339"/>
            <a:ext cx="559966" cy="110450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120" y="2111571"/>
            <a:ext cx="848897" cy="12256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834" y="2202091"/>
            <a:ext cx="559966" cy="11045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811" y="2202090"/>
            <a:ext cx="1131901" cy="103801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237" y="2310248"/>
            <a:ext cx="963606" cy="7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43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7 L 0.19506 0.4483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53" y="22407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3333E-6 L 0.16028 0.4534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08" y="2266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-0.17916 -0.2162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-1081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-0.38008 -0.21829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-1092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20625 0.4636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12" y="2317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44713 -0.0004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57" y="-23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33333E-6 L 0.31341 0.00648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4" y="324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-0.33802 0.4386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01" y="21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695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চিত্রগুলো</a:t>
            </a:r>
            <a:r>
              <a:rPr lang="bn-BD" dirty="0">
                <a:latin typeface="NikoshBAN" panose="02000000000000000000" pitchFamily="2" charset="0"/>
                <a:cs typeface="NikoshBAN" panose="02000000000000000000" pitchFamily="2" charset="0"/>
              </a:rPr>
              <a:t> ভালোভাবে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76405" y="1803748"/>
            <a:ext cx="4675082" cy="21432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501007" y="1754152"/>
            <a:ext cx="4675082" cy="21432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488704" y="5002385"/>
            <a:ext cx="4675082" cy="16614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5525620" y="2875387"/>
            <a:ext cx="751562" cy="1252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86" y="2104373"/>
            <a:ext cx="912464" cy="12400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12" y="2162339"/>
            <a:ext cx="848897" cy="12256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491" y="2310248"/>
            <a:ext cx="1030270" cy="9298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7710" y="2162339"/>
            <a:ext cx="559966" cy="11045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120" y="2111571"/>
            <a:ext cx="848897" cy="12256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2834" y="2202091"/>
            <a:ext cx="559966" cy="1104509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811" y="2202090"/>
            <a:ext cx="1131901" cy="103801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237" y="2310248"/>
            <a:ext cx="963606" cy="7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560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22222E-6 L 0.30039 0.45232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13" y="2261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7 L -0.24856 -0.2956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35" y="-14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7 L 0.24674 0.45069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25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33333E-6 L -0.44935 -0.13287 " pathEditMode="relative" rAng="0" ptsTypes="AA">
                                      <p:cBhvr>
                                        <p:cTn id="12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74" y="-664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0.48763 0.22315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75" y="1115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7.40741E-7 L 0.37708 0.38611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54" y="1930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7 L 0.20951 -0.30694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69" y="-1534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33333E-6 L 0.31341 0.00648 " pathEditMode="relative" rAng="0" ptsTypes="AA">
                                      <p:cBhvr>
                                        <p:cTn id="2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64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n-BD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52697" y="1825625"/>
                <a:ext cx="11547566" cy="379329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5400" dirty="0" smtClean="0"/>
                  <a:t>A</a:t>
                </a:r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54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 ,  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={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bn-BD" sz="5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হলে</a:t>
                </a:r>
                <a:r>
                  <a:rPr lang="en-US" sz="5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endParaRPr lang="bn-BD" sz="5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5400" dirty="0" smtClean="0"/>
                  <a:t>A</a:t>
                </a:r>
                <a14:m>
                  <m:oMath xmlns:m="http://schemas.openxmlformats.org/officeDocument/2006/math">
                    <m:r>
                      <a:rPr lang="en-US" sz="5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5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5400" dirty="0" smtClean="0"/>
                  <a:t>, A</a:t>
                </a:r>
                <a14:m>
                  <m:oMath xmlns:m="http://schemas.openxmlformats.org/officeDocument/2006/math">
                    <m:r>
                      <a:rPr lang="en-US" sz="4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sz="5400" dirty="0" smtClean="0"/>
                  <a:t> , A – B </a:t>
                </a:r>
                <a:r>
                  <a:rPr lang="en-US" sz="5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এরমাননির্নয়কর</a:t>
                </a:r>
                <a:r>
                  <a:rPr lang="en-US" sz="5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US" sz="5400" dirty="0" smtClean="0"/>
              </a:p>
              <a:p>
                <a:pPr marL="0" indent="0" algn="ctr">
                  <a:buNone/>
                </a:pPr>
                <a:endParaRPr lang="en-US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 algn="ctr">
                  <a:buNone/>
                </a:pPr>
                <a:r>
                  <a:rPr lang="en-US" sz="54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(</a:t>
                </a:r>
                <a:r>
                  <a:rPr lang="en-US" sz="54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সময়ঃ</a:t>
                </a:r>
                <a:r>
                  <a:rPr lang="en-US" sz="54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৫ </a:t>
                </a:r>
                <a:r>
                  <a:rPr lang="en-US" sz="5400" dirty="0" err="1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মিনিট</a:t>
                </a:r>
                <a:r>
                  <a:rPr lang="en-US" sz="5400" dirty="0" smtClean="0">
                    <a:solidFill>
                      <a:srgbClr val="7030A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)</a:t>
                </a:r>
                <a:endParaRPr lang="en-US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2697" y="1825625"/>
                <a:ext cx="11547566" cy="3793298"/>
              </a:xfrm>
              <a:blipFill rotWithShape="0">
                <a:blip r:embed="rId2"/>
                <a:stretch>
                  <a:fillRect l="-2851" t="-6742" r="-7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814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453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bn-BD" sz="6600" dirty="0">
                <a:latin typeface="NikoshBAN" panose="02000000000000000000" pitchFamily="2" charset="0"/>
                <a:cs typeface="NikoshBAN" panose="02000000000000000000" pitchFamily="2" charset="0"/>
              </a:rPr>
              <a:t>জোড়ায় </a:t>
            </a:r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66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সমাধানঃ</a:t>
            </a:r>
            <a:endParaRPr lang="en-US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33354"/>
                <a:ext cx="10515600" cy="480240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800" dirty="0" smtClean="0">
                    <a:solidFill>
                      <a:srgbClr val="C00000"/>
                    </a:solidFill>
                  </a:rPr>
                  <a:t>A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4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4400" i="1" smtClean="0">
                            <a:solidFill>
                              <a:srgbClr val="0070C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  <m:r>
                      <a:rPr lang="en-US" sz="4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4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4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4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4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440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bn-BD" sz="4400" dirty="0" smtClean="0"/>
              </a:p>
              <a:p>
                <a:pPr marL="0" indent="0">
                  <a:buNone/>
                </a:pPr>
                <a:r>
                  <a:rPr lang="bn-BD" sz="4400" dirty="0" smtClean="0"/>
                  <a:t>      =</a:t>
                </a:r>
                <a:r>
                  <a:rPr lang="en-US" sz="4400" dirty="0" smtClean="0">
                    <a:solidFill>
                      <a:srgbClr val="FF0000"/>
                    </a:solidFill>
                  </a:rPr>
                  <a:t>{1,2,3,a,b,c}</a:t>
                </a:r>
              </a:p>
              <a:p>
                <a:pPr marL="0" indent="0">
                  <a:buNone/>
                </a:pPr>
                <a:r>
                  <a:rPr lang="en-US" sz="4800" dirty="0" smtClean="0">
                    <a:solidFill>
                      <a:srgbClr val="C00000"/>
                    </a:solidFill>
                  </a:rPr>
                  <a:t>A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4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44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4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∩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4400" dirty="0"/>
              </a:p>
              <a:p>
                <a:pPr marL="0" indent="0">
                  <a:buNone/>
                </a:pPr>
                <a:r>
                  <a:rPr lang="en-US" sz="4400" dirty="0"/>
                  <a:t>            =</a:t>
                </a:r>
                <a:r>
                  <a:rPr lang="en-US" sz="4400" dirty="0">
                    <a:solidFill>
                      <a:srgbClr val="C00000"/>
                    </a:solidFill>
                  </a:rPr>
                  <a:t>{2,3,a,b</a:t>
                </a:r>
                <a:r>
                  <a:rPr lang="en-US" sz="4400" dirty="0" smtClean="0">
                    <a:solidFill>
                      <a:srgbClr val="C00000"/>
                    </a:solidFill>
                  </a:rPr>
                  <a:t>}</a:t>
                </a:r>
              </a:p>
              <a:p>
                <a:pPr marL="0" indent="0">
                  <a:buNone/>
                </a:pPr>
                <a:r>
                  <a:rPr lang="en-US" sz="4800" dirty="0">
                    <a:solidFill>
                      <a:srgbClr val="C00000"/>
                    </a:solidFill>
                  </a:rPr>
                  <a:t>A</a:t>
                </a:r>
                <a14:m>
                  <m:oMath xmlns:m="http://schemas.openxmlformats.org/officeDocument/2006/math">
                    <m:r>
                      <a:rPr lang="bn-BD" sz="4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− </m:t>
                    </m:r>
                    <m:r>
                      <a:rPr lang="en-US" sz="44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4400" i="1">
                            <a:solidFill>
                              <a:srgbClr val="00B05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400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bn-BD" sz="4400" dirty="0"/>
                  <a:t> -</a:t>
                </a:r>
                <a14:m>
                  <m:oMath xmlns:m="http://schemas.openxmlformats.org/officeDocument/2006/math"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44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44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dirty="0" smtClean="0">
                    <a:solidFill>
                      <a:srgbClr val="C00000"/>
                    </a:solidFill>
                  </a:rPr>
                  <a:t>{</a:t>
                </a:r>
                <a:r>
                  <a:rPr lang="en-US" sz="4400" dirty="0">
                    <a:solidFill>
                      <a:srgbClr val="C00000"/>
                    </a:solidFill>
                  </a:rPr>
                  <a:t>1</a:t>
                </a:r>
                <a:r>
                  <a:rPr lang="en-US" sz="4400" dirty="0" smtClean="0">
                    <a:solidFill>
                      <a:srgbClr val="C00000"/>
                    </a:solidFill>
                  </a:rPr>
                  <a:t>}</a:t>
                </a:r>
                <a:endParaRPr lang="en-US" sz="44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33354"/>
                <a:ext cx="10515600" cy="4802402"/>
              </a:xfrm>
              <a:blipFill rotWithShape="1">
                <a:blip r:embed="rId2"/>
                <a:stretch>
                  <a:fillRect l="-2667" t="-43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794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ভেনচিত্রের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ছেদ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সেট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নির্নয়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" b="14528"/>
          <a:stretch/>
        </p:blipFill>
        <p:spPr>
          <a:xfrm>
            <a:off x="838200" y="1979112"/>
            <a:ext cx="3203792" cy="239247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342" y="1690688"/>
            <a:ext cx="4183694" cy="3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16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047" y="365125"/>
            <a:ext cx="11090753" cy="1325563"/>
          </a:xfrm>
        </p:spPr>
        <p:txBody>
          <a:bodyPr/>
          <a:lstStyle/>
          <a:p>
            <a:pPr algn="ctr"/>
            <a:r>
              <a:rPr lang="en-US" sz="5400" dirty="0" err="1" smtClean="0"/>
              <a:t>দলীয়</a:t>
            </a:r>
            <a:r>
              <a:rPr lang="en-US" sz="5400" dirty="0" smtClean="0"/>
              <a:t> </a:t>
            </a:r>
            <a:r>
              <a:rPr lang="en-US" sz="5400" dirty="0" err="1" smtClean="0"/>
              <a:t>কাজ</a:t>
            </a:r>
            <a:r>
              <a:rPr lang="en-US" dirty="0" smtClean="0"/>
              <a:t>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63047" y="1825625"/>
                <a:ext cx="11090753" cy="206997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8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ভেনচিত্রের</a:t>
                </a:r>
                <a:r>
                  <a:rPr lang="en-US" sz="48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সাহায্যে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∪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</m:oMath>
                </a14:m>
                <a:r>
                  <a:rPr lang="en-US" sz="4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এবং </a:t>
                </a:r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∩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</m:oMath>
                </a14:m>
                <a:r>
                  <a:rPr lang="bn-IN" sz="4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দেখা</a:t>
                </a:r>
                <a:r>
                  <a:rPr lang="en-US" sz="48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ও।</a:t>
                </a:r>
                <a:endParaRPr lang="en-US" sz="4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3047" y="1825625"/>
                <a:ext cx="11090753" cy="2069970"/>
              </a:xfrm>
              <a:blipFill rotWithShape="1">
                <a:blip r:embed="rId2"/>
                <a:stretch>
                  <a:fillRect l="-1044" t="-8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5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7992" y="277117"/>
            <a:ext cx="10515600" cy="862426"/>
          </a:xfrm>
        </p:spPr>
        <p:txBody>
          <a:bodyPr>
            <a:normAutofit/>
          </a:bodyPr>
          <a:lstStyle/>
          <a:p>
            <a:r>
              <a:rPr lang="en-US" sz="5400" dirty="0" err="1"/>
              <a:t>দলীয়</a:t>
            </a:r>
            <a:r>
              <a:rPr lang="en-US" sz="5400" dirty="0"/>
              <a:t> </a:t>
            </a:r>
            <a:r>
              <a:rPr lang="en-US" sz="5400" dirty="0" err="1" smtClean="0"/>
              <a:t>কাজের</a:t>
            </a:r>
            <a:r>
              <a:rPr lang="en-US" sz="5400" dirty="0" smtClean="0"/>
              <a:t> </a:t>
            </a:r>
            <a:r>
              <a:rPr lang="en-US" sz="5400" dirty="0" err="1" smtClean="0"/>
              <a:t>সমাধানঃ</a:t>
            </a:r>
            <a:endParaRPr lang="en-US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913934" y="5398718"/>
                <a:ext cx="441020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3934" y="5398718"/>
                <a:ext cx="4410205" cy="76944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06779" y="5436572"/>
                <a:ext cx="441020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S" sz="4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6779" y="5436572"/>
                <a:ext cx="4410205" cy="76944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8384" y="1690594"/>
            <a:ext cx="4038600" cy="2647950"/>
          </a:xfrm>
          <a:prstGeom prst="rect">
            <a:avLst/>
          </a:prstGeom>
        </p:spPr>
      </p:pic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913934" y="1978493"/>
            <a:ext cx="3914775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09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6120"/>
            <a:ext cx="10515600" cy="928097"/>
          </a:xfrm>
        </p:spPr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54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084215"/>
                <a:ext cx="10515600" cy="5617209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bn-BD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১</a:t>
                </a:r>
                <a:r>
                  <a:rPr lang="bn-BD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। 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A={</a:t>
                </a:r>
                <a:r>
                  <a:rPr lang="en-US" sz="4000" dirty="0" smtClean="0">
                    <a:cs typeface="NikoshBAN" panose="02000000000000000000" pitchFamily="2" charset="0"/>
                  </a:rPr>
                  <a:t>1,3,5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},  B={</a:t>
                </a:r>
                <a:r>
                  <a:rPr lang="en-US" sz="4000" dirty="0" smtClean="0">
                    <a:cs typeface="NikoshBAN" panose="02000000000000000000" pitchFamily="2" charset="0"/>
                  </a:rPr>
                  <a:t>2,4,6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} </a:t>
                </a:r>
                <a:r>
                  <a:rPr lang="en-US" sz="4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হলে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∩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</m:oMath>
                </a14:m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</a:t>
                </a:r>
                <a:r>
                  <a:rPr lang="en-US" sz="4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কত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?</a:t>
                </a:r>
              </a:p>
              <a:p>
                <a:pPr marL="0" indent="0">
                  <a:buNone/>
                </a:pP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(ক) {</a:t>
                </a:r>
                <a:r>
                  <a:rPr lang="en-US" sz="5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}      (খ) </a:t>
                </a:r>
                <a:r>
                  <a:rPr lang="en-US" sz="5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০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(গ)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∅</m:t>
                    </m:r>
                  </m:oMath>
                </a14:m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      (ঘ) {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∅</m:t>
                    </m:r>
                  </m:oMath>
                </a14:m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}</a:t>
                </a:r>
              </a:p>
              <a:p>
                <a:pPr marL="0" indent="0">
                  <a:buNone/>
                </a:pP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২। A={</a:t>
                </a:r>
                <a:r>
                  <a:rPr lang="en-US" sz="4000" dirty="0" smtClean="0">
                    <a:cs typeface="NikoshBAN" panose="02000000000000000000" pitchFamily="2" charset="0"/>
                  </a:rPr>
                  <a:t>1,2,3,4}, B={2,4,5,6} </a:t>
                </a:r>
                <a:r>
                  <a:rPr lang="en-US" sz="4000" dirty="0" err="1" smtClean="0">
                    <a:cs typeface="NikoshBAN" panose="02000000000000000000" pitchFamily="2" charset="0"/>
                  </a:rPr>
                  <a:t>হলে</a:t>
                </a:r>
                <a:r>
                  <a:rPr lang="en-US" sz="4000" dirty="0" smtClean="0">
                    <a:cs typeface="NikoshBAN" panose="02000000000000000000" pitchFamily="2" charset="0"/>
                  </a:rPr>
                  <a:t>-</a:t>
                </a:r>
              </a:p>
              <a:p>
                <a:pPr marL="857250" indent="-857250">
                  <a:buAutoNum type="romanLcPeriod"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∩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4000" b="0" i="1" smtClean="0">
                            <a:latin typeface="Cambria Math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,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4</m:t>
                        </m:r>
                      </m:e>
                    </m:d>
                  </m:oMath>
                </a14:m>
                <a:endParaRPr lang="en-US" sz="4000" b="0" dirty="0" smtClean="0">
                  <a:latin typeface="NikoshBAN" panose="02000000000000000000" pitchFamily="2" charset="0"/>
                  <a:ea typeface="Cambria Math" panose="02040503050406030204" pitchFamily="18" charset="0"/>
                  <a:cs typeface="NikoshBAN" panose="02000000000000000000" pitchFamily="2" charset="0"/>
                </a:endParaRPr>
              </a:p>
              <a:p>
                <a:pPr marL="857250" indent="-857250">
                  <a:buAutoNum type="romanLcPeriod"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∪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={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1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3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4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5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6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}</m:t>
                    </m:r>
                  </m:oMath>
                </a14:m>
                <a:endPara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857250" indent="-857250">
                  <a:buAutoNum type="romanLcPeriod"/>
                </a:pP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  <m:r>
                      <a:rPr lang="bn-BD" sz="4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={</m:t>
                    </m:r>
                    <m:r>
                      <a:rPr lang="bn-BD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০</m:t>
                    </m:r>
                    <m:r>
                      <a:rPr lang="bn-BD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}</m:t>
                    </m:r>
                  </m:oMath>
                </a14:m>
                <a:endPara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নিচেরকোনটিসঠিক</a:t>
                </a:r>
                <a:endPara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(ক) </a:t>
                </a:r>
                <a:r>
                  <a:rPr lang="en-US" sz="4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i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, ii      </a:t>
                </a:r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(খ) </a:t>
                </a:r>
                <a:r>
                  <a:rPr lang="en-US" sz="47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i</a:t>
                </a:r>
                <a:r>
                  <a:rPr lang="en-US" sz="47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US" sz="47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iii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(</a:t>
                </a:r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গ) 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ii, iii      </a:t>
                </a:r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(ঘ) </a:t>
                </a:r>
                <a:r>
                  <a:rPr lang="en-US" sz="40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i</a:t>
                </a:r>
                <a:r>
                  <a:rPr lang="en-US" sz="40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ii, iii </a:t>
                </a:r>
              </a:p>
              <a:p>
                <a:pPr marL="0" indent="0">
                  <a:buNone/>
                </a:pPr>
                <a:endParaRPr lang="en-US" sz="40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84215"/>
                <a:ext cx="10515600" cy="5617209"/>
              </a:xfrm>
              <a:blipFill rotWithShape="1">
                <a:blip r:embed="rId2"/>
                <a:stretch>
                  <a:fillRect l="-2145" t="-2714" r="-696" b="-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Group 3"/>
          <p:cNvGrpSpPr/>
          <p:nvPr/>
        </p:nvGrpSpPr>
        <p:grpSpPr>
          <a:xfrm>
            <a:off x="4797469" y="1833810"/>
            <a:ext cx="590694" cy="456126"/>
            <a:chOff x="10487147" y="1160984"/>
            <a:chExt cx="590694" cy="456126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0487147" y="1318812"/>
              <a:ext cx="146019" cy="298298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 flipV="1">
              <a:off x="10633703" y="1160984"/>
              <a:ext cx="444138" cy="431076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951978" y="5641722"/>
            <a:ext cx="590694" cy="456126"/>
            <a:chOff x="10487147" y="1160984"/>
            <a:chExt cx="590694" cy="456126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0487147" y="1318812"/>
              <a:ext cx="146019" cy="298298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V="1">
              <a:off x="10633703" y="1160984"/>
              <a:ext cx="444138" cy="431076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670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96834" y="535577"/>
                <a:ext cx="11260182" cy="4807132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sz="4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নিচেরতথ্যেরভিত্তিতে</a:t>
                </a: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৩ ও ৪ </a:t>
                </a:r>
                <a:r>
                  <a:rPr lang="en-US" sz="4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নংপ্রশ্নেরউত্তরদাও</a:t>
                </a:r>
              </a:p>
              <a:p>
                <a:pPr marL="0" indent="0">
                  <a:buNone/>
                </a:pP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A={</a:t>
                </a:r>
                <a:r>
                  <a:rPr lang="en-US" sz="4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a,c,e</a:t>
                </a: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}, B={</a:t>
                </a:r>
                <a:r>
                  <a:rPr lang="en-US" sz="4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b,d,f</a:t>
                </a: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}, C={</a:t>
                </a:r>
                <a:r>
                  <a:rPr lang="en-US" sz="4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b,c,d,e</a:t>
                </a: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}</a:t>
                </a:r>
              </a:p>
              <a:p>
                <a:pPr marL="0" indent="0">
                  <a:buNone/>
                </a:pP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৩।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(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∩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𝐶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)∪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</m:oMath>
                </a14:m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=? </a:t>
                </a:r>
              </a:p>
              <a:p>
                <a:pPr marL="0" indent="0">
                  <a:buNone/>
                </a:pP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(ক) {</a:t>
                </a:r>
                <a:r>
                  <a:rPr lang="en-US" sz="4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b,d,f</a:t>
                </a: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} (খ) {</a:t>
                </a:r>
                <a:r>
                  <a:rPr lang="en-US" sz="4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a,c,e</a:t>
                </a: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}  </a:t>
                </a:r>
                <a:endParaRPr lang="bn-IN" sz="4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(গ) {</a:t>
                </a:r>
                <a:r>
                  <a:rPr lang="en-US" sz="44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a,b,c,d,e,f</a:t>
                </a: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} (ঘ)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∅</m:t>
                    </m:r>
                  </m:oMath>
                </a14:m>
                <a:endParaRPr lang="en-US" sz="4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৪।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4400" b="0" i="1" smtClean="0">
                            <a:latin typeface="Cambria Math"/>
                            <a:cs typeface="NikoshBAN" panose="02000000000000000000" pitchFamily="2" charset="0"/>
                          </a:rPr>
                        </m:ctrlPr>
                      </m:d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𝐵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∩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NikoshBAN" panose="02000000000000000000" pitchFamily="2" charset="0"/>
                          </a:rPr>
                          <m:t>𝐶</m:t>
                        </m:r>
                      </m:e>
                    </m:d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∩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=?</m:t>
                    </m:r>
                  </m:oMath>
                </a14:m>
                <a:endParaRPr lang="en-US" sz="4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(ক) {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b,d,f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} </a:t>
                </a: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(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খ) {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a,c,e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} </a:t>
                </a:r>
                <a:endParaRPr lang="bn-IN" sz="4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(গ) {</a:t>
                </a:r>
                <a:r>
                  <a:rPr lang="en-US" sz="4400" dirty="0" err="1">
                    <a:latin typeface="NikoshBAN" panose="02000000000000000000" pitchFamily="2" charset="0"/>
                    <a:cs typeface="NikoshBAN" panose="02000000000000000000" pitchFamily="2" charset="0"/>
                  </a:rPr>
                  <a:t>a,b,c,d,e,f</a:t>
                </a:r>
                <a:r>
                  <a:rPr lang="en-US" sz="44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}(</a:t>
                </a:r>
                <a:r>
                  <a:rPr lang="en-US" sz="4400" dirty="0">
                    <a:latin typeface="NikoshBAN" panose="02000000000000000000" pitchFamily="2" charset="0"/>
                    <a:cs typeface="NikoshBAN" panose="02000000000000000000" pitchFamily="2" charset="0"/>
                  </a:rPr>
                  <a:t>ঘ)</a:t>
                </a:r>
                <a14:m>
                  <m:oMath xmlns:m="http://schemas.openxmlformats.org/officeDocument/2006/math">
                    <m:r>
                      <a:rPr lang="en-US" sz="440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 </m:t>
                    </m:r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∅</m:t>
                    </m:r>
                  </m:oMath>
                </a14:m>
                <a:endParaRPr lang="en-US" sz="44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96834" y="535577"/>
                <a:ext cx="11260182" cy="4807132"/>
              </a:xfrm>
              <a:blipFill rotWithShape="1">
                <a:blip r:embed="rId2"/>
                <a:stretch>
                  <a:fillRect l="-2003" t="-4822" b="-1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 19"/>
          <p:cNvGrpSpPr/>
          <p:nvPr/>
        </p:nvGrpSpPr>
        <p:grpSpPr>
          <a:xfrm>
            <a:off x="4407908" y="2162172"/>
            <a:ext cx="613956" cy="431076"/>
            <a:chOff x="10476411" y="1123406"/>
            <a:chExt cx="613956" cy="431076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10476411" y="1332411"/>
              <a:ext cx="156755" cy="22206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V="1">
              <a:off x="10646229" y="1123406"/>
              <a:ext cx="444138" cy="43107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4762942" y="4374087"/>
            <a:ext cx="613956" cy="431076"/>
            <a:chOff x="10476411" y="1123406"/>
            <a:chExt cx="613956" cy="431076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10476411" y="1332411"/>
              <a:ext cx="156755" cy="222069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10646229" y="1123406"/>
              <a:ext cx="444138" cy="431076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5718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0312" y="190086"/>
            <a:ext cx="11203488" cy="1325563"/>
          </a:xfrm>
        </p:spPr>
        <p:txBody>
          <a:bodyPr>
            <a:normAutofit/>
          </a:bodyPr>
          <a:lstStyle/>
          <a:p>
            <a:r>
              <a:rPr lang="en-US" sz="600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    INTODUCTION</a:t>
            </a:r>
            <a:r>
              <a:rPr lang="en-US" sz="6000" b="1" u="sng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60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6026" y="1434662"/>
            <a:ext cx="6873767" cy="44931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</a:rPr>
              <a:t>Shoriful</a:t>
            </a:r>
            <a:r>
              <a:rPr lang="en-US" sz="6000" b="1" dirty="0" smtClean="0">
                <a:solidFill>
                  <a:srgbClr val="FF0000"/>
                </a:solidFill>
              </a:rPr>
              <a:t> Islam </a:t>
            </a:r>
            <a:r>
              <a:rPr lang="en-US" sz="6000" b="1" dirty="0" err="1" smtClean="0">
                <a:solidFill>
                  <a:srgbClr val="FF0000"/>
                </a:solidFill>
              </a:rPr>
              <a:t>Nayon</a:t>
            </a:r>
            <a:endParaRPr lang="en-US" sz="60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4800" dirty="0" smtClean="0"/>
              <a:t>Assistant teacher Math</a:t>
            </a:r>
          </a:p>
          <a:p>
            <a:pPr algn="ctr"/>
            <a:r>
              <a:rPr lang="en-US" sz="4800" dirty="0" smtClean="0"/>
              <a:t>Rampur High School,</a:t>
            </a:r>
          </a:p>
          <a:p>
            <a:pPr algn="ctr"/>
            <a:r>
              <a:rPr lang="en-US" sz="4800" dirty="0" err="1" smtClean="0"/>
              <a:t>Uttarkhan</a:t>
            </a:r>
            <a:r>
              <a:rPr lang="en-US" sz="4800" dirty="0" smtClean="0"/>
              <a:t> ,Dhaka.1230</a:t>
            </a:r>
          </a:p>
          <a:p>
            <a:pPr algn="ctr"/>
            <a:r>
              <a:rPr lang="en-US" sz="4800" dirty="0" smtClean="0"/>
              <a:t>01937074433</a:t>
            </a:r>
            <a:endParaRPr lang="en-US" sz="4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90077" y="1404586"/>
            <a:ext cx="4506028" cy="454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78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5624" y="304800"/>
            <a:ext cx="5123145" cy="707886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C00000"/>
                </a:solidFill>
              </a:rPr>
              <a:t>বাড়ির কাজ </a:t>
            </a:r>
            <a:endParaRPr lang="en-US" sz="40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7786" y="1770996"/>
                <a:ext cx="11962355" cy="3231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={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𝑐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}</m:t>
                    </m:r>
                  </m:oMath>
                </a14:m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={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𝑏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𝑑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𝑓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}</m:t>
                    </m:r>
                  </m:oMath>
                </a14:m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𝐶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={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𝑏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𝑐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𝑑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,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𝑒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}</m:t>
                    </m:r>
                  </m:oMath>
                </a14:m>
                <a:r>
                  <a:rPr lang="bn-BD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হলে,</a:t>
                </a:r>
                <a:endParaRPr lang="bn-BD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2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4000" dirty="0" smtClean="0">
                    <a:latin typeface="Times New Roman" panose="02020603050405020304" pitchFamily="18" charset="0"/>
                    <a:cs typeface="NikoshBAN" panose="02000000000000000000" pitchFamily="2" charset="0"/>
                  </a:rPr>
                  <a:t>1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.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∩(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)</m:t>
                    </m:r>
                  </m:oMath>
                </a14:m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এবং</a:t>
                </a:r>
                <a14:m>
                  <m:oMath xmlns:m="http://schemas.openxmlformats.org/officeDocument/2006/math">
                    <m:r>
                      <a:rPr lang="en-US" sz="4000" b="0" i="0" dirty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𝐶</m:t>
                    </m:r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∩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𝐵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)∪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𝐴</m:t>
                    </m:r>
                  </m:oMath>
                </a14:m>
                <a:r>
                  <a:rPr lang="en-US" sz="4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এরমাননির্নয়কর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।</a:t>
                </a:r>
              </a:p>
              <a:p>
                <a:endPara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2. </a:t>
                </a:r>
                <a:r>
                  <a:rPr lang="en-US" sz="4000" dirty="0" err="1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প্রমানকরযে</a:t>
                </a:r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∪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=(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)∪(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)∪(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𝐴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∩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𝐵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NikoshBAN" panose="02000000000000000000" pitchFamily="2" charset="0"/>
                      </a:rPr>
                      <m:t>)</m:t>
                    </m:r>
                  </m:oMath>
                </a14:m>
                <a:endPara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endParaRPr lang="en-US" sz="4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86" y="1770996"/>
                <a:ext cx="11962355" cy="3231654"/>
              </a:xfrm>
              <a:prstGeom prst="rect">
                <a:avLst/>
              </a:prstGeom>
              <a:blipFill rotWithShape="1">
                <a:blip r:embed="rId2"/>
                <a:stretch>
                  <a:fillRect l="-1835" t="-49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4578" y="5226"/>
            <a:ext cx="3125756" cy="19035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7030A0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2970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DOEL\Desktop\Alam\picture\031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38150" y="-228600"/>
            <a:ext cx="13004801" cy="731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150" y="175364"/>
            <a:ext cx="13004801" cy="326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25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  <p:sndAc>
          <p:stSnd>
            <p:snd r:embed="rId2" name="applause.wav"/>
          </p:stSnd>
        </p:sndAc>
      </p:transition>
    </mc:Choice>
    <mc:Fallback xmlns="">
      <p:transition spd="slow">
        <p:fade/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70245"/>
            <a:ext cx="10515600" cy="3706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bn-IN" sz="4000" smtClean="0">
                <a:latin typeface="NikoshBAN" panose="02000000000000000000" pitchFamily="2" charset="0"/>
                <a:cs typeface="NikoshBAN" panose="02000000000000000000" pitchFamily="2" charset="0"/>
              </a:rPr>
              <a:t>ণিঃ</a:t>
            </a:r>
            <a:r>
              <a:rPr lang="en-US" sz="400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৯ম</a:t>
            </a:r>
          </a:p>
          <a:p>
            <a:pPr marL="0" indent="0">
              <a:buNone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অধ্যয়ঃ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২য় </a:t>
            </a: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 সেট )</a:t>
            </a:r>
          </a:p>
          <a:p>
            <a:pPr marL="0" indent="0">
              <a:buNone/>
            </a:pPr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সময়ঃ৪৫ মিনিট</a:t>
            </a:r>
            <a:endParaRPr lang="en-US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60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610" y="2580361"/>
            <a:ext cx="3354366" cy="24655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955" y="2619635"/>
            <a:ext cx="3333750" cy="24955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27758" y="1014706"/>
            <a:ext cx="93819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  <a:r>
              <a:rPr lang="en-US" sz="54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নিচের</a:t>
            </a:r>
            <a:r>
              <a:rPr lang="en-US" sz="5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5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চিত্রগুলো</a:t>
            </a:r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5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লক্ষ্য</a:t>
            </a:r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54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কর</a:t>
            </a:r>
            <a:r>
              <a:rPr lang="en-US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4852" y="2592888"/>
            <a:ext cx="2872941" cy="284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69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39659"/>
            <a:ext cx="10515600" cy="1444233"/>
          </a:xfrm>
        </p:spPr>
        <p:txBody>
          <a:bodyPr>
            <a:noAutofit/>
          </a:bodyPr>
          <a:lstStyle/>
          <a:p>
            <a:pPr algn="ctr"/>
            <a:r>
              <a:rPr lang="en-US" sz="8000" dirty="0" err="1" smtClean="0"/>
              <a:t>আ</a:t>
            </a:r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জকের</a:t>
            </a:r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GB" sz="9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330054"/>
            <a:ext cx="10515600" cy="1843196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66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সেট</a:t>
            </a:r>
            <a:r>
              <a:rPr lang="en-US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16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254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GB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241" y="3081403"/>
            <a:ext cx="11799517" cy="3181611"/>
          </a:xfrm>
        </p:spPr>
        <p:txBody>
          <a:bodyPr>
            <a:normAutofit fontScale="92500" lnSpcReduction="10000"/>
          </a:bodyPr>
          <a:lstStyle/>
          <a:p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সেট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</a:t>
            </a:r>
            <a:r>
              <a:rPr lang="bn-IN" sz="4800" dirty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ং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জ্ঞায়িত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BD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800" dirty="0" smtClean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bn-BD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সেট,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ছেদ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সেট</a:t>
            </a:r>
            <a:r>
              <a:rPr lang="bn-BD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সেটের </a:t>
            </a:r>
            <a:r>
              <a:rPr lang="bn-IN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</a:t>
            </a:r>
            <a:r>
              <a:rPr lang="bn-BD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ন্তর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</a:t>
            </a:r>
            <a:r>
              <a:rPr lang="bn-BD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খ্যা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ভেন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চিত্রের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সাহায্যে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ছেদ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সেট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8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GB" sz="48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5989" y="1842234"/>
            <a:ext cx="100834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8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…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81222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0518" y="187890"/>
            <a:ext cx="10515600" cy="638828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নিচের</a:t>
            </a:r>
            <a:r>
              <a:rPr lang="en-US" sz="32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চিত্রগুলো</a:t>
            </a:r>
            <a:r>
              <a:rPr lang="bn-BD" sz="32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NikoshBAN" panose="02000000000000000000" pitchFamily="2" charset="0"/>
              </a:rPr>
              <a:t> ভালোভাবে </a:t>
            </a:r>
            <a:r>
              <a:rPr lang="en-US" sz="3200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লক্ষ্য</a:t>
            </a:r>
            <a:r>
              <a:rPr lang="en-US" sz="32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কর</a:t>
            </a:r>
            <a:endParaRPr lang="en-GB" sz="32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46" y="837373"/>
            <a:ext cx="1237268" cy="1116687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38" y="1001793"/>
            <a:ext cx="1128039" cy="7506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638" y="2179918"/>
            <a:ext cx="1114427" cy="11144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13" y="706785"/>
            <a:ext cx="1287649" cy="12222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35" y="2530156"/>
            <a:ext cx="956353" cy="7641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299" y="2364640"/>
            <a:ext cx="929705" cy="92970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08" y="1883909"/>
            <a:ext cx="1575736" cy="15757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734" y="922395"/>
            <a:ext cx="1157939" cy="120530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310" y="1001794"/>
            <a:ext cx="1448691" cy="96403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89608" y="4334004"/>
            <a:ext cx="5014396" cy="2292263"/>
          </a:xfrm>
          <a:prstGeom prst="rect">
            <a:avLst/>
          </a:prstGeom>
          <a:noFill/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419136" y="4334004"/>
            <a:ext cx="4846982" cy="2292263"/>
          </a:xfrm>
          <a:prstGeom prst="rect">
            <a:avLst/>
          </a:prstGeom>
          <a:noFill/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489637" y="687062"/>
            <a:ext cx="2535349" cy="3521684"/>
          </a:xfrm>
          <a:prstGeom prst="rect">
            <a:avLst/>
          </a:prstGeom>
          <a:noFill/>
          <a:ln w="762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9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4.44444E-6 L 0.64505 -0.034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53" y="-173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96296E-6 L 0.36302 -0.1143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51" y="-571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0.49389 0.049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88" y="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0.55664 0.6386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26" y="3192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07407E-6 L 0.49882 0.4046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35" y="2023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7037E-7 L 0.48385 0.6023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93" y="30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0.00417 0.4053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2025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-0.31302 0.58148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51" y="2907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3.7037E-6 L -0.33151 0.587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76" y="2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GB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674961"/>
            <a:ext cx="10515600" cy="2034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সেটের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সংজ্ঞা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 </a:t>
            </a:r>
          </a:p>
          <a:p>
            <a:pPr marL="0" indent="0">
              <a:buNone/>
            </a:pP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 (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২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 </a:t>
            </a:r>
          </a:p>
          <a:p>
            <a:pPr marL="0" indent="0">
              <a:buNone/>
            </a:pPr>
            <a:endParaRPr lang="en-GB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19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endParaRPr lang="en-GB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764" y="2401823"/>
            <a:ext cx="11536471" cy="22453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6000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সেট</a:t>
            </a:r>
            <a:r>
              <a:rPr lang="bn-BD" sz="60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বাস্তব</a:t>
            </a:r>
            <a:r>
              <a:rPr lang="en-US" sz="60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60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60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জগতের</a:t>
            </a:r>
            <a:r>
              <a:rPr lang="en-US" sz="60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সু-সজ্ঞায়িত</a:t>
            </a:r>
            <a:r>
              <a:rPr lang="en-US" sz="60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বস্তুর</a:t>
            </a:r>
            <a:r>
              <a:rPr lang="en-US" sz="60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সমাবেশ</a:t>
            </a:r>
            <a:r>
              <a:rPr lang="en-US" sz="60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60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সংগ্রহকে</a:t>
            </a:r>
            <a:r>
              <a:rPr lang="en-US" sz="60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সেট</a:t>
            </a:r>
            <a:r>
              <a:rPr lang="en-US" sz="60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6000" dirty="0" smtClean="0">
                <a:solidFill>
                  <a:schemeClr val="accent6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GB" sz="6000" dirty="0">
              <a:solidFill>
                <a:schemeClr val="accent6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39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526</Words>
  <Application>Microsoft Office PowerPoint</Application>
  <PresentationFormat>Custom</PresentationFormat>
  <Paragraphs>71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              INTODUCTION </vt:lpstr>
      <vt:lpstr>পাঠ পরিচিতি </vt:lpstr>
      <vt:lpstr>PowerPoint Presentation</vt:lpstr>
      <vt:lpstr>আজকের পাঠ  </vt:lpstr>
      <vt:lpstr>শিখনফল</vt:lpstr>
      <vt:lpstr>নিচের চিত্রগুলো ভালোভাবে লক্ষ্য কর</vt:lpstr>
      <vt:lpstr>একক কাজ </vt:lpstr>
      <vt:lpstr>একক কাজের সমাধান</vt:lpstr>
      <vt:lpstr>PowerPoint Presentation</vt:lpstr>
      <vt:lpstr>নিচের চিত্রগুলো ভালোভাবে লক্ষ্য কর</vt:lpstr>
      <vt:lpstr>নিচের চিত্রগুলো ভালোভাবে লক্ষ্য কর</vt:lpstr>
      <vt:lpstr>জোড়ায় কাজ</vt:lpstr>
      <vt:lpstr>জোড়ায় কাজের সমাধানঃ</vt:lpstr>
      <vt:lpstr>ভেনচিত্রের সাহায্যে সংযোগ ও ছেদ সেট নির্নয় : </vt:lpstr>
      <vt:lpstr>দলীয় কাজ </vt:lpstr>
      <vt:lpstr>দলীয় কাজের সমাধানঃ</vt:lpstr>
      <vt:lpstr>মূল্যায়ন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আজকের ক্লাসে সবাইকে ধন্যবাদ</dc:title>
  <dc:creator>A-Hannan</dc:creator>
  <cp:lastModifiedBy>user</cp:lastModifiedBy>
  <cp:revision>126</cp:revision>
  <dcterms:created xsi:type="dcterms:W3CDTF">2015-12-07T00:21:43Z</dcterms:created>
  <dcterms:modified xsi:type="dcterms:W3CDTF">2025-01-06T08:43:56Z</dcterms:modified>
</cp:coreProperties>
</file>