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sldIdLst>
    <p:sldId id="256" r:id="rId3"/>
    <p:sldId id="262" r:id="rId4"/>
    <p:sldId id="263" r:id="rId5"/>
    <p:sldId id="261" r:id="rId6"/>
    <p:sldId id="257" r:id="rId7"/>
    <p:sldId id="258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82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presProps" Target="presProps.xml"/><Relationship Id="rId5" Type="http://schemas.openxmlformats.org/officeDocument/2006/relationships/slide" Target="slides/slide3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44120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77201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4137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5349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itle 28"/>
          <p:cNvSpPr>
            <a:spLocks noGrp="1"/>
          </p:cNvSpPr>
          <p:nvPr>
            <p:ph type="ctrTitle"/>
          </p:nvPr>
        </p:nvSpPr>
        <p:spPr>
          <a:xfrm>
            <a:off x="508000" y="4853412"/>
            <a:ext cx="11277600" cy="1222375"/>
          </a:xfrm>
        </p:spPr>
        <p:txBody>
          <a:bodyPr anchor="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508000" y="3886200"/>
            <a:ext cx="112776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>
          <a:xfrm>
            <a:off x="10972800" y="6473952"/>
            <a:ext cx="1011936" cy="246888"/>
          </a:xfrm>
        </p:spPr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ext Placeholder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8" name="Content Placeholder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6888"/>
          </a:xfrm>
        </p:spPr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402336" y="457200"/>
            <a:ext cx="11582400" cy="841248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29" name="Footer Placeholder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32525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icture Placeholder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1" name="Slide Number Placeholder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itle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6" name="Text Placeholder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582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692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291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198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7230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8718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6763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94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406400" y="1554163"/>
            <a:ext cx="115824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FCC37383-8C26-4F70-9F47-B75A55389E54}" type="datetimeFigureOut">
              <a:rPr lang="en-US" smtClean="0"/>
              <a:t>10-Feb-25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E89B212-A117-4129-B500-25F6CA4F209E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Placeholder 9"/>
          <p:cNvSpPr>
            <a:spLocks noGrp="1"/>
          </p:cNvSpPr>
          <p:nvPr>
            <p:ph type="title"/>
          </p:nvPr>
        </p:nvSpPr>
        <p:spPr>
          <a:xfrm>
            <a:off x="406400" y="457200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85800" y="1050899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685800" y="105798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2557" y="414002"/>
            <a:ext cx="4060368" cy="1446550"/>
          </a:xfrm>
          <a:prstGeom prst="rect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  <a:scene3d>
            <a:camera prst="isometricOffAxis2Left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800" dirty="0" err="1" smtClean="0">
                <a:ln w="38100">
                  <a:solidFill>
                    <a:srgbClr val="FFC000"/>
                  </a:solidFill>
                </a:ln>
                <a:solidFill>
                  <a:srgbClr val="FF0000"/>
                </a:solidFill>
              </a:rPr>
              <a:t>স্বাগতম</a:t>
            </a:r>
            <a:endParaRPr lang="en-US" sz="8800" dirty="0">
              <a:ln w="38100">
                <a:solidFill>
                  <a:srgbClr val="FFC000"/>
                </a:solidFill>
              </a:ln>
              <a:solidFill>
                <a:srgbClr val="FF0000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2073" y="4366910"/>
            <a:ext cx="2850374" cy="222709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09871" y="2511397"/>
            <a:ext cx="6877318" cy="64633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solidFill>
                  <a:srgbClr val="C00000"/>
                </a:solidFill>
              </a:rPr>
              <a:t>যৌথমূলধনী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কোম্পাঃ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মূলধন</a:t>
            </a:r>
            <a:r>
              <a:rPr lang="en-US" sz="3600" dirty="0" smtClean="0">
                <a:solidFill>
                  <a:srgbClr val="C00000"/>
                </a:solidFill>
              </a:rPr>
              <a:t> </a:t>
            </a:r>
            <a:r>
              <a:rPr lang="en-US" sz="3600" dirty="0" err="1" smtClean="0">
                <a:solidFill>
                  <a:srgbClr val="C00000"/>
                </a:solidFill>
              </a:rPr>
              <a:t>হিসাব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4505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12155" y="632177"/>
            <a:ext cx="6397979" cy="2043289"/>
          </a:xfrm>
          <a:solidFill>
            <a:schemeClr val="accent4">
              <a:lumMod val="5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n-US" sz="11500" dirty="0" err="1" smtClean="0">
                <a:ln w="28575">
                  <a:solidFill>
                    <a:srgbClr val="FF0000"/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শিখন</a:t>
            </a:r>
            <a:r>
              <a:rPr lang="en-US" sz="11500" dirty="0" smtClean="0">
                <a:ln w="28575">
                  <a:solidFill>
                    <a:srgbClr val="FF0000"/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en-US" sz="11500" dirty="0" err="1" smtClean="0">
                <a:ln w="28575">
                  <a:solidFill>
                    <a:srgbClr val="FF0000"/>
                  </a:solidFill>
                </a:ln>
                <a:solidFill>
                  <a:schemeClr val="accent5">
                    <a:lumMod val="50000"/>
                  </a:schemeClr>
                </a:solidFill>
              </a:rPr>
              <a:t>ফল</a:t>
            </a:r>
            <a:endParaRPr lang="en-US" sz="11500" dirty="0">
              <a:ln w="28575">
                <a:solidFill>
                  <a:srgbClr val="FF0000"/>
                </a:solidFill>
              </a:ln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 flipH="1">
            <a:off x="508000" y="2878667"/>
            <a:ext cx="10588977" cy="260279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381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এ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সমস্যা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সমাধানের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মাধ্যমে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শিক্ষার্থীরা</a:t>
            </a:r>
            <a:r>
              <a:rPr lang="en-US" sz="280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- </a:t>
            </a:r>
            <a:endParaRPr lang="en-US" sz="2800" dirty="0" smtClean="0">
              <a:ln w="12700">
                <a:solidFill>
                  <a:srgbClr val="002060"/>
                </a:solidFill>
              </a:ln>
              <a:solidFill>
                <a:srgbClr val="00B0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শেয়ারের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মাধ্যমে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সম্পদ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ক্রয়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সংক্রান্ত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সমস্যা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সমাধান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করতে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পারবে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শেয়ার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ক্রয়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এবং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বিলি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সংক্রান্ত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সমস্যা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সমাধান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করতে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পারবে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ব্যাংক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হিসাব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প্রস্তত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করতে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পারবে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কোম্পানীর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আর্থিক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অবস্থার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বিবরনী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প্রস্তত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করতে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 </a:t>
            </a:r>
            <a:r>
              <a:rPr lang="en-US" sz="2800" dirty="0" err="1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পারবে</a:t>
            </a:r>
            <a:r>
              <a:rPr lang="en-US" sz="2800" dirty="0" smtClean="0">
                <a:ln w="12700">
                  <a:solidFill>
                    <a:srgbClr val="002060"/>
                  </a:solidFill>
                </a:ln>
                <a:solidFill>
                  <a:srgbClr val="00B050"/>
                </a:solidFill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endParaRPr lang="en-US" dirty="0">
              <a:ln w="12700">
                <a:solidFill>
                  <a:srgbClr val="002060"/>
                </a:solidFill>
              </a:ln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81355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89867" y="270934"/>
            <a:ext cx="4933244" cy="1151686"/>
          </a:xfrm>
          <a:solidFill>
            <a:schemeClr val="bg1">
              <a:lumMod val="65000"/>
            </a:schemeClr>
          </a:solidFill>
          <a:ln w="28575">
            <a:solidFill>
              <a:schemeClr val="tx1"/>
            </a:solidFill>
          </a:ln>
        </p:spPr>
        <p:txBody>
          <a:bodyPr>
            <a:noAutofit/>
          </a:bodyPr>
          <a:lstStyle/>
          <a:p>
            <a:pPr algn="ctr"/>
            <a:r>
              <a:rPr lang="en-US" sz="6600" dirty="0" err="1" smtClean="0">
                <a:ln>
                  <a:solidFill>
                    <a:srgbClr val="FF0000"/>
                  </a:solidFill>
                </a:ln>
              </a:rPr>
              <a:t>পাঠ</a:t>
            </a:r>
            <a:r>
              <a:rPr lang="en-US" sz="6600" dirty="0" smtClean="0">
                <a:ln>
                  <a:solidFill>
                    <a:srgbClr val="FF0000"/>
                  </a:solidFill>
                </a:ln>
              </a:rPr>
              <a:t> </a:t>
            </a:r>
            <a:r>
              <a:rPr lang="en-US" sz="6600" dirty="0" err="1" smtClean="0">
                <a:ln>
                  <a:solidFill>
                    <a:srgbClr val="FF0000"/>
                  </a:solidFill>
                </a:ln>
              </a:rPr>
              <a:t>পরিচিতি</a:t>
            </a:r>
            <a:endParaRPr lang="en-US" sz="6600" dirty="0">
              <a:ln>
                <a:solidFill>
                  <a:srgbClr val="FF0000"/>
                </a:solidFill>
              </a:ln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74124" y="1569156"/>
            <a:ext cx="3036711" cy="707886"/>
          </a:xfrm>
          <a:prstGeom prst="rect">
            <a:avLst/>
          </a:prstGeom>
          <a:solidFill>
            <a:srgbClr val="00B0F0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অধ্যায়</a:t>
            </a:r>
            <a:r>
              <a:rPr lang="en-US" sz="4000" dirty="0" smtClean="0"/>
              <a:t> </a:t>
            </a:r>
            <a:r>
              <a:rPr lang="en-US" sz="4000" dirty="0" err="1" smtClean="0"/>
              <a:t>চতুর্থ</a:t>
            </a:r>
            <a:endParaRPr lang="en-US" sz="4000" dirty="0"/>
          </a:p>
        </p:txBody>
      </p:sp>
      <p:sp>
        <p:nvSpPr>
          <p:cNvPr id="6" name="TextBox 5"/>
          <p:cNvSpPr txBox="1"/>
          <p:nvPr/>
        </p:nvSpPr>
        <p:spPr>
          <a:xfrm>
            <a:off x="462842" y="2506133"/>
            <a:ext cx="4323635" cy="58477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হিসাববিজ্ঞান</a:t>
            </a:r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২য় </a:t>
            </a:r>
            <a:r>
              <a:rPr lang="en-US" sz="3200" b="1" dirty="0" err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পত্র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40264" y="3352800"/>
            <a:ext cx="5554126" cy="646331"/>
          </a:xfrm>
          <a:prstGeom prst="rect">
            <a:avLst/>
          </a:prstGeom>
          <a:noFill/>
          <a:ln w="28575">
            <a:solidFill>
              <a:schemeClr val="accent5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 err="1" smtClean="0"/>
              <a:t>শ্রেণিঃ</a:t>
            </a:r>
            <a:r>
              <a:rPr lang="en-US" sz="3600" dirty="0" smtClean="0"/>
              <a:t> </a:t>
            </a:r>
            <a:r>
              <a:rPr lang="en-US" sz="3600" b="1" dirty="0" err="1" smtClean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একাদশ</a:t>
            </a:r>
            <a:r>
              <a:rPr lang="en-US" sz="3600" dirty="0" smtClean="0"/>
              <a:t> ও </a:t>
            </a:r>
            <a:r>
              <a:rPr lang="en-US" sz="3600" b="1" dirty="0" err="1" smtClean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দ্বাদশ</a:t>
            </a:r>
            <a:endParaRPr lang="en-US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51554" y="4255911"/>
            <a:ext cx="4425246" cy="596067"/>
          </a:xfrm>
          <a:prstGeom prst="rect">
            <a:avLst/>
          </a:prstGeom>
          <a:solidFill>
            <a:schemeClr val="accent4"/>
          </a:solidFill>
          <a:ln w="28575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3200" b="1" dirty="0" err="1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তারিখঃ</a:t>
            </a:r>
            <a:r>
              <a:rPr lang="en-US" sz="3200" b="1" dirty="0" smtClean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১১/০৩/২০২৪ 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197600" y="4594574"/>
            <a:ext cx="4515556" cy="193899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AZIMADDIN</a:t>
            </a:r>
          </a:p>
          <a:p>
            <a:r>
              <a:rPr lang="en-US" sz="2400" dirty="0" smtClean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LECTURER ACCOUNTING</a:t>
            </a:r>
          </a:p>
          <a:p>
            <a:r>
              <a:rPr lang="en-US" sz="2400" dirty="0" smtClean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GOPALNAGAR ADARSHA COLLEGE</a:t>
            </a:r>
          </a:p>
          <a:p>
            <a:r>
              <a:rPr lang="en-US" sz="2400" dirty="0" smtClean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BRAHMANPARA</a:t>
            </a:r>
          </a:p>
          <a:p>
            <a:r>
              <a:rPr lang="en-US" sz="2400" dirty="0" smtClean="0">
                <a:ln w="12700">
                  <a:solidFill>
                    <a:srgbClr val="FF0000"/>
                  </a:solidFill>
                </a:ln>
                <a:solidFill>
                  <a:srgbClr val="00B0F0"/>
                </a:solidFill>
              </a:rPr>
              <a:t>COMILLA</a:t>
            </a:r>
            <a:endParaRPr lang="en-US" sz="2400" dirty="0">
              <a:ln w="12700">
                <a:solidFill>
                  <a:srgbClr val="FF0000"/>
                </a:solidFill>
              </a:ln>
              <a:solidFill>
                <a:srgbClr val="00B0F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680175" y="1546578"/>
            <a:ext cx="8274756" cy="707886"/>
          </a:xfrm>
          <a:prstGeom prst="rect">
            <a:avLst/>
          </a:prstGeom>
          <a:solidFill>
            <a:srgbClr val="FF0000"/>
          </a:solidFill>
          <a:ln w="28575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dirty="0" err="1" smtClean="0"/>
              <a:t>যৌথ</a:t>
            </a:r>
            <a:r>
              <a:rPr lang="en-US" sz="4000" dirty="0" smtClean="0"/>
              <a:t> </a:t>
            </a:r>
            <a:r>
              <a:rPr lang="en-US" sz="4000" dirty="0" err="1" smtClean="0"/>
              <a:t>মূলধণী</a:t>
            </a:r>
            <a:r>
              <a:rPr lang="en-US" sz="4000" dirty="0" smtClean="0"/>
              <a:t> </a:t>
            </a:r>
            <a:r>
              <a:rPr lang="en-US" sz="4000" dirty="0" err="1" smtClean="0"/>
              <a:t>কোম্পানির</a:t>
            </a:r>
            <a:r>
              <a:rPr lang="en-US" sz="4000" dirty="0" smtClean="0"/>
              <a:t> </a:t>
            </a:r>
            <a:r>
              <a:rPr lang="en-US" sz="4000" dirty="0" err="1" smtClean="0"/>
              <a:t>মূলধন</a:t>
            </a:r>
            <a:r>
              <a:rPr lang="en-US" sz="4000" dirty="0" smtClean="0"/>
              <a:t> </a:t>
            </a:r>
            <a:r>
              <a:rPr lang="en-US" sz="4000" dirty="0" err="1" smtClean="0"/>
              <a:t>হিসাব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0316524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849085" y="1907168"/>
            <a:ext cx="10371909" cy="2677656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2400" dirty="0" err="1" smtClean="0"/>
              <a:t>সান</a:t>
            </a:r>
            <a:r>
              <a:rPr lang="en-US" sz="2400" dirty="0" smtClean="0"/>
              <a:t> </a:t>
            </a:r>
            <a:r>
              <a:rPr lang="en-US" sz="2400" dirty="0" err="1" smtClean="0"/>
              <a:t>মুন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কোঃ</a:t>
            </a:r>
            <a:r>
              <a:rPr lang="en-US" sz="2400" dirty="0" smtClean="0"/>
              <a:t> </a:t>
            </a:r>
            <a:r>
              <a:rPr lang="en-US" sz="2400" dirty="0" err="1" smtClean="0"/>
              <a:t>লিঃ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প্রতি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১০০ </a:t>
            </a:r>
            <a:r>
              <a:rPr lang="en-US" sz="2400" dirty="0" err="1" smtClean="0"/>
              <a:t>টাকা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</a:t>
            </a:r>
            <a:r>
              <a:rPr lang="en-US" sz="2400" dirty="0" smtClean="0"/>
              <a:t> ৬০,০০০ </a:t>
            </a:r>
            <a:r>
              <a:rPr lang="en-US" sz="2400" dirty="0" err="1" smtClean="0"/>
              <a:t>শেয়ারে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নিবন্ধিত</a:t>
            </a:r>
            <a:r>
              <a:rPr lang="en-US" sz="2400" dirty="0" smtClean="0"/>
              <a:t> </a:t>
            </a:r>
            <a:r>
              <a:rPr lang="en-US" sz="2400" dirty="0" err="1" smtClean="0"/>
              <a:t>হয়।কোং</a:t>
            </a:r>
            <a:r>
              <a:rPr lang="en-US" sz="2400" dirty="0" smtClean="0"/>
              <a:t> ১০,০০০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দিয়ে</a:t>
            </a:r>
            <a:r>
              <a:rPr lang="en-US" sz="2400" dirty="0" smtClean="0"/>
              <a:t> </a:t>
            </a:r>
            <a:r>
              <a:rPr lang="en-US" sz="2400" dirty="0" err="1" smtClean="0"/>
              <a:t>সমমূল্যে</a:t>
            </a:r>
            <a:r>
              <a:rPr lang="en-US" sz="2400" dirty="0" smtClean="0"/>
              <a:t> </a:t>
            </a:r>
            <a:r>
              <a:rPr lang="en-US" sz="2400" dirty="0" err="1" smtClean="0"/>
              <a:t>একটি</a:t>
            </a:r>
            <a:r>
              <a:rPr lang="en-US" sz="2400" dirty="0" smtClean="0"/>
              <a:t> </a:t>
            </a:r>
            <a:r>
              <a:rPr lang="en-US" sz="2400" dirty="0" err="1" smtClean="0"/>
              <a:t>মেশিন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ক্রয়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</a:t>
            </a:r>
            <a:r>
              <a:rPr lang="en-US" sz="2400" dirty="0" smtClean="0"/>
              <a:t>। </a:t>
            </a:r>
            <a:r>
              <a:rPr lang="en-US" sz="2400" dirty="0" err="1" smtClean="0"/>
              <a:t>কোঃ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প্রতি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১০% </a:t>
            </a:r>
            <a:r>
              <a:rPr lang="en-US" sz="2400" dirty="0" err="1" smtClean="0"/>
              <a:t>অধিহারে</a:t>
            </a:r>
            <a:r>
              <a:rPr lang="en-US" sz="2400" dirty="0" smtClean="0"/>
              <a:t> ৪০,০০০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বিক্রির</a:t>
            </a:r>
            <a:r>
              <a:rPr lang="en-US" sz="2400" dirty="0" smtClean="0"/>
              <a:t> </a:t>
            </a:r>
            <a:r>
              <a:rPr lang="en-US" sz="2400" dirty="0" err="1" smtClean="0"/>
              <a:t>জন্য</a:t>
            </a:r>
            <a:r>
              <a:rPr lang="en-US" sz="2400" dirty="0" smtClean="0"/>
              <a:t> </a:t>
            </a:r>
            <a:r>
              <a:rPr lang="en-US" sz="2400" dirty="0" err="1" smtClean="0"/>
              <a:t>বাজারে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বিজ্ঞাপন</a:t>
            </a:r>
            <a:r>
              <a:rPr lang="en-US" sz="2400" dirty="0" smtClean="0"/>
              <a:t> </a:t>
            </a:r>
            <a:r>
              <a:rPr lang="en-US" sz="2400" dirty="0" err="1" smtClean="0"/>
              <a:t>দেয়</a:t>
            </a:r>
            <a:r>
              <a:rPr lang="en-US" sz="2400" dirty="0" smtClean="0"/>
              <a:t>। </a:t>
            </a:r>
            <a:r>
              <a:rPr lang="en-US" sz="2400" dirty="0" err="1" smtClean="0"/>
              <a:t>কোঃ</a:t>
            </a:r>
            <a:r>
              <a:rPr lang="en-US" sz="2400" dirty="0" smtClean="0"/>
              <a:t> </a:t>
            </a:r>
            <a:r>
              <a:rPr lang="en-US" sz="2400" dirty="0" err="1" smtClean="0"/>
              <a:t>ইস্যু</a:t>
            </a:r>
            <a:r>
              <a:rPr lang="en-US" sz="2400" dirty="0" smtClean="0"/>
              <a:t> </a:t>
            </a:r>
            <a:r>
              <a:rPr lang="en-US" sz="2400" dirty="0" err="1" smtClean="0"/>
              <a:t>কৃত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অপেক্ষা</a:t>
            </a:r>
            <a:r>
              <a:rPr lang="en-US" sz="2400" dirty="0" smtClean="0"/>
              <a:t> ২০% </a:t>
            </a:r>
            <a:r>
              <a:rPr lang="en-US" sz="2400" dirty="0" err="1" smtClean="0"/>
              <a:t>বেশি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আবেদন</a:t>
            </a:r>
            <a:r>
              <a:rPr lang="en-US" sz="2400" dirty="0" smtClean="0"/>
              <a:t> </a:t>
            </a:r>
            <a:r>
              <a:rPr lang="en-US" sz="2400" dirty="0" err="1" smtClean="0"/>
              <a:t>পায়</a:t>
            </a:r>
            <a:r>
              <a:rPr lang="en-US" sz="2400" dirty="0" smtClean="0"/>
              <a:t>। </a:t>
            </a:r>
            <a:r>
              <a:rPr lang="en-US" sz="2400" dirty="0" err="1" smtClean="0"/>
              <a:t>অতিরিক্ত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শেয়ারগুলো</a:t>
            </a:r>
            <a:r>
              <a:rPr lang="en-US" sz="2400" dirty="0" smtClean="0"/>
              <a:t> </a:t>
            </a:r>
            <a:r>
              <a:rPr lang="en-US" sz="2400" dirty="0" err="1" smtClean="0"/>
              <a:t>ফেরত</a:t>
            </a:r>
            <a:r>
              <a:rPr lang="en-US" sz="2400" dirty="0" smtClean="0"/>
              <a:t> </a:t>
            </a:r>
            <a:r>
              <a:rPr lang="en-US" sz="2400" dirty="0" err="1" smtClean="0"/>
              <a:t>দেয়</a:t>
            </a:r>
            <a:r>
              <a:rPr lang="en-US" sz="2400" dirty="0" smtClean="0"/>
              <a:t>। </a:t>
            </a:r>
            <a:r>
              <a:rPr lang="en-US" sz="2400" dirty="0" err="1" smtClean="0"/>
              <a:t>অবশিষ্ট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শেয়ারগুলো</a:t>
            </a:r>
            <a:r>
              <a:rPr lang="en-US" sz="2400" dirty="0" smtClean="0"/>
              <a:t> </a:t>
            </a:r>
            <a:r>
              <a:rPr lang="en-US" sz="2400" dirty="0" err="1" smtClean="0"/>
              <a:t>জনগণের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মাঝে</a:t>
            </a:r>
            <a:r>
              <a:rPr lang="en-US" sz="2400" dirty="0" smtClean="0"/>
              <a:t> </a:t>
            </a:r>
            <a:r>
              <a:rPr lang="en-US" sz="2400" dirty="0" err="1" smtClean="0"/>
              <a:t>বিলি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করা</a:t>
            </a:r>
            <a:r>
              <a:rPr lang="en-US" sz="2400" dirty="0" smtClean="0"/>
              <a:t> </a:t>
            </a:r>
            <a:r>
              <a:rPr lang="en-US" sz="2400" dirty="0" err="1" smtClean="0"/>
              <a:t>হয়</a:t>
            </a:r>
            <a:r>
              <a:rPr lang="en-US" sz="2400" dirty="0" smtClean="0"/>
              <a:t>। </a:t>
            </a:r>
            <a:r>
              <a:rPr lang="en-US" sz="2400" dirty="0" err="1" smtClean="0"/>
              <a:t>কোঃ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প্রতি</a:t>
            </a:r>
            <a:r>
              <a:rPr lang="en-US" sz="2400" dirty="0"/>
              <a:t>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০.৮০ </a:t>
            </a:r>
            <a:r>
              <a:rPr lang="en-US" sz="2400" dirty="0" err="1" smtClean="0"/>
              <a:t>টাকা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</a:t>
            </a:r>
            <a:r>
              <a:rPr lang="en-US" sz="2400" dirty="0" err="1" smtClean="0"/>
              <a:t>দালালের</a:t>
            </a:r>
            <a:r>
              <a:rPr lang="en-US" sz="2400" dirty="0" smtClean="0"/>
              <a:t> </a:t>
            </a:r>
            <a:r>
              <a:rPr lang="en-US" sz="2400" dirty="0" err="1" smtClean="0"/>
              <a:t>দস্তুরি</a:t>
            </a:r>
            <a:r>
              <a:rPr lang="en-US" sz="2400" dirty="0" smtClean="0"/>
              <a:t> </a:t>
            </a:r>
            <a:r>
              <a:rPr lang="en-US" sz="2400" dirty="0" err="1" smtClean="0"/>
              <a:t>এবং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প্রতি</a:t>
            </a:r>
            <a:r>
              <a:rPr lang="en-US" sz="2400" dirty="0" smtClean="0"/>
              <a:t> </a:t>
            </a:r>
            <a:r>
              <a:rPr lang="en-US" sz="2400" dirty="0" err="1" smtClean="0"/>
              <a:t>শেয়ার</a:t>
            </a:r>
            <a:r>
              <a:rPr lang="en-US" sz="2400" dirty="0" smtClean="0"/>
              <a:t> ০.৬০ </a:t>
            </a:r>
            <a:r>
              <a:rPr lang="en-US" sz="2400" dirty="0" err="1" smtClean="0"/>
              <a:t>টাকা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করে</a:t>
            </a:r>
            <a:r>
              <a:rPr lang="en-US" sz="2400" dirty="0" smtClean="0"/>
              <a:t> </a:t>
            </a:r>
            <a:r>
              <a:rPr lang="en-US" sz="2400" dirty="0" err="1" smtClean="0"/>
              <a:t>ব্যাংক</a:t>
            </a:r>
            <a:r>
              <a:rPr lang="en-US" sz="2400" dirty="0" smtClean="0"/>
              <a:t> </a:t>
            </a:r>
            <a:r>
              <a:rPr lang="en-US" sz="2400" dirty="0" err="1" smtClean="0"/>
              <a:t>চার্জ</a:t>
            </a:r>
            <a:r>
              <a:rPr lang="en-US" sz="2400" dirty="0" smtClean="0"/>
              <a:t> </a:t>
            </a:r>
            <a:r>
              <a:rPr lang="en-US" sz="2400" dirty="0" err="1" smtClean="0"/>
              <a:t>প্রদান</a:t>
            </a:r>
            <a:r>
              <a:rPr lang="en-US" sz="2400" dirty="0" smtClean="0"/>
              <a:t> </a:t>
            </a:r>
            <a:r>
              <a:rPr lang="en-US" sz="2400" dirty="0" err="1" smtClean="0"/>
              <a:t>করা</a:t>
            </a:r>
            <a:r>
              <a:rPr lang="en-US" sz="2400" dirty="0" smtClean="0"/>
              <a:t> </a:t>
            </a:r>
            <a:r>
              <a:rPr lang="en-US" sz="2400" dirty="0" err="1" smtClean="0"/>
              <a:t>হয়</a:t>
            </a:r>
            <a:r>
              <a:rPr lang="en-US" sz="2400" dirty="0" smtClean="0"/>
              <a:t>। 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940524" y="4944538"/>
            <a:ext cx="8756631" cy="1399832"/>
          </a:xfrm>
          <a:prstGeom prst="rect">
            <a:avLst/>
          </a:prstGeom>
          <a:solidFill>
            <a:srgbClr val="00B05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ক. </a:t>
            </a:r>
            <a:r>
              <a:rPr lang="en-US" sz="2800" dirty="0" err="1" smtClean="0"/>
              <a:t>শেয়ার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প্রতি</a:t>
            </a:r>
            <a:r>
              <a:rPr lang="en-US" sz="2800" dirty="0" smtClean="0"/>
              <a:t> </a:t>
            </a:r>
            <a:r>
              <a:rPr lang="en-US" sz="2800" dirty="0" err="1" smtClean="0"/>
              <a:t>অধিহার</a:t>
            </a:r>
            <a:r>
              <a:rPr lang="en-US" sz="2800" dirty="0" smtClean="0"/>
              <a:t> ও </a:t>
            </a:r>
            <a:r>
              <a:rPr lang="en-US" sz="2800" dirty="0" err="1" smtClean="0"/>
              <a:t>মোট</a:t>
            </a:r>
            <a:r>
              <a:rPr lang="en-US" sz="2800" dirty="0" smtClean="0"/>
              <a:t> </a:t>
            </a:r>
            <a:r>
              <a:rPr lang="en-US" sz="2800" dirty="0" err="1" smtClean="0"/>
              <a:t>অধিহারের</a:t>
            </a:r>
            <a:r>
              <a:rPr lang="en-US" sz="2800" dirty="0" smtClean="0"/>
              <a:t> </a:t>
            </a:r>
            <a:r>
              <a:rPr lang="en-US" sz="2800" dirty="0" err="1" smtClean="0"/>
              <a:t>পরিমান</a:t>
            </a:r>
            <a:r>
              <a:rPr lang="en-US" sz="2800" dirty="0" smtClean="0"/>
              <a:t> </a:t>
            </a:r>
            <a:r>
              <a:rPr lang="en-US" sz="2800" dirty="0" err="1" smtClean="0"/>
              <a:t>কত</a:t>
            </a:r>
            <a:r>
              <a:rPr lang="en-US" sz="2800" dirty="0" smtClean="0"/>
              <a:t>?</a:t>
            </a:r>
          </a:p>
          <a:p>
            <a:r>
              <a:rPr lang="en-US" sz="2800" dirty="0" smtClean="0"/>
              <a:t>খ. </a:t>
            </a:r>
            <a:r>
              <a:rPr lang="en-US" sz="2800" dirty="0" err="1" smtClean="0"/>
              <a:t>প্রয়োজনীয়</a:t>
            </a:r>
            <a:r>
              <a:rPr lang="en-US" sz="2800" dirty="0" smtClean="0"/>
              <a:t> </a:t>
            </a:r>
            <a:r>
              <a:rPr lang="en-US" sz="2800" dirty="0" err="1" smtClean="0"/>
              <a:t>জাবেদা</a:t>
            </a:r>
            <a:r>
              <a:rPr lang="en-US" sz="2800" dirty="0" smtClean="0"/>
              <a:t> </a:t>
            </a:r>
            <a:r>
              <a:rPr lang="en-US" sz="2800" dirty="0" err="1" smtClean="0"/>
              <a:t>দাখিলা</a:t>
            </a:r>
            <a:r>
              <a:rPr lang="en-US" sz="2800" dirty="0" smtClean="0"/>
              <a:t> </a:t>
            </a:r>
            <a:r>
              <a:rPr lang="en-US" sz="2800" dirty="0" err="1" smtClean="0"/>
              <a:t>দাও</a:t>
            </a:r>
            <a:r>
              <a:rPr lang="en-US" sz="2800" dirty="0" smtClean="0"/>
              <a:t>।</a:t>
            </a:r>
          </a:p>
          <a:p>
            <a:r>
              <a:rPr lang="en-US" sz="2800" dirty="0" smtClean="0"/>
              <a:t>গ. </a:t>
            </a:r>
            <a:r>
              <a:rPr lang="en-US" sz="2800" dirty="0" err="1" smtClean="0"/>
              <a:t>আার্থিক</a:t>
            </a:r>
            <a:r>
              <a:rPr lang="en-US" sz="2800" dirty="0" smtClean="0"/>
              <a:t> </a:t>
            </a:r>
            <a:r>
              <a:rPr lang="en-US" sz="2800" dirty="0" err="1" smtClean="0"/>
              <a:t>অবস্থার</a:t>
            </a:r>
            <a:r>
              <a:rPr lang="en-US" sz="2800" dirty="0" smtClean="0"/>
              <a:t> </a:t>
            </a:r>
            <a:r>
              <a:rPr lang="en-US" sz="2800" dirty="0" err="1" smtClean="0"/>
              <a:t>বিবরনী</a:t>
            </a:r>
            <a:r>
              <a:rPr lang="en-US" sz="2800" dirty="0" smtClean="0"/>
              <a:t> </a:t>
            </a:r>
            <a:r>
              <a:rPr lang="en-US" sz="2800" dirty="0" err="1" smtClean="0"/>
              <a:t>তৈরি</a:t>
            </a:r>
            <a:r>
              <a:rPr lang="en-US" sz="2800" dirty="0" smtClean="0"/>
              <a:t> </a:t>
            </a:r>
            <a:r>
              <a:rPr lang="en-US" sz="2800" dirty="0" err="1" smtClean="0"/>
              <a:t>কর</a:t>
            </a:r>
            <a:r>
              <a:rPr lang="en-US" sz="2800" dirty="0" smtClean="0"/>
              <a:t>।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821576" y="809897"/>
            <a:ext cx="4336869" cy="769441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dirty="0" err="1" smtClean="0"/>
              <a:t>গাণিতিক</a:t>
            </a:r>
            <a:r>
              <a:rPr lang="en-US" sz="4400" dirty="0" smtClean="0"/>
              <a:t> </a:t>
            </a:r>
            <a:r>
              <a:rPr lang="en-US" sz="4400" dirty="0" err="1" smtClean="0"/>
              <a:t>সমস্যা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188508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92329" y="1776539"/>
            <a:ext cx="9966961" cy="646331"/>
          </a:xfrm>
          <a:prstGeom prst="rect">
            <a:avLst/>
          </a:prstGeom>
          <a:solidFill>
            <a:srgbClr val="00B0F0"/>
          </a:solidFill>
          <a:ln w="571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3600" dirty="0" smtClean="0"/>
              <a:t>ক. </a:t>
            </a:r>
            <a:r>
              <a:rPr lang="en-US" sz="3600" dirty="0" err="1" smtClean="0"/>
              <a:t>শেয়ার</a:t>
            </a:r>
            <a:r>
              <a:rPr lang="en-US" sz="3600" dirty="0" smtClean="0"/>
              <a:t> </a:t>
            </a:r>
            <a:r>
              <a:rPr lang="en-US" sz="3600" dirty="0" err="1" smtClean="0"/>
              <a:t>প্রতি</a:t>
            </a:r>
            <a:r>
              <a:rPr lang="en-US" sz="3600" dirty="0" smtClean="0"/>
              <a:t> </a:t>
            </a:r>
            <a:r>
              <a:rPr lang="en-US" sz="3600" dirty="0" err="1" smtClean="0"/>
              <a:t>অধিহার</a:t>
            </a:r>
            <a:r>
              <a:rPr lang="en-US" sz="3600" dirty="0" smtClean="0"/>
              <a:t> ও </a:t>
            </a:r>
            <a:r>
              <a:rPr lang="en-US" sz="3600" dirty="0" err="1" smtClean="0"/>
              <a:t>মোট</a:t>
            </a:r>
            <a:r>
              <a:rPr lang="en-US" sz="3600" dirty="0" smtClean="0"/>
              <a:t> </a:t>
            </a:r>
            <a:r>
              <a:rPr lang="en-US" sz="3600" dirty="0" err="1" smtClean="0"/>
              <a:t>অধিহারের</a:t>
            </a:r>
            <a:r>
              <a:rPr lang="en-US" sz="3600" dirty="0" smtClean="0"/>
              <a:t> </a:t>
            </a:r>
            <a:r>
              <a:rPr lang="en-US" sz="3600" dirty="0" err="1" smtClean="0"/>
              <a:t>পরিমান</a:t>
            </a:r>
            <a:r>
              <a:rPr lang="en-US" sz="3600" dirty="0" err="1"/>
              <a:t>ঃ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2821576" y="809897"/>
            <a:ext cx="61656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গাণিতিক </a:t>
            </a:r>
            <a:r>
              <a:rPr lang="en-US" sz="4400" dirty="0" err="1" smtClean="0"/>
              <a:t>সমস্যা</a:t>
            </a:r>
            <a:r>
              <a:rPr lang="en-US" sz="4400" dirty="0" smtClean="0"/>
              <a:t> </a:t>
            </a:r>
            <a:r>
              <a:rPr lang="en-US" sz="4400" dirty="0" err="1" smtClean="0"/>
              <a:t>সামাধান</a:t>
            </a:r>
            <a:endParaRPr lang="en-US" sz="4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326571" y="2643442"/>
                <a:ext cx="11573692" cy="2623219"/>
              </a:xfrm>
              <a:prstGeom prst="rect">
                <a:avLst/>
              </a:prstGeom>
              <a:solidFill>
                <a:srgbClr val="00B050"/>
              </a:solidFill>
              <a:ln w="57150">
                <a:solidFill>
                  <a:srgbClr val="FFFF00"/>
                </a:solidFill>
              </a:ln>
            </p:spPr>
            <p:txBody>
              <a:bodyPr wrap="square">
                <a:spAutoFit/>
              </a:bodyPr>
              <a:lstStyle/>
              <a:p>
                <a:pPr algn="just"/>
                <a:r>
                  <a:rPr lang="en-US" dirty="0" smtClean="0"/>
                  <a:t>(</a:t>
                </a:r>
                <a:r>
                  <a:rPr lang="en-US" sz="3200" dirty="0" err="1" smtClean="0"/>
                  <a:t>i</a:t>
                </a:r>
                <a:r>
                  <a:rPr lang="en-US" sz="3200" dirty="0" smtClean="0"/>
                  <a:t>) . </a:t>
                </a:r>
                <a:r>
                  <a:rPr lang="en-US" sz="3200" dirty="0" err="1"/>
                  <a:t>শেয়ার</a:t>
                </a:r>
                <a:r>
                  <a:rPr lang="en-US" sz="3200" dirty="0"/>
                  <a:t> </a:t>
                </a:r>
                <a:r>
                  <a:rPr lang="en-US" sz="3200" dirty="0" err="1"/>
                  <a:t>প্রতি</a:t>
                </a:r>
                <a:r>
                  <a:rPr lang="en-US" sz="3200" dirty="0"/>
                  <a:t> </a:t>
                </a:r>
                <a:r>
                  <a:rPr lang="en-US" sz="3200" dirty="0" err="1" smtClean="0"/>
                  <a:t>অধিহার</a:t>
                </a:r>
                <a:r>
                  <a:rPr lang="en-US" sz="3200" dirty="0" smtClean="0"/>
                  <a:t>= ১০০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3200" dirty="0" smtClean="0"/>
                  <a:t>১০% = ১০ </a:t>
                </a:r>
                <a:r>
                  <a:rPr lang="en-US" sz="3200" dirty="0" err="1" smtClean="0"/>
                  <a:t>টাকা</a:t>
                </a:r>
                <a:r>
                  <a:rPr lang="en-US" sz="3200" dirty="0" smtClean="0"/>
                  <a:t>।</a:t>
                </a:r>
              </a:p>
              <a:p>
                <a:pPr algn="just"/>
                <a:r>
                  <a:rPr lang="en-US" sz="3200" dirty="0" smtClean="0"/>
                  <a:t> (ii).</a:t>
                </a:r>
                <a:r>
                  <a:rPr lang="en-US" sz="3200" dirty="0" err="1" smtClean="0"/>
                  <a:t>মোট</a:t>
                </a:r>
                <a:r>
                  <a:rPr lang="en-US" sz="3200" dirty="0"/>
                  <a:t> </a:t>
                </a:r>
                <a:r>
                  <a:rPr lang="en-US" sz="3200" dirty="0" err="1" smtClean="0"/>
                  <a:t>অধিহারর</a:t>
                </a:r>
                <a:r>
                  <a:rPr lang="en-US" sz="3200" dirty="0" smtClean="0"/>
                  <a:t> </a:t>
                </a:r>
                <a:r>
                  <a:rPr lang="en-US" sz="3200" dirty="0" err="1" smtClean="0"/>
                  <a:t>পরিমান</a:t>
                </a:r>
                <a:r>
                  <a:rPr lang="en-US" sz="3200" dirty="0" smtClean="0"/>
                  <a:t>=(</a:t>
                </a:r>
                <a:r>
                  <a:rPr lang="en-US" sz="3200" dirty="0" err="1" smtClean="0"/>
                  <a:t>বিলিকৃত</a:t>
                </a:r>
                <a:r>
                  <a:rPr lang="en-US" sz="3200" dirty="0" smtClean="0"/>
                  <a:t> শেয়ার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শেয়ার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প্রতি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অধিঃ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endParaRPr lang="en-US" sz="3200" b="0" dirty="0" smtClean="0">
                  <a:ea typeface="Cambria Math" panose="02040503050406030204" pitchFamily="18" charset="0"/>
                </a:endParaRPr>
              </a:p>
              <a:p>
                <a:pPr algn="just"/>
                <a:r>
                  <a:rPr lang="en-US" sz="3200" dirty="0" smtClean="0"/>
                  <a:t>                                                   = (৪০,০০০</a:t>
                </a:r>
                <a14:m>
                  <m:oMath xmlns:m="http://schemas.openxmlformats.org/officeDocument/2006/math">
                    <m:r>
                      <a:rPr lang="en-US" sz="3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US" sz="3200" dirty="0" smtClean="0"/>
                  <a:t> ১০) </a:t>
                </a:r>
                <a:r>
                  <a:rPr lang="en-US" sz="3200" dirty="0" err="1" smtClean="0"/>
                  <a:t>টাকা</a:t>
                </a:r>
                <a:r>
                  <a:rPr lang="en-US" sz="3200" dirty="0" smtClean="0"/>
                  <a:t>।</a:t>
                </a:r>
              </a:p>
              <a:p>
                <a:pPr algn="just"/>
                <a:r>
                  <a:rPr lang="en-US" sz="3200" dirty="0"/>
                  <a:t> </a:t>
                </a:r>
                <a:r>
                  <a:rPr lang="en-US" sz="3200" dirty="0" smtClean="0"/>
                  <a:t>                                                  =  ৪,০০,০০০ </a:t>
                </a:r>
                <a:r>
                  <a:rPr lang="en-US" sz="3200" dirty="0" err="1" smtClean="0"/>
                  <a:t>টাকা</a:t>
                </a:r>
                <a:r>
                  <a:rPr lang="en-US" sz="3200" dirty="0" smtClean="0"/>
                  <a:t>।</a:t>
                </a:r>
              </a:p>
              <a:p>
                <a:pPr algn="just"/>
                <a:r>
                  <a:rPr lang="en-US" sz="3200" dirty="0"/>
                  <a:t>	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6571" y="2643442"/>
                <a:ext cx="11573692" cy="2623219"/>
              </a:xfrm>
              <a:prstGeom prst="rect">
                <a:avLst/>
              </a:prstGeom>
              <a:blipFill>
                <a:blip r:embed="rId2"/>
                <a:stretch>
                  <a:fillRect l="-524" t="-2506"/>
                </a:stretch>
              </a:blipFill>
              <a:ln w="57150">
                <a:solidFill>
                  <a:srgbClr val="FFFF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59202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1588831"/>
              </p:ext>
            </p:extLst>
          </p:nvPr>
        </p:nvGraphicFramePr>
        <p:xfrm>
          <a:off x="1071154" y="1423850"/>
          <a:ext cx="10032275" cy="517686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88916">
                  <a:extLst>
                    <a:ext uri="{9D8B030D-6E8A-4147-A177-3AD203B41FA5}">
                      <a16:colId xmlns="" xmlns:a16="http://schemas.microsoft.com/office/drawing/2014/main" val="3917308289"/>
                    </a:ext>
                  </a:extLst>
                </a:gridCol>
                <a:gridCol w="4905534">
                  <a:extLst>
                    <a:ext uri="{9D8B030D-6E8A-4147-A177-3AD203B41FA5}">
                      <a16:colId xmlns="" xmlns:a16="http://schemas.microsoft.com/office/drawing/2014/main" val="4094389222"/>
                    </a:ext>
                  </a:extLst>
                </a:gridCol>
                <a:gridCol w="845782">
                  <a:extLst>
                    <a:ext uri="{9D8B030D-6E8A-4147-A177-3AD203B41FA5}">
                      <a16:colId xmlns="" xmlns:a16="http://schemas.microsoft.com/office/drawing/2014/main" val="320441450"/>
                    </a:ext>
                  </a:extLst>
                </a:gridCol>
                <a:gridCol w="1626503">
                  <a:extLst>
                    <a:ext uri="{9D8B030D-6E8A-4147-A177-3AD203B41FA5}">
                      <a16:colId xmlns="" xmlns:a16="http://schemas.microsoft.com/office/drawing/2014/main" val="2857575311"/>
                    </a:ext>
                  </a:extLst>
                </a:gridCol>
                <a:gridCol w="1665540">
                  <a:extLst>
                    <a:ext uri="{9D8B030D-6E8A-4147-A177-3AD203B41FA5}">
                      <a16:colId xmlns="" xmlns:a16="http://schemas.microsoft.com/office/drawing/2014/main" val="1642987973"/>
                    </a:ext>
                  </a:extLst>
                </a:gridCol>
              </a:tblGrid>
              <a:tr h="757261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তারিখ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বিবরন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/>
                        <a:t>খ: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পৃ</a:t>
                      </a:r>
                      <a:r>
                        <a:rPr lang="en-US" sz="2000" baseline="0" dirty="0" smtClean="0"/>
                        <a:t>: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/>
                        <a:t>ডেবিট</a:t>
                      </a:r>
                      <a:r>
                        <a:rPr lang="en-US" sz="2000" dirty="0" smtClean="0"/>
                        <a:t> (</a:t>
                      </a:r>
                      <a:r>
                        <a:rPr lang="en-US" sz="2000" dirty="0" err="1" smtClean="0"/>
                        <a:t>টাকা</a:t>
                      </a:r>
                      <a:r>
                        <a:rPr lang="en-US" sz="2000" dirty="0" smtClean="0"/>
                        <a:t>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ক্রেডিট</a:t>
                      </a:r>
                      <a:r>
                        <a:rPr lang="en-US" sz="1800" baseline="0" dirty="0" smtClean="0"/>
                        <a:t> (</a:t>
                      </a:r>
                      <a:r>
                        <a:rPr lang="en-US" sz="1800" baseline="0" dirty="0" err="1" smtClean="0"/>
                        <a:t>টাকা</a:t>
                      </a:r>
                      <a:r>
                        <a:rPr lang="en-US" sz="1800" baseline="0" dirty="0" smtClean="0"/>
                        <a:t>)</a:t>
                      </a:r>
                      <a:endParaRPr lang="en-US" sz="18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1600009"/>
                  </a:ext>
                </a:extLst>
              </a:tr>
              <a:tr h="4010681">
                <a:tc>
                  <a:txBody>
                    <a:bodyPr/>
                    <a:lstStyle/>
                    <a:p>
                      <a:pPr algn="ctr"/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err="1" smtClean="0"/>
                        <a:t>মেশিন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হিসাব</a:t>
                      </a:r>
                      <a:r>
                        <a:rPr lang="en-US" sz="1800" baseline="0" dirty="0" smtClean="0"/>
                        <a:t>                                                          </a:t>
                      </a:r>
                      <a:r>
                        <a:rPr lang="en-US" sz="1800" baseline="0" dirty="0" err="1" smtClean="0"/>
                        <a:t>ডেঃ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800" baseline="0" dirty="0" err="1" smtClean="0"/>
                        <a:t>শেয়ার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মূলধন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হিসাব</a:t>
                      </a:r>
                      <a:r>
                        <a:rPr lang="en-US" sz="1800" baseline="0" dirty="0" smtClean="0"/>
                        <a:t>                                             </a:t>
                      </a:r>
                      <a:r>
                        <a:rPr lang="en-US" sz="1800" baseline="0" dirty="0" err="1" smtClean="0"/>
                        <a:t>ক্রেঃ</a:t>
                      </a:r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(</a:t>
                      </a:r>
                      <a:r>
                        <a:rPr lang="en-US" sz="1800" dirty="0" err="1" smtClean="0"/>
                        <a:t>প্রতি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শেয়ার</a:t>
                      </a:r>
                      <a:r>
                        <a:rPr lang="en-US" sz="1800" baseline="0" dirty="0" smtClean="0"/>
                        <a:t> ১০০ </a:t>
                      </a:r>
                      <a:r>
                        <a:rPr lang="en-US" sz="1800" baseline="0" dirty="0" err="1" smtClean="0"/>
                        <a:t>টাকা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করে</a:t>
                      </a:r>
                      <a:r>
                        <a:rPr lang="en-US" sz="1800" baseline="0" dirty="0" smtClean="0"/>
                        <a:t> ১০,০০০ </a:t>
                      </a:r>
                      <a:r>
                        <a:rPr lang="en-US" sz="1800" baseline="0" dirty="0" err="1" smtClean="0"/>
                        <a:t>শেয়ার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দিয়ে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একটি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মেশিন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ক্রয়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করা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হলো</a:t>
                      </a:r>
                      <a:r>
                        <a:rPr lang="en-US" sz="1800" baseline="0" dirty="0" smtClean="0"/>
                        <a:t>।)</a:t>
                      </a:r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err="1" smtClean="0"/>
                        <a:t>ব্যাংক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হিসাব</a:t>
                      </a:r>
                      <a:r>
                        <a:rPr lang="en-US" sz="1800" dirty="0" smtClean="0"/>
                        <a:t>                                                           </a:t>
                      </a:r>
                      <a:r>
                        <a:rPr lang="en-US" sz="1800" dirty="0" err="1" smtClean="0"/>
                        <a:t>ডেঃ</a:t>
                      </a:r>
                      <a:endParaRPr lang="en-US" sz="1800" dirty="0" smtClean="0"/>
                    </a:p>
                    <a:p>
                      <a:pPr algn="ctr"/>
                      <a:r>
                        <a:rPr lang="en-US" sz="1800" dirty="0" err="1" smtClean="0"/>
                        <a:t>শেয়ার</a:t>
                      </a:r>
                      <a:r>
                        <a:rPr lang="en-US" sz="1800" dirty="0" smtClean="0"/>
                        <a:t> </a:t>
                      </a:r>
                      <a:r>
                        <a:rPr lang="en-US" sz="1800" dirty="0" err="1" smtClean="0"/>
                        <a:t>আবেদন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হিসাব</a:t>
                      </a:r>
                      <a:r>
                        <a:rPr lang="en-US" sz="1800" baseline="0" dirty="0" smtClean="0"/>
                        <a:t>                                         </a:t>
                      </a:r>
                      <a:r>
                        <a:rPr lang="en-US" sz="1800" baseline="0" dirty="0" err="1" smtClean="0"/>
                        <a:t>ক্রেঃ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800" baseline="0" dirty="0" smtClean="0"/>
                        <a:t>(</a:t>
                      </a:r>
                      <a:r>
                        <a:rPr lang="en-US" sz="1600" baseline="0" dirty="0" err="1" smtClean="0"/>
                        <a:t>প্রতি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শেয়ার</a:t>
                      </a:r>
                      <a:r>
                        <a:rPr lang="en-US" sz="1600" baseline="0" dirty="0" smtClean="0"/>
                        <a:t> ১১০ </a:t>
                      </a:r>
                      <a:r>
                        <a:rPr lang="en-US" sz="1600" baseline="0" dirty="0" err="1" smtClean="0"/>
                        <a:t>টাকা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দরে</a:t>
                      </a:r>
                      <a:r>
                        <a:rPr lang="en-US" sz="1600" baseline="0" dirty="0" smtClean="0"/>
                        <a:t> ৪৮,০০০ </a:t>
                      </a:r>
                      <a:r>
                        <a:rPr lang="en-US" sz="1600" baseline="0" dirty="0" err="1" smtClean="0"/>
                        <a:t>শেয়ারের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আবদনের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টাকা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পাওয়া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গেল</a:t>
                      </a:r>
                      <a:r>
                        <a:rPr lang="en-US" sz="1600" baseline="0" dirty="0" smtClean="0"/>
                        <a:t>।)</a:t>
                      </a:r>
                    </a:p>
                    <a:p>
                      <a:pPr algn="ctr"/>
                      <a:endParaRPr lang="en-US" sz="1800" baseline="0" dirty="0" smtClean="0"/>
                    </a:p>
                    <a:p>
                      <a:pPr algn="ctr"/>
                      <a:r>
                        <a:rPr lang="en-US" sz="1800" baseline="0" dirty="0" err="1" smtClean="0"/>
                        <a:t>শেয়ার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আবেদন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হিসাব</a:t>
                      </a:r>
                      <a:r>
                        <a:rPr lang="en-US" sz="1800" baseline="0" dirty="0" smtClean="0"/>
                        <a:t>                                          </a:t>
                      </a:r>
                      <a:r>
                        <a:rPr lang="en-US" sz="1800" baseline="0" dirty="0" err="1" smtClean="0"/>
                        <a:t>ডেঃ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800" baseline="0" dirty="0" err="1" smtClean="0"/>
                        <a:t>ব্যাংক</a:t>
                      </a:r>
                      <a:r>
                        <a:rPr lang="en-US" sz="1800" baseline="0" dirty="0" smtClean="0"/>
                        <a:t> </a:t>
                      </a:r>
                      <a:r>
                        <a:rPr lang="en-US" sz="1800" baseline="0" dirty="0" err="1" smtClean="0"/>
                        <a:t>হিসাব</a:t>
                      </a:r>
                      <a:r>
                        <a:rPr lang="en-US" sz="1800" baseline="0" dirty="0" smtClean="0"/>
                        <a:t>                                                          </a:t>
                      </a:r>
                      <a:r>
                        <a:rPr lang="en-US" sz="1800" baseline="0" dirty="0" err="1" smtClean="0"/>
                        <a:t>ক্রেঃ</a:t>
                      </a:r>
                      <a:endParaRPr lang="en-US" sz="1800" baseline="0" dirty="0" smtClean="0"/>
                    </a:p>
                    <a:p>
                      <a:pPr algn="ctr"/>
                      <a:r>
                        <a:rPr lang="en-US" sz="1800" baseline="0" dirty="0" smtClean="0"/>
                        <a:t>(</a:t>
                      </a:r>
                      <a:r>
                        <a:rPr lang="en-US" sz="1600" baseline="0" dirty="0" err="1" smtClean="0"/>
                        <a:t>প্রতি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শেয়ার</a:t>
                      </a:r>
                      <a:r>
                        <a:rPr lang="en-US" sz="1600" baseline="0" dirty="0" smtClean="0"/>
                        <a:t> ১১০ </a:t>
                      </a:r>
                      <a:r>
                        <a:rPr lang="en-US" sz="1600" baseline="0" dirty="0" err="1" smtClean="0"/>
                        <a:t>টাকা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দরে</a:t>
                      </a:r>
                      <a:r>
                        <a:rPr lang="en-US" sz="1600" baseline="0" dirty="0" smtClean="0"/>
                        <a:t> ৮,০০০ </a:t>
                      </a:r>
                      <a:r>
                        <a:rPr lang="en-US" sz="1600" baseline="0" dirty="0" err="1" smtClean="0"/>
                        <a:t>শেয়ার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আবেদনের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টাকা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ফেরত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দেওয়া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হল</a:t>
                      </a:r>
                      <a:r>
                        <a:rPr lang="en-US" sz="1600" baseline="0" dirty="0" smtClean="0"/>
                        <a:t>।)</a:t>
                      </a:r>
                    </a:p>
                    <a:p>
                      <a:pPr algn="ctr"/>
                      <a:endParaRPr lang="en-US" sz="1800" baseline="0" dirty="0" smtClean="0"/>
                    </a:p>
                    <a:p>
                      <a:pPr algn="ctr"/>
                      <a:endParaRPr lang="en-US" sz="1800" baseline="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/>
                        <a:t>১০,০০,০০০</a:t>
                      </a:r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৫২,৮০,০০০</a:t>
                      </a:r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endParaRPr lang="en-US" sz="1800" dirty="0" smtClean="0"/>
                    </a:p>
                    <a:p>
                      <a:pPr algn="ctr"/>
                      <a:r>
                        <a:rPr lang="en-US" sz="1800" dirty="0" smtClean="0"/>
                        <a:t>৮,৮০,০০০</a:t>
                      </a:r>
                    </a:p>
                    <a:p>
                      <a:pPr algn="ctr"/>
                      <a:endParaRPr lang="en-US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১০,০০,০০০</a:t>
                      </a:r>
                      <a:endParaRPr lang="en-US" sz="1600" dirty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৫২,৮০,০০০</a:t>
                      </a:r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endParaRPr lang="en-US" sz="1600" dirty="0" smtClean="0"/>
                    </a:p>
                    <a:p>
                      <a:pPr algn="ctr"/>
                      <a:r>
                        <a:rPr lang="en-US" sz="1600" dirty="0" smtClean="0"/>
                        <a:t>৮,৮০,০০০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05790595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4506687" y="130629"/>
            <a:ext cx="474181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/>
              <a:t>সান</a:t>
            </a:r>
            <a:r>
              <a:rPr lang="en-US" sz="3200" dirty="0" smtClean="0"/>
              <a:t> </a:t>
            </a:r>
            <a:r>
              <a:rPr lang="en-US" sz="3200" dirty="0" err="1" smtClean="0"/>
              <a:t>মুন</a:t>
            </a:r>
            <a:r>
              <a:rPr lang="en-US" sz="3200" dirty="0" smtClean="0"/>
              <a:t> </a:t>
            </a:r>
            <a:r>
              <a:rPr lang="en-US" sz="3200" dirty="0" err="1" smtClean="0"/>
              <a:t>কোঃ</a:t>
            </a:r>
            <a:r>
              <a:rPr lang="en-US" sz="3200" dirty="0" smtClean="0"/>
              <a:t> </a:t>
            </a:r>
            <a:r>
              <a:rPr lang="en-US" sz="3200" dirty="0" err="1" smtClean="0"/>
              <a:t>লিঃ</a:t>
            </a:r>
            <a:r>
              <a:rPr lang="en-US" sz="3200" dirty="0" smtClean="0"/>
              <a:t> </a:t>
            </a:r>
            <a:r>
              <a:rPr lang="en-US" sz="3200" dirty="0" err="1" smtClean="0"/>
              <a:t>এর</a:t>
            </a:r>
            <a:r>
              <a:rPr lang="en-US" sz="3200" dirty="0" smtClean="0"/>
              <a:t> </a:t>
            </a:r>
          </a:p>
          <a:p>
            <a:pPr algn="ctr"/>
            <a:r>
              <a:rPr lang="en-US" sz="3200" dirty="0" err="1" smtClean="0"/>
              <a:t>জাবেদা</a:t>
            </a:r>
            <a:r>
              <a:rPr lang="en-US" sz="3200" dirty="0" smtClean="0"/>
              <a:t> </a:t>
            </a:r>
            <a:r>
              <a:rPr lang="en-US" sz="3200" dirty="0" err="1" smtClean="0"/>
              <a:t>দাখিলা</a:t>
            </a:r>
            <a:endParaRPr lang="en-US" sz="3200" dirty="0"/>
          </a:p>
        </p:txBody>
      </p:sp>
      <p:grpSp>
        <p:nvGrpSpPr>
          <p:cNvPr id="14" name="Group 13"/>
          <p:cNvGrpSpPr/>
          <p:nvPr/>
        </p:nvGrpSpPr>
        <p:grpSpPr>
          <a:xfrm>
            <a:off x="2032000" y="3420533"/>
            <a:ext cx="4935665" cy="2731911"/>
            <a:chOff x="2032000" y="3420533"/>
            <a:chExt cx="4935665" cy="2731911"/>
          </a:xfrm>
        </p:grpSpPr>
        <p:grpSp>
          <p:nvGrpSpPr>
            <p:cNvPr id="8" name="Group 7"/>
            <p:cNvGrpSpPr/>
            <p:nvPr/>
          </p:nvGrpSpPr>
          <p:grpSpPr>
            <a:xfrm>
              <a:off x="2032000" y="4809062"/>
              <a:ext cx="4935665" cy="1343382"/>
              <a:chOff x="2032000" y="3872089"/>
              <a:chExt cx="4935665" cy="1975556"/>
            </a:xfrm>
          </p:grpSpPr>
          <p:cxnSp>
            <p:nvCxnSpPr>
              <p:cNvPr id="5" name="Straight Connector 4"/>
              <p:cNvCxnSpPr/>
              <p:nvPr/>
            </p:nvCxnSpPr>
            <p:spPr>
              <a:xfrm>
                <a:off x="2032000" y="3872089"/>
                <a:ext cx="4921956" cy="112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" name="Straight Connector 6"/>
              <p:cNvCxnSpPr/>
              <p:nvPr/>
            </p:nvCxnSpPr>
            <p:spPr>
              <a:xfrm>
                <a:off x="2045709" y="5836356"/>
                <a:ext cx="4921956" cy="11289"/>
              </a:xfrm>
              <a:prstGeom prst="line">
                <a:avLst/>
              </a:prstGeom>
              <a:ln w="28575"/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10" name="Straight Connector 9"/>
            <p:cNvCxnSpPr/>
            <p:nvPr/>
          </p:nvCxnSpPr>
          <p:spPr>
            <a:xfrm>
              <a:off x="2045709" y="3420533"/>
              <a:ext cx="4908247" cy="67734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204569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0123108"/>
              </p:ext>
            </p:extLst>
          </p:nvPr>
        </p:nvGraphicFramePr>
        <p:xfrm>
          <a:off x="1044382" y="809977"/>
          <a:ext cx="9917129" cy="560211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50530">
                  <a:extLst>
                    <a:ext uri="{9D8B030D-6E8A-4147-A177-3AD203B41FA5}">
                      <a16:colId xmlns="" xmlns:a16="http://schemas.microsoft.com/office/drawing/2014/main" val="727413359"/>
                    </a:ext>
                  </a:extLst>
                </a:gridCol>
                <a:gridCol w="4925464">
                  <a:extLst>
                    <a:ext uri="{9D8B030D-6E8A-4147-A177-3AD203B41FA5}">
                      <a16:colId xmlns="" xmlns:a16="http://schemas.microsoft.com/office/drawing/2014/main" val="3109896943"/>
                    </a:ext>
                  </a:extLst>
                </a:gridCol>
                <a:gridCol w="858181">
                  <a:extLst>
                    <a:ext uri="{9D8B030D-6E8A-4147-A177-3AD203B41FA5}">
                      <a16:colId xmlns="" xmlns:a16="http://schemas.microsoft.com/office/drawing/2014/main" val="2221773855"/>
                    </a:ext>
                  </a:extLst>
                </a:gridCol>
                <a:gridCol w="1373087">
                  <a:extLst>
                    <a:ext uri="{9D8B030D-6E8A-4147-A177-3AD203B41FA5}">
                      <a16:colId xmlns="" xmlns:a16="http://schemas.microsoft.com/office/drawing/2014/main" val="1595247410"/>
                    </a:ext>
                  </a:extLst>
                </a:gridCol>
                <a:gridCol w="1409867">
                  <a:extLst>
                    <a:ext uri="{9D8B030D-6E8A-4147-A177-3AD203B41FA5}">
                      <a16:colId xmlns="" xmlns:a16="http://schemas.microsoft.com/office/drawing/2014/main" val="3587761623"/>
                    </a:ext>
                  </a:extLst>
                </a:gridCol>
              </a:tblGrid>
              <a:tr h="680025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বিবরন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বিবরন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খঃ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পৃঃ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ডেবিট</a:t>
                      </a:r>
                      <a:r>
                        <a:rPr lang="en-US" baseline="0" dirty="0" smtClean="0"/>
                        <a:t> (</a:t>
                      </a:r>
                      <a:r>
                        <a:rPr lang="en-US" baseline="0" dirty="0" err="1" smtClean="0"/>
                        <a:t>টাকা</a:t>
                      </a:r>
                      <a:r>
                        <a:rPr lang="en-US" baseline="0" dirty="0" smtClean="0"/>
                        <a:t>)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ক্রেডিট</a:t>
                      </a:r>
                      <a:r>
                        <a:rPr lang="en-US" baseline="0" dirty="0" smtClean="0"/>
                        <a:t>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53829236"/>
                  </a:ext>
                </a:extLst>
              </a:tr>
              <a:tr h="4922087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 smtClean="0"/>
                        <a:t>শেয়ার</a:t>
                      </a:r>
                      <a:r>
                        <a:rPr lang="en-US" sz="2000" dirty="0" smtClean="0"/>
                        <a:t> </a:t>
                      </a:r>
                      <a:r>
                        <a:rPr lang="en-US" sz="2000" dirty="0" err="1" smtClean="0"/>
                        <a:t>আবেদন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</a:t>
                      </a:r>
                      <a:r>
                        <a:rPr lang="en-US" sz="2000" baseline="0" dirty="0" smtClean="0"/>
                        <a:t>                               </a:t>
                      </a:r>
                      <a:r>
                        <a:rPr lang="en-US" sz="2000" baseline="0" dirty="0" err="1" smtClean="0"/>
                        <a:t>ডেঃ</a:t>
                      </a:r>
                      <a:endParaRPr lang="en-US" sz="2000" baseline="0" dirty="0" smtClean="0"/>
                    </a:p>
                    <a:p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মূলধন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</a:t>
                      </a:r>
                      <a:r>
                        <a:rPr lang="en-US" sz="2000" baseline="0" dirty="0" smtClean="0"/>
                        <a:t>                                   </a:t>
                      </a:r>
                      <a:r>
                        <a:rPr lang="en-US" sz="2000" baseline="0" dirty="0" err="1" smtClean="0"/>
                        <a:t>ক্রেঃ</a:t>
                      </a:r>
                      <a:endParaRPr lang="en-US" sz="2000" baseline="0" dirty="0" smtClean="0"/>
                    </a:p>
                    <a:p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অধিহার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</a:t>
                      </a:r>
                      <a:r>
                        <a:rPr lang="en-US" sz="2000" baseline="0" dirty="0" smtClean="0"/>
                        <a:t>                                </a:t>
                      </a:r>
                      <a:r>
                        <a:rPr lang="en-US" sz="2000" baseline="0" dirty="0" err="1" smtClean="0"/>
                        <a:t>ক্রেঃ</a:t>
                      </a:r>
                      <a:endParaRPr lang="en-US" sz="2000" baseline="0" dirty="0" smtClean="0"/>
                    </a:p>
                    <a:p>
                      <a:r>
                        <a:rPr lang="en-US" sz="2000" baseline="0" dirty="0" smtClean="0"/>
                        <a:t>(</a:t>
                      </a:r>
                      <a:r>
                        <a:rPr lang="en-US" sz="2000" baseline="0" dirty="0" err="1" smtClean="0"/>
                        <a:t>প্রতি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১১০ </a:t>
                      </a:r>
                      <a:r>
                        <a:rPr lang="en-US" sz="2000" baseline="0" dirty="0" err="1" smtClean="0"/>
                        <a:t>টাকা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দরে</a:t>
                      </a:r>
                      <a:r>
                        <a:rPr lang="en-US" sz="2000" baseline="0" dirty="0" smtClean="0"/>
                        <a:t> ৪০,০০০ </a:t>
                      </a:r>
                      <a:r>
                        <a:rPr lang="en-US" sz="2000" baseline="0" dirty="0" err="1" smtClean="0"/>
                        <a:t>শেয়ারের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আবেদনের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টাকা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মূলধন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</a:t>
                      </a:r>
                      <a:r>
                        <a:rPr lang="en-US" sz="2000" baseline="0" dirty="0" smtClean="0"/>
                        <a:t> ও </a:t>
                      </a:r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অধিহার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হিসাবে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স্থানান্তর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করা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হল</a:t>
                      </a:r>
                      <a:r>
                        <a:rPr lang="en-US" sz="2000" baseline="0" dirty="0" smtClean="0"/>
                        <a:t>।</a:t>
                      </a:r>
                    </a:p>
                    <a:p>
                      <a:endParaRPr lang="en-US" sz="2000" baseline="0" dirty="0" smtClean="0"/>
                    </a:p>
                    <a:p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দালালের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দস্তুরি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</a:t>
                      </a:r>
                      <a:r>
                        <a:rPr lang="en-US" sz="2000" baseline="0" dirty="0" smtClean="0"/>
                        <a:t>                     </a:t>
                      </a:r>
                      <a:r>
                        <a:rPr lang="en-US" sz="2000" baseline="0" dirty="0" err="1" smtClean="0"/>
                        <a:t>ডেঃ</a:t>
                      </a:r>
                      <a:endParaRPr lang="en-US" sz="2000" baseline="0" dirty="0" smtClean="0"/>
                    </a:p>
                    <a:p>
                      <a:r>
                        <a:rPr lang="en-US" sz="2000" baseline="0" dirty="0" err="1" smtClean="0"/>
                        <a:t>ব্যাংক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চার্জ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</a:t>
                      </a:r>
                      <a:r>
                        <a:rPr lang="en-US" sz="2000" baseline="0" dirty="0" smtClean="0"/>
                        <a:t>                                         </a:t>
                      </a:r>
                      <a:r>
                        <a:rPr lang="en-US" sz="2000" baseline="0" dirty="0" err="1" smtClean="0"/>
                        <a:t>ডেঃ</a:t>
                      </a:r>
                      <a:endParaRPr lang="en-US" sz="2000" baseline="0" dirty="0" smtClean="0"/>
                    </a:p>
                    <a:p>
                      <a:r>
                        <a:rPr lang="en-US" sz="2000" baseline="0" dirty="0" err="1" smtClean="0"/>
                        <a:t>ব্যাংক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হিসাব</a:t>
                      </a:r>
                      <a:r>
                        <a:rPr lang="en-US" sz="2000" baseline="0" dirty="0" smtClean="0"/>
                        <a:t>                                                </a:t>
                      </a:r>
                      <a:r>
                        <a:rPr lang="en-US" sz="2000" baseline="0" dirty="0" err="1" smtClean="0"/>
                        <a:t>ক্রেঃ</a:t>
                      </a:r>
                      <a:endParaRPr lang="en-US" sz="2000" baseline="0" dirty="0" smtClean="0"/>
                    </a:p>
                    <a:p>
                      <a:r>
                        <a:rPr lang="en-US" sz="2000" baseline="0" dirty="0" smtClean="0"/>
                        <a:t>(</a:t>
                      </a:r>
                      <a:r>
                        <a:rPr lang="en-US" sz="2000" baseline="0" dirty="0" err="1" smtClean="0"/>
                        <a:t>প্রতি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০.৮০ </a:t>
                      </a:r>
                      <a:r>
                        <a:rPr lang="en-US" sz="2000" baseline="0" dirty="0" err="1" smtClean="0"/>
                        <a:t>টাকা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এবং</a:t>
                      </a:r>
                      <a:r>
                        <a:rPr lang="en-US" sz="2000" baseline="0" dirty="0" smtClean="0"/>
                        <a:t>  ০.৬০ </a:t>
                      </a:r>
                      <a:r>
                        <a:rPr lang="en-US" sz="2000" baseline="0" dirty="0" err="1" smtClean="0"/>
                        <a:t>টাকা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করে</a:t>
                      </a:r>
                      <a:r>
                        <a:rPr lang="en-US" sz="2000" baseline="0" dirty="0" smtClean="0"/>
                        <a:t> ৪০,০০০ </a:t>
                      </a:r>
                      <a:r>
                        <a:rPr lang="en-US" sz="2000" baseline="0" dirty="0" err="1" smtClean="0"/>
                        <a:t>শেয়ারের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টাকা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শেয়ার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দালালের</a:t>
                      </a:r>
                      <a:r>
                        <a:rPr lang="en-US" sz="2000" baseline="0" dirty="0" smtClean="0"/>
                        <a:t>  </a:t>
                      </a:r>
                      <a:r>
                        <a:rPr lang="en-US" sz="2000" baseline="0" dirty="0" err="1" smtClean="0"/>
                        <a:t>দস্তুরি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এবং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ব্যাংক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চার্জ</a:t>
                      </a:r>
                      <a:r>
                        <a:rPr lang="en-US" sz="2000" baseline="0" dirty="0" smtClean="0"/>
                        <a:t>  </a:t>
                      </a:r>
                      <a:r>
                        <a:rPr lang="en-US" sz="2000" baseline="0" dirty="0" err="1" smtClean="0"/>
                        <a:t>বাবদ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প্রদান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করা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baseline="0" dirty="0" err="1" smtClean="0"/>
                        <a:t>হলো</a:t>
                      </a:r>
                      <a:r>
                        <a:rPr lang="en-US" sz="2000" baseline="0" dirty="0" smtClean="0"/>
                        <a:t>।)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৪৪,০০,০০০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৩২,০০০</a:t>
                      </a:r>
                    </a:p>
                    <a:p>
                      <a:r>
                        <a:rPr lang="en-US" dirty="0" smtClean="0"/>
                        <a:t>২৪,০০০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৪০,০০,০০০</a:t>
                      </a:r>
                    </a:p>
                    <a:p>
                      <a:r>
                        <a:rPr lang="en-US" dirty="0" smtClean="0"/>
                        <a:t>৪,০০,০০০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৫৬,০০০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0308414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2427110" y="3544710"/>
            <a:ext cx="4854222" cy="2381955"/>
            <a:chOff x="2494844" y="3702756"/>
            <a:chExt cx="4854222" cy="2381955"/>
          </a:xfrm>
        </p:grpSpPr>
        <p:cxnSp>
          <p:nvCxnSpPr>
            <p:cNvPr id="3" name="Straight Connector 2"/>
            <p:cNvCxnSpPr/>
            <p:nvPr/>
          </p:nvCxnSpPr>
          <p:spPr>
            <a:xfrm>
              <a:off x="2494844" y="6084711"/>
              <a:ext cx="485422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2494844" y="3702756"/>
              <a:ext cx="4854222" cy="0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4536226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38006222"/>
              </p:ext>
            </p:extLst>
          </p:nvPr>
        </p:nvGraphicFramePr>
        <p:xfrm>
          <a:off x="2460977" y="948267"/>
          <a:ext cx="7371643" cy="566928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393297">
                  <a:extLst>
                    <a:ext uri="{9D8B030D-6E8A-4147-A177-3AD203B41FA5}">
                      <a16:colId xmlns="" xmlns:a16="http://schemas.microsoft.com/office/drawing/2014/main" val="1008405320"/>
                    </a:ext>
                  </a:extLst>
                </a:gridCol>
                <a:gridCol w="1031817">
                  <a:extLst>
                    <a:ext uri="{9D8B030D-6E8A-4147-A177-3AD203B41FA5}">
                      <a16:colId xmlns="" xmlns:a16="http://schemas.microsoft.com/office/drawing/2014/main" val="4083699046"/>
                    </a:ext>
                  </a:extLst>
                </a:gridCol>
                <a:gridCol w="1404122">
                  <a:extLst>
                    <a:ext uri="{9D8B030D-6E8A-4147-A177-3AD203B41FA5}">
                      <a16:colId xmlns="" xmlns:a16="http://schemas.microsoft.com/office/drawing/2014/main" val="3549013315"/>
                    </a:ext>
                  </a:extLst>
                </a:gridCol>
                <a:gridCol w="1542407">
                  <a:extLst>
                    <a:ext uri="{9D8B030D-6E8A-4147-A177-3AD203B41FA5}">
                      <a16:colId xmlns="" xmlns:a16="http://schemas.microsoft.com/office/drawing/2014/main" val="3858254031"/>
                    </a:ext>
                  </a:extLst>
                </a:gridCol>
              </a:tblGrid>
              <a:tr h="33415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বিবরন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টাকা</a:t>
                      </a:r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57445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rgbClr val="FF0000"/>
                          </a:solidFill>
                        </a:rPr>
                        <a:t>মূল</a:t>
                      </a:r>
                      <a:r>
                        <a:rPr lang="en-US" dirty="0" smtClean="0">
                          <a:solidFill>
                            <a:srgbClr val="FF0000"/>
                          </a:solidFill>
                        </a:rPr>
                        <a:t> ও</a:t>
                      </a:r>
                      <a:r>
                        <a:rPr lang="en-US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FF0000"/>
                          </a:solidFill>
                        </a:rPr>
                        <a:t>দায়ঃ</a:t>
                      </a:r>
                      <a:endParaRPr lang="en-US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r>
                        <a:rPr lang="en-US" baseline="0" dirty="0" err="1" smtClean="0">
                          <a:solidFill>
                            <a:srgbClr val="FFC000"/>
                          </a:solidFill>
                        </a:rPr>
                        <a:t>শেয়ার</a:t>
                      </a:r>
                      <a:r>
                        <a:rPr lang="en-US" baseline="0" dirty="0" smtClean="0">
                          <a:solidFill>
                            <a:srgbClr val="FFC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FFC000"/>
                          </a:solidFill>
                        </a:rPr>
                        <a:t>মূলধনঃ</a:t>
                      </a:r>
                      <a:endParaRPr lang="en-US" baseline="0" dirty="0" smtClean="0">
                        <a:solidFill>
                          <a:srgbClr val="FFC000"/>
                        </a:solidFill>
                      </a:endParaRPr>
                    </a:p>
                    <a:p>
                      <a:r>
                        <a:rPr lang="en-US" baseline="0" dirty="0" err="1" smtClean="0">
                          <a:solidFill>
                            <a:srgbClr val="00B0F0"/>
                          </a:solidFill>
                        </a:rPr>
                        <a:t>অনুমোদিত</a:t>
                      </a:r>
                      <a:r>
                        <a:rPr lang="en-US" baseline="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0B0F0"/>
                          </a:solidFill>
                        </a:rPr>
                        <a:t>মূলধনঃ</a:t>
                      </a:r>
                      <a:endParaRPr lang="en-US" baseline="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baseline="0" dirty="0" err="1" smtClean="0">
                          <a:solidFill>
                            <a:srgbClr val="7030A0"/>
                          </a:solidFill>
                        </a:rPr>
                        <a:t>ইস্যু</a:t>
                      </a:r>
                      <a:r>
                        <a:rPr lang="en-US" baseline="0" dirty="0" smtClean="0">
                          <a:solidFill>
                            <a:srgbClr val="7030A0"/>
                          </a:solidFill>
                        </a:rPr>
                        <a:t>, </a:t>
                      </a:r>
                      <a:r>
                        <a:rPr lang="en-US" baseline="0" dirty="0" err="1" smtClean="0">
                          <a:solidFill>
                            <a:srgbClr val="7030A0"/>
                          </a:solidFill>
                        </a:rPr>
                        <a:t>বিলি</a:t>
                      </a:r>
                      <a:r>
                        <a:rPr lang="en-US" baseline="0" dirty="0" smtClean="0">
                          <a:solidFill>
                            <a:srgbClr val="7030A0"/>
                          </a:solidFill>
                        </a:rPr>
                        <a:t> ও </a:t>
                      </a:r>
                      <a:r>
                        <a:rPr lang="en-US" baseline="0" dirty="0" err="1" smtClean="0">
                          <a:solidFill>
                            <a:srgbClr val="7030A0"/>
                          </a:solidFill>
                        </a:rPr>
                        <a:t>আদায়কৃত</a:t>
                      </a:r>
                      <a:r>
                        <a:rPr lang="en-US" baseline="0" dirty="0" smtClean="0">
                          <a:solidFill>
                            <a:srgbClr val="7030A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7030A0"/>
                          </a:solidFill>
                        </a:rPr>
                        <a:t>মূলধনঃ</a:t>
                      </a:r>
                      <a:endParaRPr lang="en-US" baseline="0" dirty="0" smtClean="0">
                        <a:solidFill>
                          <a:srgbClr val="7030A0"/>
                        </a:solidFill>
                      </a:endParaRPr>
                    </a:p>
                    <a:p>
                      <a:r>
                        <a:rPr lang="en-US" baseline="0" dirty="0" err="1" smtClean="0"/>
                        <a:t>মেশিনঃ</a:t>
                      </a:r>
                      <a:r>
                        <a:rPr lang="en-US" baseline="0" dirty="0" smtClean="0"/>
                        <a:t> (১০,০০০×১০০)</a:t>
                      </a:r>
                    </a:p>
                    <a:p>
                      <a:r>
                        <a:rPr lang="en-US" baseline="0" dirty="0" err="1" smtClean="0"/>
                        <a:t>জনগণঃ</a:t>
                      </a:r>
                      <a:r>
                        <a:rPr lang="en-US" baseline="0" dirty="0" smtClean="0"/>
                        <a:t> (৪০,০০০×১০০)</a:t>
                      </a:r>
                    </a:p>
                    <a:p>
                      <a:r>
                        <a:rPr lang="en-US" baseline="0" dirty="0" err="1" smtClean="0">
                          <a:solidFill>
                            <a:srgbClr val="002060"/>
                          </a:solidFill>
                        </a:rPr>
                        <a:t>সঞ্চিতি</a:t>
                      </a:r>
                      <a:r>
                        <a:rPr lang="en-US" baseline="0" dirty="0" smtClean="0">
                          <a:solidFill>
                            <a:srgbClr val="002060"/>
                          </a:solidFill>
                        </a:rPr>
                        <a:t> ও </a:t>
                      </a:r>
                      <a:r>
                        <a:rPr lang="en-US" baseline="0" dirty="0" err="1" smtClean="0">
                          <a:solidFill>
                            <a:srgbClr val="002060"/>
                          </a:solidFill>
                        </a:rPr>
                        <a:t>উদ্বত্তঃ</a:t>
                      </a:r>
                      <a:endParaRPr lang="en-US" baseline="0" dirty="0" smtClean="0">
                        <a:solidFill>
                          <a:srgbClr val="002060"/>
                        </a:solidFill>
                      </a:endParaRPr>
                    </a:p>
                    <a:p>
                      <a:r>
                        <a:rPr lang="en-US" baseline="0" dirty="0" err="1" smtClean="0"/>
                        <a:t>শেয়ার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অধিহার</a:t>
                      </a:r>
                      <a:r>
                        <a:rPr lang="en-US" baseline="0" dirty="0" smtClean="0"/>
                        <a:t> 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err="1" smtClean="0">
                          <a:solidFill>
                            <a:srgbClr val="00B0F0"/>
                          </a:solidFill>
                        </a:rPr>
                        <a:t>সম্পদ</a:t>
                      </a:r>
                      <a:r>
                        <a:rPr lang="en-US" baseline="0" dirty="0" smtClean="0">
                          <a:solidFill>
                            <a:srgbClr val="00B0F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00B0F0"/>
                          </a:solidFill>
                        </a:rPr>
                        <a:t>সমূহঃ</a:t>
                      </a:r>
                      <a:endParaRPr lang="en-US" baseline="0" dirty="0" smtClean="0">
                        <a:solidFill>
                          <a:srgbClr val="00B0F0"/>
                        </a:solidFill>
                      </a:endParaRPr>
                    </a:p>
                    <a:p>
                      <a:r>
                        <a:rPr lang="en-US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স্থায়ী</a:t>
                      </a:r>
                      <a:r>
                        <a:rPr lang="en-US" baseline="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2">
                              <a:lumMod val="75000"/>
                            </a:schemeClr>
                          </a:solidFill>
                        </a:rPr>
                        <a:t>সম্পদঃ</a:t>
                      </a:r>
                      <a:endParaRPr lang="en-US" baseline="0" dirty="0" smtClean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baseline="0" dirty="0" err="1" smtClean="0"/>
                        <a:t>মেশিন</a:t>
                      </a:r>
                      <a:endParaRPr lang="en-US" baseline="0" dirty="0" smtClean="0"/>
                    </a:p>
                    <a:p>
                      <a:r>
                        <a:rPr lang="en-US" baseline="0" dirty="0" err="1" smtClean="0">
                          <a:solidFill>
                            <a:srgbClr val="C00000"/>
                          </a:solidFill>
                        </a:rPr>
                        <a:t>চলতি</a:t>
                      </a:r>
                      <a:r>
                        <a:rPr lang="en-US" baseline="0" dirty="0" smtClean="0">
                          <a:solidFill>
                            <a:srgbClr val="C00000"/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rgbClr val="C00000"/>
                          </a:solidFill>
                        </a:rPr>
                        <a:t>সম্পদঃ</a:t>
                      </a:r>
                      <a:endParaRPr lang="en-US" baseline="0" dirty="0" smtClean="0">
                        <a:solidFill>
                          <a:srgbClr val="C00000"/>
                        </a:solidFill>
                      </a:endParaRPr>
                    </a:p>
                    <a:p>
                      <a:r>
                        <a:rPr lang="en-US" baseline="0" dirty="0" err="1" smtClean="0"/>
                        <a:t>ব্যাংক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হিসাব</a:t>
                      </a:r>
                      <a:r>
                        <a:rPr lang="en-US" baseline="0" dirty="0" smtClean="0"/>
                        <a:t> (৫২,৮০,০০০ – ৮,৮০,০০০- ৫৬,০০০)</a:t>
                      </a:r>
                    </a:p>
                    <a:p>
                      <a:r>
                        <a:rPr lang="en-US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অলিক</a:t>
                      </a:r>
                      <a:r>
                        <a:rPr lang="en-US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baseline="0" dirty="0" err="1" smtClean="0">
                          <a:solidFill>
                            <a:schemeClr val="accent6">
                              <a:lumMod val="75000"/>
                            </a:schemeClr>
                          </a:solidFill>
                        </a:rPr>
                        <a:t>সম্পদঃ</a:t>
                      </a:r>
                      <a:endParaRPr lang="en-US" baseline="0" dirty="0" smtClean="0">
                        <a:solidFill>
                          <a:schemeClr val="accent6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baseline="0" dirty="0" err="1" smtClean="0"/>
                        <a:t>ব্যাংক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চার্জ</a:t>
                      </a:r>
                      <a:endParaRPr lang="en-US" baseline="0" dirty="0" smtClean="0"/>
                    </a:p>
                    <a:p>
                      <a:r>
                        <a:rPr lang="en-US" dirty="0" err="1" smtClean="0"/>
                        <a:t>শেয়ার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দালালের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দস্তুরি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৩২,০০০</a:t>
                      </a:r>
                    </a:p>
                    <a:p>
                      <a:r>
                        <a:rPr lang="en-US" dirty="0" smtClean="0"/>
                        <a:t>২৪,০০০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১০,০০,০০০</a:t>
                      </a:r>
                    </a:p>
                    <a:p>
                      <a:r>
                        <a:rPr lang="en-US" dirty="0" smtClean="0"/>
                        <a:t>৪০,০০,০০০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৪,০০,০০০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১০,০০,০০০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৪৩,৪৪,০০০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৫৬,০০০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৬০,০০,০০০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৫৪,০০,০০০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৫৪,০০,০০০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45909510"/>
                  </a:ext>
                </a:extLst>
              </a:tr>
            </a:tbl>
          </a:graphicData>
        </a:graphic>
      </p:graphicFrame>
      <p:grpSp>
        <p:nvGrpSpPr>
          <p:cNvPr id="10" name="Group 9"/>
          <p:cNvGrpSpPr/>
          <p:nvPr/>
        </p:nvGrpSpPr>
        <p:grpSpPr>
          <a:xfrm>
            <a:off x="8466666" y="2167468"/>
            <a:ext cx="1264356" cy="67733"/>
            <a:chOff x="8466666" y="2054578"/>
            <a:chExt cx="1264356" cy="124178"/>
          </a:xfrm>
        </p:grpSpPr>
        <p:cxnSp>
          <p:nvCxnSpPr>
            <p:cNvPr id="8" name="Straight Connector 7"/>
            <p:cNvCxnSpPr/>
            <p:nvPr/>
          </p:nvCxnSpPr>
          <p:spPr>
            <a:xfrm flipV="1">
              <a:off x="8466667" y="2054578"/>
              <a:ext cx="1264355" cy="112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V="1">
              <a:off x="8466666" y="2167467"/>
              <a:ext cx="1264355" cy="112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8455375" y="6315193"/>
            <a:ext cx="1264356" cy="79870"/>
            <a:chOff x="8466666" y="2054578"/>
            <a:chExt cx="1264356" cy="124178"/>
          </a:xfrm>
        </p:grpSpPr>
        <p:cxnSp>
          <p:nvCxnSpPr>
            <p:cNvPr id="18" name="Straight Connector 17"/>
            <p:cNvCxnSpPr/>
            <p:nvPr/>
          </p:nvCxnSpPr>
          <p:spPr>
            <a:xfrm flipV="1">
              <a:off x="8466667" y="2054578"/>
              <a:ext cx="1264355" cy="112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V="1">
              <a:off x="8466666" y="2167467"/>
              <a:ext cx="1264355" cy="112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0" name="Group 19"/>
          <p:cNvGrpSpPr/>
          <p:nvPr/>
        </p:nvGrpSpPr>
        <p:grpSpPr>
          <a:xfrm>
            <a:off x="8466666" y="3555998"/>
            <a:ext cx="1264356" cy="79870"/>
            <a:chOff x="8466666" y="2054578"/>
            <a:chExt cx="1264356" cy="124178"/>
          </a:xfrm>
        </p:grpSpPr>
        <p:cxnSp>
          <p:nvCxnSpPr>
            <p:cNvPr id="21" name="Straight Connector 20"/>
            <p:cNvCxnSpPr/>
            <p:nvPr/>
          </p:nvCxnSpPr>
          <p:spPr>
            <a:xfrm flipV="1">
              <a:off x="8466667" y="2054578"/>
              <a:ext cx="1264355" cy="112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V="1">
              <a:off x="8466666" y="2167467"/>
              <a:ext cx="1264355" cy="11289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24" name="Straight Connector 23"/>
          <p:cNvCxnSpPr/>
          <p:nvPr/>
        </p:nvCxnSpPr>
        <p:spPr>
          <a:xfrm>
            <a:off x="6908799" y="3556001"/>
            <a:ext cx="1286933" cy="112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5858933" y="6251225"/>
            <a:ext cx="1038578" cy="2822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6953955" y="6345203"/>
            <a:ext cx="1286933" cy="11289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4391378" y="124178"/>
            <a:ext cx="2404533" cy="646331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 err="1" smtClean="0"/>
              <a:t>সানমুন</a:t>
            </a:r>
            <a:r>
              <a:rPr lang="en-US" dirty="0" smtClean="0"/>
              <a:t> </a:t>
            </a:r>
            <a:r>
              <a:rPr lang="en-US" dirty="0" err="1" smtClean="0"/>
              <a:t>কোং</a:t>
            </a:r>
            <a:r>
              <a:rPr lang="en-US" dirty="0" smtClean="0"/>
              <a:t> </a:t>
            </a:r>
            <a:r>
              <a:rPr lang="en-US" dirty="0" err="1" smtClean="0"/>
              <a:t>লিঃ</a:t>
            </a:r>
            <a:r>
              <a:rPr lang="en-US" dirty="0" smtClean="0"/>
              <a:t> </a:t>
            </a:r>
            <a:r>
              <a:rPr lang="en-US" dirty="0" err="1" smtClean="0"/>
              <a:t>এর</a:t>
            </a:r>
            <a:endParaRPr lang="en-US" dirty="0" smtClean="0"/>
          </a:p>
          <a:p>
            <a:pPr algn="ctr"/>
            <a:r>
              <a:rPr lang="en-US" dirty="0" err="1" smtClean="0"/>
              <a:t>আর্থিক</a:t>
            </a:r>
            <a:r>
              <a:rPr lang="en-US" dirty="0" smtClean="0"/>
              <a:t> </a:t>
            </a:r>
            <a:r>
              <a:rPr lang="en-US" dirty="0" err="1" smtClean="0"/>
              <a:t>অবস্থার</a:t>
            </a:r>
            <a:r>
              <a:rPr lang="en-US" dirty="0" smtClean="0"/>
              <a:t> </a:t>
            </a:r>
            <a:r>
              <a:rPr lang="en-US" dirty="0" err="1" smtClean="0"/>
              <a:t>বিবরনী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9344260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rek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Trek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rek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440</TotalTime>
  <Words>482</Words>
  <Application>Microsoft Office PowerPoint</Application>
  <PresentationFormat>Custom</PresentationFormat>
  <Paragraphs>191</Paragraphs>
  <Slides>8</Slides>
  <Notes>0</Notes>
  <HiddenSlides>1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0" baseType="lpstr">
      <vt:lpstr>Office Theme</vt:lpstr>
      <vt:lpstr>Trek</vt:lpstr>
      <vt:lpstr>PowerPoint Presentation</vt:lpstr>
      <vt:lpstr>শিখন ফল</vt:lpstr>
      <vt:lpstr>পাঠ পরিচিতি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HP</cp:lastModifiedBy>
  <cp:revision>99</cp:revision>
  <dcterms:created xsi:type="dcterms:W3CDTF">2024-02-29T01:52:57Z</dcterms:created>
  <dcterms:modified xsi:type="dcterms:W3CDTF">2025-02-10T02:30:19Z</dcterms:modified>
</cp:coreProperties>
</file>