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6" r:id="rId3"/>
    <p:sldId id="263" r:id="rId4"/>
    <p:sldId id="257" r:id="rId5"/>
    <p:sldId id="264" r:id="rId6"/>
    <p:sldId id="265" r:id="rId7"/>
    <p:sldId id="259" r:id="rId8"/>
    <p:sldId id="258" r:id="rId9"/>
    <p:sldId id="270" r:id="rId10"/>
    <p:sldId id="269" r:id="rId11"/>
    <p:sldId id="271" r:id="rId12"/>
    <p:sldId id="268" r:id="rId13"/>
    <p:sldId id="272" r:id="rId14"/>
    <p:sldId id="277" r:id="rId15"/>
    <p:sldId id="273" r:id="rId16"/>
    <p:sldId id="274" r:id="rId17"/>
    <p:sldId id="267" r:id="rId18"/>
    <p:sldId id="27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30" autoAdjust="0"/>
    <p:restoredTop sz="90057" autoAdjust="0"/>
  </p:normalViewPr>
  <p:slideViewPr>
    <p:cSldViewPr snapToGrid="0">
      <p:cViewPr varScale="1">
        <p:scale>
          <a:sx n="78" d="100"/>
          <a:sy n="78" d="100"/>
        </p:scale>
        <p:origin x="67" y="154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1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9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33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xmlns="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41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9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4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9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8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1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:a16="http://schemas.microsoft.com/office/drawing/2014/main" xmlns="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62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xmlns="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:a1611="http://schemas.microsoft.com/office/drawing/2016/11/main" xmlns="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5C652502-BDE4-BA65-26DC-BEC12F4AA654}"/>
              </a:ext>
            </a:extLst>
          </p:cNvPr>
          <p:cNvGrpSpPr/>
          <p:nvPr/>
        </p:nvGrpSpPr>
        <p:grpSpPr>
          <a:xfrm>
            <a:off x="8354750" y="6206748"/>
            <a:ext cx="1842586" cy="595015"/>
            <a:chOff x="8269280" y="6224725"/>
            <a:chExt cx="1842586" cy="595015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3B16A78A-EA18-E617-0A76-DA7172081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2D30957F-B3D2-4D4A-1714-C38C6CF4AF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xmlns="" id="{FC80D3FD-A2E2-F0DB-A320-58291830F329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xmlns="" id="{517114CF-B802-7A34-EF8F-1CEAA95A6ABC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/>
              </a:p>
            </p:txBody>
          </p:sp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xmlns="" id="{28EF164A-EA98-57D6-95AF-1273357ABE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D7996533-BCB2-6BF4-533E-A55AE17DD2C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666" y="5730897"/>
            <a:ext cx="1125376" cy="77335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2C35AA6E-3D8E-018F-342C-8D2641CAD87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732" y="6466083"/>
            <a:ext cx="1381037" cy="46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38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2" r:id="rId3"/>
    <p:sldLayoutId id="2147483663" r:id="rId4"/>
    <p:sldLayoutId id="2147483667" r:id="rId5"/>
    <p:sldLayoutId id="2147483668" r:id="rId6"/>
    <p:sldLayoutId id="2147483669" r:id="rId7"/>
    <p:sldLayoutId id="2147483665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63008" y="1485900"/>
            <a:ext cx="7315200" cy="28662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</a:t>
            </a:r>
            <a:r>
              <a:rPr lang="en-US" sz="7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endParaRPr lang="en-US" sz="7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60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1976" y="663389"/>
            <a:ext cx="786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কচুরিপনায়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ফাঁপা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থাকার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1976" y="1452283"/>
            <a:ext cx="86957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কচুরিপনায়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ফাঁপা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সম্পর্কিত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পাঠ্যপুস্তকের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৫নং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পৃষ্ঠার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প্রদত্ত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বক্সে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বলবো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368500"/>
              </p:ext>
            </p:extLst>
          </p:nvPr>
        </p:nvGraphicFramePr>
        <p:xfrm>
          <a:off x="1156448" y="2752164"/>
          <a:ext cx="9735670" cy="3299012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9735670"/>
              </a:tblGrid>
              <a:tr h="3299012"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588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35" y="2187387"/>
            <a:ext cx="5145741" cy="37230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977" y="2187387"/>
            <a:ext cx="5136776" cy="372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34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3388" y="681317"/>
            <a:ext cx="100852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হাঁস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মুরগীর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পায়ের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আঙ্গুলের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ভিন্নতার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85248" y="1389203"/>
            <a:ext cx="3917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দিব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8839907"/>
              </p:ext>
            </p:extLst>
          </p:nvPr>
        </p:nvGraphicFramePr>
        <p:xfrm>
          <a:off x="851647" y="2035534"/>
          <a:ext cx="9897035" cy="390806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9897035"/>
              </a:tblGrid>
              <a:tr h="3908066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13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98060" y="2187090"/>
            <a:ext cx="42412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দল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১: 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"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কচুরিপানার রহস্য উন্মোচন</a:t>
            </a:r>
            <a:r>
              <a:rPr lang="as-IN" dirty="0"/>
              <a:t>"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517532" y="673011"/>
            <a:ext cx="83382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41268" y="2187090"/>
            <a:ext cx="469845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দল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২: 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"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পা ও নখের নকশা বিশ্লেষণ (হাঁস বনাম মুরগি)"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28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129" y="1326775"/>
            <a:ext cx="4851488" cy="45451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83" y="1326775"/>
            <a:ext cx="5220152" cy="45451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41334" y="502023"/>
            <a:ext cx="4419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সংযোগ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23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0313" y="1731523"/>
            <a:ext cx="981520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প্রশ্ন: কচুরিপানা কীভাবে জলের ওপর ভেসে থাকে?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উত্তর: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 কচুরিপানার কাণ্ড ও পাতা স্পঞ্জের মতো নরম এবং বায়ুপূর্ণ হওয়ায় এরা হালকা হয় এবং জলের ওপর সহজে ভেসে থাকে।</a:t>
            </a:r>
            <a:endParaRPr lang="as-IN" sz="1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0313" y="3301183"/>
            <a:ext cx="92412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প্রশ্ন: কচুরিপানা কোন ধরনের পরিবেশের উদ্ভিদ?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উত্তর: কচুরিপানা জলজ পরিবেশের উদ্ভিদ।</a:t>
            </a:r>
          </a:p>
        </p:txBody>
      </p:sp>
      <p:sp>
        <p:nvSpPr>
          <p:cNvPr id="4" name="Rectangle 3"/>
          <p:cNvSpPr/>
          <p:nvPr/>
        </p:nvSpPr>
        <p:spPr>
          <a:xfrm>
            <a:off x="1060313" y="4371227"/>
            <a:ext cx="1053505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8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প্রশ্ন: শিকারি পাখিদের (যেমন- ইগল) ঠোঁট ও নখ বাঁকানো ও ধারালো হয় কেন?</a:t>
            </a:r>
            <a:endParaRPr lang="as-IN" sz="2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উত্তর: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 ইগল বা বাজপাখির মতো শিকারি পাখিদের জীবনধারণ মাংসের ওপর নির্ভরশীল। শিকারকে শক্তভাবে আঁকড়ে ধরা এবং মাংস ছিঁড়ে খাওয়ার জন্য তাদের নখ এবং ঠোঁট প্রাকৃতিকভাবেই অত্যন্ত ধারালো, শক্ত ও বাঁকানো হুকের মতো হয়।</a:t>
            </a:r>
          </a:p>
        </p:txBody>
      </p:sp>
    </p:spTree>
    <p:extLst>
      <p:ext uri="{BB962C8B-B14F-4D97-AF65-F5344CB8AC3E}">
        <p14:creationId xmlns:p14="http://schemas.microsoft.com/office/powerpoint/2010/main" val="3497006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7912" y="2690336"/>
            <a:ext cx="900278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অভিযোজন কাকে বলে</a:t>
            </a:r>
            <a:r>
              <a:rPr lang="as-IN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as-IN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87912" y="3322634"/>
            <a:ext cx="900278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জীবের অভিযোজন কেন </a:t>
            </a:r>
            <a:r>
              <a:rPr lang="as-IN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প্রয়োজন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৩টি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বাক্যে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33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4137" y="554477"/>
            <a:ext cx="40467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নির্দেশক-৪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966407"/>
              </p:ext>
            </p:extLst>
          </p:nvPr>
        </p:nvGraphicFramePr>
        <p:xfrm>
          <a:off x="1138134" y="1838528"/>
          <a:ext cx="10175133" cy="4085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7606"/>
                <a:gridCol w="8237527"/>
              </a:tblGrid>
              <a:tr h="1021404"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মূল্যায়ন</a:t>
                      </a:r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ক্ষেত্র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নির্দেশক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102140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জ্ঞান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বিভিন্ন</a:t>
                      </a:r>
                      <a:r>
                        <a:rPr lang="en-US" sz="2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পরিবেশে</a:t>
                      </a:r>
                      <a:r>
                        <a:rPr lang="en-US" sz="2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বিভিন্ন</a:t>
                      </a:r>
                      <a:r>
                        <a:rPr lang="en-US" sz="2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জীবের</a:t>
                      </a:r>
                      <a:r>
                        <a:rPr lang="en-US" sz="2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</a:t>
                      </a: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অভিযোজন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কৌশল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বর্ণনা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করতে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পেরেছে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।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102140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দক্ষতা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ছবি</a:t>
                      </a:r>
                      <a:r>
                        <a:rPr lang="en-US" sz="2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পর্যবেক্ষণ</a:t>
                      </a:r>
                      <a:r>
                        <a:rPr lang="en-US" sz="2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বিশ্লেষণের</a:t>
                      </a:r>
                      <a:r>
                        <a:rPr lang="en-US" sz="2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মাধ্যমে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বিভিন্ন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পরিবেশে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জীব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কীভাবে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খাপ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খাওয়ায়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তার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পক্রিয়া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অনুসন্ধান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করতে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পেরেছে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।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102140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দৃষ্টিভঙ্গি</a:t>
                      </a:r>
                      <a:r>
                        <a:rPr lang="en-US" sz="2400" b="1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মূল্যবোধ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শ্রেণি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কার্যক্রমে </a:t>
                      </a:r>
                      <a:r>
                        <a:rPr lang="en-US" sz="2400" b="1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স্বতঃস্ফূত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,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সক্রিয়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কৌতূহলী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ছিল</a:t>
                      </a:r>
                      <a:r>
                        <a:rPr lang="en-US" sz="2400" b="1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।</a:t>
                      </a:r>
                      <a:endParaRPr lang="en-US" sz="2400" b="1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l"/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077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7023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" b="483"/>
          <a:stretch>
            <a:fillRect/>
          </a:stretch>
        </p:blipFill>
        <p:spPr>
          <a:xfrm>
            <a:off x="2016142" y="2241811"/>
            <a:ext cx="2380012" cy="2356566"/>
          </a:xfrm>
        </p:spPr>
      </p:pic>
      <p:pic>
        <p:nvPicPr>
          <p:cNvPr id="2" name="Picture Placeholder 1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4" b="13414"/>
          <a:stretch>
            <a:fillRect/>
          </a:stretch>
        </p:blipFill>
        <p:spPr>
          <a:xfrm>
            <a:off x="7922903" y="2241811"/>
            <a:ext cx="2229055" cy="2207097"/>
          </a:xfrm>
        </p:spPr>
      </p:pic>
      <p:sp>
        <p:nvSpPr>
          <p:cNvPr id="5" name="Rounded Rectangle 4"/>
          <p:cNvSpPr/>
          <p:nvPr/>
        </p:nvSpPr>
        <p:spPr>
          <a:xfrm>
            <a:off x="703386" y="4747846"/>
            <a:ext cx="5416060" cy="160899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সাবিনা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আকতার</a:t>
            </a:r>
            <a:endParaRPr lang="en-US" sz="24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4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দামগাছা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24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গোবিন্দগঞ্জ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গাইবান্ধা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54715" y="4598376"/>
            <a:ext cx="44752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শ্রে</a:t>
            </a:r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ণিঃ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bn-BD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endParaRPr lang="bn-BD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defRPr/>
            </a:pPr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</a:p>
          <a:p>
            <a:pPr algn="ctr">
              <a:defRPr/>
            </a:pPr>
            <a:r>
              <a:rPr lang="bn-BD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ঃ 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জীবের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অভিযোজন</a:t>
            </a:r>
            <a:endParaRPr lang="en-US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defRPr/>
            </a:pPr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নির্দিষ্ট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বাসস্থানের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………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ঘটে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729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2572871" y="582706"/>
            <a:ext cx="5692588" cy="217842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80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53553" y="3030070"/>
            <a:ext cx="74944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১.১.৩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আগ্রহ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আবাসস্থলে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জীবের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অভিযোজনের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উপায়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অনুসন্ধান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96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41" y="905435"/>
            <a:ext cx="3458135" cy="49036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782" y="905435"/>
            <a:ext cx="3610536" cy="49104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542" y="905434"/>
            <a:ext cx="3119716" cy="4910417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610304"/>
              </p:ext>
            </p:extLst>
          </p:nvPr>
        </p:nvGraphicFramePr>
        <p:xfrm>
          <a:off x="5342965" y="4643718"/>
          <a:ext cx="1147482" cy="959223"/>
        </p:xfrm>
        <a:graphic>
          <a:graphicData uri="http://schemas.openxmlformats.org/drawingml/2006/table">
            <a:tbl>
              <a:tblPr/>
              <a:tblGrid>
                <a:gridCol w="1147482"/>
              </a:tblGrid>
              <a:tr h="959223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206247"/>
              </p:ext>
            </p:extLst>
          </p:nvPr>
        </p:nvGraphicFramePr>
        <p:xfrm>
          <a:off x="9457766" y="4912659"/>
          <a:ext cx="1559858" cy="788894"/>
        </p:xfrm>
        <a:graphic>
          <a:graphicData uri="http://schemas.openxmlformats.org/drawingml/2006/table">
            <a:tbl>
              <a:tblPr/>
              <a:tblGrid>
                <a:gridCol w="1559858"/>
              </a:tblGrid>
              <a:tr h="78889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4295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2251" y="620196"/>
            <a:ext cx="7227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জিজ্ঞেস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করবো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2251" y="2921828"/>
            <a:ext cx="11127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প্রাণীর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)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এমন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বলবো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এটিকে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পরিবেশে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বেঁচে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সাহায্য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1899" y="1335512"/>
            <a:ext cx="11021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ইতোমধ্যে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আবাসস্থল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আবাসস্থলের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ভিন্নতা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পরিবেশে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বসবাসকারী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প্রাণী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বৈচিত্র্য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ভিন্নতা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জেনেছে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বলবে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1899" y="4015702"/>
            <a:ext cx="9487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ঐ 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প্রাণীটি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তাঁর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পরিবেশে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বেঁচে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1899" y="4617133"/>
            <a:ext cx="68131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ঐ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প্রাণী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নিজেকে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রক্ষা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2251" y="5201908"/>
            <a:ext cx="107956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খাবার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খুঁজে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পেতে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খাবার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খেতে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এজন্য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শরীরের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বিশেষভাবে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উপযোগী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705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7278" y="606287"/>
            <a:ext cx="8150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সূত্র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77278" y="2176669"/>
            <a:ext cx="66005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sz="72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জীবের</a:t>
            </a:r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অভিযোজন</a:t>
            </a:r>
            <a:r>
              <a:rPr lang="en-US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endParaRPr lang="en-US" sz="72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77278" y="1252618"/>
            <a:ext cx="4989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ঘোষণা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করবো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বোর্ডে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লিখবো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93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263" y="554477"/>
            <a:ext cx="3317175" cy="42801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910" y="474565"/>
            <a:ext cx="3485057" cy="43600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439" y="554477"/>
            <a:ext cx="2944927" cy="431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045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0117" y="2140085"/>
            <a:ext cx="108949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কচুরিপনার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ফাঁপা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বায়ুকুঠুরি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বায়ুকুঠুরি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কচুরিপনাকে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জলজ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পরিবেশে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ভেসে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থাকতে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সাহায্য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বায়ুকুঠুরি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জলজ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পরিবেশে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অভিযোজন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0118" y="593387"/>
            <a:ext cx="108949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নির্দিষ্ট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বাসস্থানের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পরিবেশের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জীবের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খাপ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খাইয়ে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বেঁচে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থাকার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প্রক্রিয়াকে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অভিযোজন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পরিবেশে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খাপ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খাইয়ে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নেওয়ার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বিশেষ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বিশেষ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লক্ষ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প্রাণীদের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মধ্যেও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বাহ্যিক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অভ্যন্তরীণ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গঠনগত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নানারকম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0117" y="3180945"/>
            <a:ext cx="9795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হাঁসের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পা-গুলো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পাতার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মতো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পর্দাবিশিষ্ট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এতে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হাঁস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সহজে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পানিতে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সাঁতার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কাটতে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0117" y="3900791"/>
            <a:ext cx="103502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মুরগির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পা-গুলো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শক্ত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লম্বা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শক্ত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নখরযুক্ত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মুরগি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মাটি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খুঁড়ে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পোকা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খেতে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444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63" y="2151529"/>
            <a:ext cx="5236027" cy="37831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52566" y="2151529"/>
            <a:ext cx="53339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ছবিটি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ভালোভাবে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পর্যবেক্ষণ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জিজ্ঞেস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করবো,বেঁচে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থাকার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কচুরিপনা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জলজ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পরিবেশে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টিকে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03576" y="4576394"/>
            <a:ext cx="50829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কচুরিপনার</a:t>
            </a:r>
            <a:r>
              <a:rPr lang="en-US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কাণ্ডে</a:t>
            </a:r>
            <a:r>
              <a:rPr lang="en-US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প্রচুর</a:t>
            </a:r>
            <a:r>
              <a:rPr lang="en-US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পরিমাণে</a:t>
            </a:r>
            <a:r>
              <a:rPr lang="en-US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ফাঁপা</a:t>
            </a:r>
            <a:r>
              <a:rPr lang="en-US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6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6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530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Scien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ce Theme" id="{DF5C3253-A009-49C8-A8FD-073C11F3770D}" vid="{4FF817A2-B11F-4B15-BE5C-F6E1CF50A1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Science Theme</Template>
  <TotalTime>550</TotalTime>
  <Words>518</Words>
  <Application>Microsoft Office PowerPoint</Application>
  <PresentationFormat>Widescreen</PresentationFormat>
  <Paragraphs>53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NikoshBAN</vt:lpstr>
      <vt:lpstr>Vrinda</vt:lpstr>
      <vt:lpstr>Science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DAMGACHA GPS</dc:creator>
  <cp:lastModifiedBy>DAMGACHA GPS</cp:lastModifiedBy>
  <cp:revision>27</cp:revision>
  <dcterms:created xsi:type="dcterms:W3CDTF">2026-07-12T06:35:03Z</dcterms:created>
  <dcterms:modified xsi:type="dcterms:W3CDTF">2026-07-19T09:43:45Z</dcterms:modified>
</cp:coreProperties>
</file>