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2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3.jpg" ContentType="image/jpeg"/>
  <Override PartName="/ppt/media/image4.jpg" ContentType="image/jpeg"/>
  <Override PartName="/ppt/media/image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D51"/>
    <a:srgbClr val="1B4332"/>
    <a:srgbClr val="CCCC00"/>
    <a:srgbClr val="FFFF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1368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tree_planting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26480" y="0"/>
            <a:ext cx="6035040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7463" y="2618809"/>
            <a:ext cx="587985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 smtClean="0">
                <a:solidFill>
                  <a:srgbClr val="00B050"/>
                </a:solidFill>
                <a:latin typeface="Lohit Bengali" pitchFamily="34" charset="0"/>
                <a:ea typeface="Lohit Bengali" pitchFamily="34" charset="-122"/>
              </a:rPr>
              <a:t>নারকেল চাষ পদ্ধতি,গুণাগুণ ও এর              অর্থনৈতিক গুরুত্ব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47463" y="6225956"/>
            <a:ext cx="5212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00B0F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প্রকৃতির এক অমূল্য উপহার</a:t>
            </a:r>
            <a:endParaRPr lang="en-US" sz="2200" dirty="0">
              <a:solidFill>
                <a:srgbClr val="00B0F0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 flipV="1">
            <a:off x="548640" y="420624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000178" y="6371179"/>
            <a:ext cx="24778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i="1" dirty="0" smtClean="0">
                <a:solidFill>
                  <a:srgbClr val="74C69D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 </a:t>
            </a:r>
            <a:r>
              <a:rPr lang="en-US" sz="2000" i="1" dirty="0">
                <a:solidFill>
                  <a:srgbClr val="00B0F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শিক্ষামূলক কনটেন্ট</a:t>
            </a:r>
            <a:endParaRPr lang="en-US" sz="2000" dirty="0">
              <a:solidFill>
                <a:srgbClr val="00B0F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743" y="1920954"/>
            <a:ext cx="3631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আজকের পাঠঃ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5663" y="3714954"/>
            <a:ext cx="5371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শ্রেণী</a:t>
            </a:r>
            <a:r>
              <a:rPr lang="en-US" sz="2400" dirty="0">
                <a:solidFill>
                  <a:srgbClr val="FFFF00"/>
                </a:solidFill>
              </a:rPr>
              <a:t>ঃ</a:t>
            </a:r>
            <a:r>
              <a:rPr lang="en-US" sz="2400" dirty="0" smtClean="0">
                <a:solidFill>
                  <a:srgbClr val="FFFF00"/>
                </a:solidFill>
              </a:rPr>
              <a:t> দশম, বিষয়ঃ কৃষি শিক্ষা, অধ্যায়ঃ চতুর্থ 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6" name="Regular Pentagon 15"/>
          <p:cNvSpPr/>
          <p:nvPr/>
        </p:nvSpPr>
        <p:spPr>
          <a:xfrm>
            <a:off x="271743" y="-6781"/>
            <a:ext cx="1589253" cy="1376121"/>
          </a:xfrm>
          <a:prstGeom prst="pentag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2060"/>
                </a:solidFill>
              </a:rPr>
              <a:t>ডিজিটাল কনটেন্ট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3920" y="5747951"/>
            <a:ext cx="5606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FFC0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বিদ্যালয় প্রাঙ্গণে বাস্তবভিত্তিক বৃক্ষরোপণ কর্মসূচি</a:t>
            </a:r>
            <a:r>
              <a:rPr lang="en-US" sz="2000" i="1" dirty="0">
                <a:solidFill>
                  <a:srgbClr val="FFC0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 </a:t>
            </a:r>
            <a:endParaRPr lang="en-US" sz="2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9" y="0"/>
            <a:ext cx="1223631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798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0" y="1051560"/>
            <a:ext cx="12192000" cy="580644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0"/>
            <a:ext cx="91440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নারিকেল গাছের পরিচিতি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57607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2000" dirty="0">
                <a:solidFill>
                  <a:srgbClr val="7030A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নারিকেল গাছ (Cocos nucifera) পাম গোত্রের একটি চিরসবুজ, দীর্ঘজীবী উদ্ভিদ। এটি সাধারণত উপকূলীয় ও গ্রীষ্মমন্ডলীয় অঞ্চলে ভালো জন্মে এবং বাংলাদেশের প্রায় সর্বত্র দেখা যায়। এই গাছের প্রতিটি অংশ — ফল, পাতা, কাণ্ড, খোসা থেকে শুরু করে শিকড় পর্যন্ত — মানুষের নানা কাজে লাগে। এই বহুমুখী ব্যবহারের কারণে একে "কল্পতরু" বা "জীবনবৃক্ষ" বলা হয়ে থাকে।</a:t>
            </a:r>
            <a:endParaRPr lang="en-US" sz="2000" dirty="0">
              <a:solidFill>
                <a:srgbClr val="7030A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6583680" y="1417320"/>
            <a:ext cx="50292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0" y="15087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D6A4F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বৈজ্ঞানিক নাম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858000" y="185623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B2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Cocos nucifera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583680" y="2560320"/>
            <a:ext cx="50292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858000" y="26517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D6A4F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গোত্র (Family)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858000" y="299923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B2B2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Arecaceae (পাম)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6583680" y="3703320"/>
            <a:ext cx="50292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858000" y="37947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D6A4F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ফলন শুরু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858000" y="414223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B2B2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রোপণের ৬-৮ বছর পর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6583680" y="4846320"/>
            <a:ext cx="50292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858000" y="49377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D6A4F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গড় আয়ুষ্কাল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858000" y="5285232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B2B2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৬০-৮০ বছর</a:t>
            </a:r>
            <a:endParaRPr lang="en-US" sz="2400" dirty="0"/>
          </a:p>
        </p:txBody>
      </p:sp>
      <p:pic>
        <p:nvPicPr>
          <p:cNvPr id="17" name="Image 0" descr="tree_planting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8640" y="4343400"/>
            <a:ext cx="5760720" cy="214884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548640" y="6382512"/>
            <a:ext cx="5760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2D6A4F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এলাকাবাসীর নারিকেল গাছ রোপণ কার্যক্রম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7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-16742" y="19318"/>
            <a:ext cx="12205694" cy="65836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B4332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0"/>
            <a:ext cx="914400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নারিকেল গাছের উপকারিতা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361188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600200"/>
            <a:ext cx="502920" cy="502920"/>
          </a:xfrm>
          <a:prstGeom prst="ellipse">
            <a:avLst/>
          </a:prstGeom>
          <a:solidFill>
            <a:srgbClr val="74C69D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600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77240" y="224028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নারিকেলের পানি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777240" y="2651760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প্রাকৃতিক ইলেক্ট্রোলাইট সমৃদ্ধ, তৃষ্ণা নিবারণ ও পানিশূন্যতা রোধে কার্যকর।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4343400" y="1371600"/>
            <a:ext cx="361188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72000" y="1600200"/>
            <a:ext cx="502920" cy="502920"/>
          </a:xfrm>
          <a:prstGeom prst="ellipse">
            <a:avLst/>
          </a:prstGeom>
          <a:solidFill>
            <a:srgbClr val="74C69D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0" y="1600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72000" y="224028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নারিকেলের শাঁস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4572000" y="2651760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তেল, দুধ, নারকেল কোরা তৈরিতে ব্যবহৃত হয়; রান্না ও মিষ্টান্নে অপরিহার্য উপকরণ।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183880" y="1393494"/>
            <a:ext cx="4005072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366760" y="1600200"/>
            <a:ext cx="502920" cy="502920"/>
          </a:xfrm>
          <a:prstGeom prst="ellipse">
            <a:avLst/>
          </a:prstGeom>
          <a:solidFill>
            <a:srgbClr val="74C69D"/>
          </a:solidFill>
          <a:ln/>
        </p:spPr>
      </p:sp>
      <p:sp>
        <p:nvSpPr>
          <p:cNvPr id="16" name="Text 14"/>
          <p:cNvSpPr/>
          <p:nvPr/>
        </p:nvSpPr>
        <p:spPr>
          <a:xfrm>
            <a:off x="8366760" y="16002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366760" y="224028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পাতা ও ডাল</a:t>
            </a:r>
            <a:endParaRPr lang="en-US" sz="3200" dirty="0"/>
          </a:p>
        </p:txBody>
      </p:sp>
      <p:sp>
        <p:nvSpPr>
          <p:cNvPr id="18" name="Text 16"/>
          <p:cNvSpPr/>
          <p:nvPr/>
        </p:nvSpPr>
        <p:spPr>
          <a:xfrm>
            <a:off x="8366760" y="2651760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ঝাড়ু, চাটাই, ঘরের ছাউনি এবং হস্তশিল্প তৈরিতে ব্যবহৃত হয়।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48640" y="3977640"/>
            <a:ext cx="361188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77240" y="4206240"/>
            <a:ext cx="502920" cy="502920"/>
          </a:xfrm>
          <a:prstGeom prst="ellipse">
            <a:avLst/>
          </a:prstGeom>
          <a:solidFill>
            <a:srgbClr val="74C69D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4206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77240" y="48463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খোসা ও ছোবড়া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777240" y="5257800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দড়ি, মাদুর, ব্রাশ ও কোকো-পিট (জৈব সার) তৈরিতে ব্যবহৃত হয়।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297680" y="3977640"/>
            <a:ext cx="361188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572000" y="4206240"/>
            <a:ext cx="502920" cy="502920"/>
          </a:xfrm>
          <a:prstGeom prst="ellipse">
            <a:avLst/>
          </a:prstGeom>
          <a:solidFill>
            <a:srgbClr val="74C69D"/>
          </a:solidFill>
          <a:ln/>
        </p:spPr>
      </p:sp>
      <p:sp>
        <p:nvSpPr>
          <p:cNvPr id="26" name="Text 24"/>
          <p:cNvSpPr/>
          <p:nvPr/>
        </p:nvSpPr>
        <p:spPr>
          <a:xfrm>
            <a:off x="4572000" y="4206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572000" y="48463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কাণ্ড (কাঠ)</a:t>
            </a:r>
            <a:endParaRPr lang="en-US" sz="2800" dirty="0"/>
          </a:p>
        </p:txBody>
      </p:sp>
      <p:sp>
        <p:nvSpPr>
          <p:cNvPr id="28" name="Text 26"/>
          <p:cNvSpPr/>
          <p:nvPr/>
        </p:nvSpPr>
        <p:spPr>
          <a:xfrm>
            <a:off x="4572000" y="5257800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আসবাবপত্র, ঘরের কাঠামো ও নির্মাণ কাজে ব্যবহৃত হয়।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29" name="Shape 27"/>
          <p:cNvSpPr/>
          <p:nvPr/>
        </p:nvSpPr>
        <p:spPr>
          <a:xfrm>
            <a:off x="8366760" y="4112868"/>
            <a:ext cx="3822192" cy="2242212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9DB5A6">
                <a:alpha val="35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366760" y="4206240"/>
            <a:ext cx="502920" cy="502920"/>
          </a:xfrm>
          <a:prstGeom prst="ellipse">
            <a:avLst/>
          </a:prstGeom>
          <a:solidFill>
            <a:srgbClr val="74C69D"/>
          </a:solidFill>
          <a:ln/>
        </p:spPr>
      </p:sp>
      <p:sp>
        <p:nvSpPr>
          <p:cNvPr id="31" name="Text 29"/>
          <p:cNvSpPr/>
          <p:nvPr/>
        </p:nvSpPr>
        <p:spPr>
          <a:xfrm>
            <a:off x="8366760" y="42062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6</a:t>
            </a:r>
            <a:endParaRPr lang="en-US" sz="1800" dirty="0"/>
          </a:p>
        </p:txBody>
      </p:sp>
      <p:sp>
        <p:nvSpPr>
          <p:cNvPr id="32" name="Text 30"/>
          <p:cNvSpPr/>
          <p:nvPr/>
        </p:nvSpPr>
        <p:spPr>
          <a:xfrm>
            <a:off x="8366760" y="484632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4332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পরিবেশগত ভূমিকা</a:t>
            </a:r>
            <a:endParaRPr lang="en-US" sz="2800" dirty="0"/>
          </a:p>
        </p:txBody>
      </p:sp>
      <p:sp>
        <p:nvSpPr>
          <p:cNvPr id="33" name="Text 31"/>
          <p:cNvSpPr/>
          <p:nvPr/>
        </p:nvSpPr>
        <p:spPr>
          <a:xfrm>
            <a:off x="8366760" y="5257800"/>
            <a:ext cx="3154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0070C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উপকূলীয় ভাঙন রোধ করে এবং অক্সিজেন সরবরাহে ভূমিকা রাখে।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8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পুষ্টিগুণ ও অর্থনৈতিক গুরুত্ব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5394960" cy="4480560"/>
          </a:xfrm>
          <a:prstGeom prst="roundRect">
            <a:avLst>
              <a:gd name="adj" fmla="val 2449"/>
            </a:avLst>
          </a:prstGeom>
          <a:solidFill>
            <a:srgbClr val="1F5E45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160020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পুষ্টিগুণ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868680" y="2148840"/>
            <a:ext cx="475488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FFC0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প্রচুর পরিমাণে স্বাস্থ্যকর ফ্যাট (মিডিয়াম চেইন ট্রাইগ্লিসারাইড)</a:t>
            </a:r>
            <a:endParaRPr lang="en-US" sz="2000" dirty="0">
              <a:solidFill>
                <a:srgbClr val="FFC000"/>
              </a:solidFill>
            </a:endParaRPr>
          </a:p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FFC0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পটাশিয়াম, ম্যাগনেসিয়াম ও ম্যাঙ্গানিজের ভালো উৎস</a:t>
            </a:r>
            <a:endParaRPr lang="en-US" sz="2000" dirty="0">
              <a:solidFill>
                <a:srgbClr val="FFC000"/>
              </a:solidFill>
            </a:endParaRPr>
          </a:p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FFC0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প্রাকৃতিক ফাইবার হজম শক্তি বৃদ্ধিতে সহায়ক</a:t>
            </a:r>
            <a:endParaRPr lang="en-US" sz="2000" dirty="0">
              <a:solidFill>
                <a:srgbClr val="FFC000"/>
              </a:solidFill>
            </a:endParaRPr>
          </a:p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FFC0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রোগ প্রতিরোধ ক্ষমতা বৃদ্ধিতে সহায়ক অ্যান্টিঅক্সিডেন্ট রয়েছে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6217920" y="1371600"/>
            <a:ext cx="5394960" cy="4480560"/>
          </a:xfrm>
          <a:prstGeom prst="roundRect">
            <a:avLst>
              <a:gd name="adj" fmla="val 2449"/>
            </a:avLst>
          </a:prstGeom>
          <a:solidFill>
            <a:srgbClr val="1F5E45"/>
          </a:solidFill>
          <a:ln/>
        </p:spPr>
      </p:sp>
      <p:sp>
        <p:nvSpPr>
          <p:cNvPr id="7" name="Text 5"/>
          <p:cNvSpPr/>
          <p:nvPr/>
        </p:nvSpPr>
        <p:spPr>
          <a:xfrm>
            <a:off x="6537960" y="160020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অর্থনৈতিক গুরুত্ব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537960" y="2148840"/>
            <a:ext cx="475488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FFFF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কৃষকের বাড়তি আয়ের নির্ভরযোগ্য উৎস</a:t>
            </a:r>
            <a:endParaRPr lang="en-US" sz="2000" dirty="0">
              <a:solidFill>
                <a:srgbClr val="FFFF00"/>
              </a:solidFill>
            </a:endParaRPr>
          </a:p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FFFF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নারিকেল তেল, নারিকেল ছোবড়া শিল্পে কর্মসংস্থান সৃষ্টি করে</a:t>
            </a:r>
            <a:endParaRPr lang="en-US" sz="2000" dirty="0">
              <a:solidFill>
                <a:srgbClr val="FFFF00"/>
              </a:solidFill>
            </a:endParaRPr>
          </a:p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FFFF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রপ্তানি পণ্য হিসেবে বৈদেশিক মুদ্রা অর্জনে ভূমিকা রাখে</a:t>
            </a:r>
            <a:endParaRPr lang="en-US" sz="2000" dirty="0">
              <a:solidFill>
                <a:srgbClr val="FFFF00"/>
              </a:solidFill>
            </a:endParaRPr>
          </a:p>
          <a:p>
            <a:pPr marL="342900" indent="-342900">
              <a:lnSpc>
                <a:spcPct val="125000"/>
              </a:lnSpc>
              <a:spcAft>
                <a:spcPts val="1400"/>
              </a:spcAft>
              <a:buSzPct val="100000"/>
              <a:buChar char="●"/>
            </a:pPr>
            <a:r>
              <a:rPr lang="en-US" sz="2000" dirty="0">
                <a:solidFill>
                  <a:srgbClr val="FFFF00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স্বল্প পরিচর্যায় দীর্ঘমেয়াদী মুনাফা প্রদান করে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6035040"/>
            <a:ext cx="11064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74C69D"/>
                </a:solidFill>
                <a:latin typeface="Lohit Bengali" pitchFamily="34" charset="0"/>
                <a:ea typeface="Lohit Bengali" pitchFamily="34" charset="-122"/>
                <a:cs typeface="Lohit Bengali" pitchFamily="34" charset="-120"/>
              </a:rPr>
              <a:t>উপসংহার: নারিকেল গাছ শুধু একটি উদ্ভিদ নয়, এটি একটি সম্পূর্ণ অর্থনৈতিক ও পুষ্টিগত সহায়ক ব্যবস্থা। তাই আমাদের উচিত অধিক হারে নারিকেল গাছ রোপণ করা ও এর যত্ন নেওয়া।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16" y="-193183"/>
            <a:ext cx="12273116" cy="71968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16" y="-44415"/>
            <a:ext cx="12273116" cy="69012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16" y="-44415"/>
            <a:ext cx="12273116" cy="69012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-44415"/>
            <a:ext cx="12192000" cy="6901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3711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329</Words>
  <Application>Microsoft Office PowerPoint</Application>
  <PresentationFormat>Widescreen</PresentationFormat>
  <Paragraphs>53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Lohit Bengali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35</cp:revision>
  <dcterms:created xsi:type="dcterms:W3CDTF">2026-07-19T11:26:41Z</dcterms:created>
  <dcterms:modified xsi:type="dcterms:W3CDTF">2026-07-19T14:01:42Z</dcterms:modified>
</cp:coreProperties>
</file>