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83" r:id="rId9"/>
    <p:sldId id="285" r:id="rId10"/>
    <p:sldId id="270" r:id="rId11"/>
    <p:sldId id="269" r:id="rId12"/>
    <p:sldId id="272" r:id="rId13"/>
    <p:sldId id="273" r:id="rId14"/>
    <p:sldId id="268" r:id="rId15"/>
    <p:sldId id="271" r:id="rId16"/>
    <p:sldId id="274" r:id="rId17"/>
    <p:sldId id="275" r:id="rId18"/>
    <p:sldId id="277" r:id="rId19"/>
    <p:sldId id="276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E26"/>
    <a:srgbClr val="6BFBA2"/>
    <a:srgbClr val="8CEA7C"/>
    <a:srgbClr val="F294CC"/>
    <a:srgbClr val="64E34F"/>
    <a:srgbClr val="74D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84" y="-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1913-6E71-4F4E-BEA3-5F8C1382FB66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60A4-6215-4471-BA33-BC03E569A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60A4-6215-4471-BA33-BC03E569AD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65"/>
            </a:avLst>
          </a:prstGeom>
          <a:gradFill>
            <a:gsLst>
              <a:gs pos="2000">
                <a:srgbClr val="FF0000"/>
              </a:gs>
              <a:gs pos="28000">
                <a:srgbClr val="00B050"/>
              </a:gs>
              <a:gs pos="59000">
                <a:srgbClr val="FFFF00"/>
              </a:gs>
              <a:gs pos="100000">
                <a:schemeClr val="accent4"/>
              </a:gs>
              <a:gs pos="8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225287" y="212035"/>
            <a:ext cx="11754678" cy="6440556"/>
          </a:xfrm>
          <a:prstGeom prst="frame">
            <a:avLst>
              <a:gd name="adj1" fmla="val 2062"/>
            </a:avLst>
          </a:prstGeom>
          <a:gradFill>
            <a:gsLst>
              <a:gs pos="2000">
                <a:srgbClr val="00B0F0"/>
              </a:gs>
              <a:gs pos="28000">
                <a:srgbClr val="FF0000"/>
              </a:gs>
              <a:gs pos="59000">
                <a:srgbClr val="FFFF00"/>
              </a:gs>
              <a:gs pos="100000">
                <a:srgbClr val="7030A0"/>
              </a:gs>
              <a:gs pos="84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43" y="0"/>
            <a:ext cx="2362200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5368" y="6626"/>
            <a:ext cx="23622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9057">
            <a:off x="-316815" y="4991569"/>
            <a:ext cx="2362200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3927">
            <a:off x="10145368" y="4991568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6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9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45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4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73C-8C13-4EB0-9594-6B8809C86AF2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C8B3-5923-4266-8A26-9A0156AC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0880" y="1770077"/>
            <a:ext cx="715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0" y="4514038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2967">
            <a:off x="9994736" y="4804927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25" y="1978461"/>
            <a:ext cx="5000589" cy="2935903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233AD10B-47F2-424C-A9A8-89F8245E9F7D}"/>
              </a:ext>
            </a:extLst>
          </p:cNvPr>
          <p:cNvSpPr txBox="1"/>
          <p:nvPr/>
        </p:nvSpPr>
        <p:spPr>
          <a:xfrm>
            <a:off x="2142056" y="643471"/>
            <a:ext cx="808192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স্থাপন-পৃষ্ঠা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নং-৬৩-৬৪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98" y="1978461"/>
            <a:ext cx="5324914" cy="30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8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C0803-E069-4FB7-91C7-97C31FF52668}"/>
              </a:ext>
            </a:extLst>
          </p:cNvPr>
          <p:cNvSpPr>
            <a:spLocks noGrp="1"/>
          </p:cNvSpPr>
          <p:nvPr/>
        </p:nvSpPr>
        <p:spPr>
          <a:xfrm>
            <a:off x="1715616" y="594920"/>
            <a:ext cx="8903260" cy="7100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যুক্তবর্ণ ভেঙে </a:t>
            </a:r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ও নতুন শব্দ পড়ি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317E0A7-556B-4799-858D-684705FCC50E}"/>
              </a:ext>
            </a:extLst>
          </p:cNvPr>
          <p:cNvSpPr/>
          <p:nvPr/>
        </p:nvSpPr>
        <p:spPr>
          <a:xfrm>
            <a:off x="975857" y="1660636"/>
            <a:ext cx="2325010" cy="817282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বন্ধু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08D51E4-76A1-4058-9E0E-3A58E5A2C458}"/>
              </a:ext>
            </a:extLst>
          </p:cNvPr>
          <p:cNvSpPr/>
          <p:nvPr/>
        </p:nvSpPr>
        <p:spPr>
          <a:xfrm>
            <a:off x="994746" y="2674176"/>
            <a:ext cx="2287231" cy="67741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চঞ্চল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E34AB6-4DB4-4FBF-9777-8E11648C7678}"/>
              </a:ext>
            </a:extLst>
          </p:cNvPr>
          <p:cNvSpPr/>
          <p:nvPr/>
        </p:nvSpPr>
        <p:spPr>
          <a:xfrm>
            <a:off x="975857" y="4432106"/>
            <a:ext cx="2287232" cy="6774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খঞ্জনা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BFD652-58FA-4786-A018-FFB5EC6E3406}"/>
              </a:ext>
            </a:extLst>
          </p:cNvPr>
          <p:cNvSpPr/>
          <p:nvPr/>
        </p:nvSpPr>
        <p:spPr>
          <a:xfrm>
            <a:off x="5219309" y="3553527"/>
            <a:ext cx="1242465" cy="6394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স্ব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3AAB55A-A013-460C-B166-FEE7BA6E9CD9}"/>
              </a:ext>
            </a:extLst>
          </p:cNvPr>
          <p:cNvSpPr/>
          <p:nvPr/>
        </p:nvSpPr>
        <p:spPr>
          <a:xfrm>
            <a:off x="6748917" y="1698672"/>
            <a:ext cx="721895" cy="7152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0ECB53-E771-443F-999B-9A745B17B895}"/>
              </a:ext>
            </a:extLst>
          </p:cNvPr>
          <p:cNvSpPr/>
          <p:nvPr/>
        </p:nvSpPr>
        <p:spPr>
          <a:xfrm>
            <a:off x="7718859" y="1692887"/>
            <a:ext cx="721895" cy="7152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5DD0743-6309-4DC4-A012-079C1B1717FC}"/>
              </a:ext>
            </a:extLst>
          </p:cNvPr>
          <p:cNvSpPr/>
          <p:nvPr/>
        </p:nvSpPr>
        <p:spPr>
          <a:xfrm>
            <a:off x="6733401" y="2674176"/>
            <a:ext cx="721894" cy="6211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AC225EE-C8AC-47EF-A1CF-4D1D65E57773}"/>
              </a:ext>
            </a:extLst>
          </p:cNvPr>
          <p:cNvSpPr/>
          <p:nvPr/>
        </p:nvSpPr>
        <p:spPr>
          <a:xfrm>
            <a:off x="7751302" y="2684611"/>
            <a:ext cx="721895" cy="6173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70D316-4784-4B01-B9A0-262C1E9C1D2A}"/>
              </a:ext>
            </a:extLst>
          </p:cNvPr>
          <p:cNvSpPr/>
          <p:nvPr/>
        </p:nvSpPr>
        <p:spPr>
          <a:xfrm>
            <a:off x="7751302" y="4469753"/>
            <a:ext cx="689452" cy="6774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Arrow: Right 15">
            <a:extLst>
              <a:ext uri="{FF2B5EF4-FFF2-40B4-BE49-F238E27FC236}">
                <a16:creationId xmlns="" xmlns:a16="http://schemas.microsoft.com/office/drawing/2014/main" id="{97FDB738-ED2E-4F38-9681-4A8C64A7B705}"/>
              </a:ext>
            </a:extLst>
          </p:cNvPr>
          <p:cNvSpPr/>
          <p:nvPr/>
        </p:nvSpPr>
        <p:spPr>
          <a:xfrm>
            <a:off x="3598881" y="1745930"/>
            <a:ext cx="1187116" cy="523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Arrow: Right 16">
            <a:extLst>
              <a:ext uri="{FF2B5EF4-FFF2-40B4-BE49-F238E27FC236}">
                <a16:creationId xmlns="" xmlns:a16="http://schemas.microsoft.com/office/drawing/2014/main" id="{F1140F7F-1FBD-4ABF-9BF8-610F3256D9B8}"/>
              </a:ext>
            </a:extLst>
          </p:cNvPr>
          <p:cNvSpPr/>
          <p:nvPr/>
        </p:nvSpPr>
        <p:spPr>
          <a:xfrm>
            <a:off x="3539080" y="3591489"/>
            <a:ext cx="1232945" cy="60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CE814B-C9BE-4EC7-B30B-F4C843192424}"/>
              </a:ext>
            </a:extLst>
          </p:cNvPr>
          <p:cNvSpPr/>
          <p:nvPr/>
        </p:nvSpPr>
        <p:spPr>
          <a:xfrm>
            <a:off x="6693553" y="4469753"/>
            <a:ext cx="761742" cy="6774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21D038-C873-4591-9224-16A8E737B383}"/>
              </a:ext>
            </a:extLst>
          </p:cNvPr>
          <p:cNvSpPr/>
          <p:nvPr/>
        </p:nvSpPr>
        <p:spPr>
          <a:xfrm>
            <a:off x="5210492" y="2674176"/>
            <a:ext cx="1251282" cy="6394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ঞ্চ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C11485C-88D8-4D43-814D-2EFDAF44A22A}"/>
              </a:ext>
            </a:extLst>
          </p:cNvPr>
          <p:cNvSpPr/>
          <p:nvPr/>
        </p:nvSpPr>
        <p:spPr>
          <a:xfrm>
            <a:off x="5191603" y="1692888"/>
            <a:ext cx="1251282" cy="7152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ন্ধ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Arrow: Right 20">
            <a:extLst>
              <a:ext uri="{FF2B5EF4-FFF2-40B4-BE49-F238E27FC236}">
                <a16:creationId xmlns="" xmlns:a16="http://schemas.microsoft.com/office/drawing/2014/main" id="{8146D4C0-9E85-45E0-BA1C-4EB36D6781B0}"/>
              </a:ext>
            </a:extLst>
          </p:cNvPr>
          <p:cNvSpPr/>
          <p:nvPr/>
        </p:nvSpPr>
        <p:spPr>
          <a:xfrm>
            <a:off x="3617770" y="2712136"/>
            <a:ext cx="1187116" cy="60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1EDB2F1-93B6-4345-817F-CAEFFA7F5DE8}"/>
              </a:ext>
            </a:extLst>
          </p:cNvPr>
          <p:cNvSpPr/>
          <p:nvPr/>
        </p:nvSpPr>
        <p:spPr>
          <a:xfrm>
            <a:off x="975857" y="3558429"/>
            <a:ext cx="2287232" cy="6774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স্বভাব</a:t>
            </a:r>
            <a:endParaRPr lang="en-US" sz="4400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6056D68-8BF5-4C74-A659-3B8654A6C7AF}"/>
              </a:ext>
            </a:extLst>
          </p:cNvPr>
          <p:cNvSpPr/>
          <p:nvPr/>
        </p:nvSpPr>
        <p:spPr>
          <a:xfrm>
            <a:off x="7754036" y="3553526"/>
            <a:ext cx="719161" cy="6536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endParaRPr lang="en-US" sz="1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E5F1D8E-26E6-41F6-86FE-CD499CD8ED27}"/>
              </a:ext>
            </a:extLst>
          </p:cNvPr>
          <p:cNvSpPr/>
          <p:nvPr/>
        </p:nvSpPr>
        <p:spPr>
          <a:xfrm>
            <a:off x="6728245" y="3553526"/>
            <a:ext cx="758006" cy="6536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317E0A7-556B-4799-858D-684705FCC50E}"/>
              </a:ext>
            </a:extLst>
          </p:cNvPr>
          <p:cNvSpPr/>
          <p:nvPr/>
        </p:nvSpPr>
        <p:spPr>
          <a:xfrm>
            <a:off x="1000124" y="5345880"/>
            <a:ext cx="2281853" cy="78776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পতঙ্গ</a:t>
            </a:r>
            <a:endParaRPr lang="en-US" sz="48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3AAB55A-A013-460C-B166-FEE7BA6E9CD9}"/>
              </a:ext>
            </a:extLst>
          </p:cNvPr>
          <p:cNvSpPr/>
          <p:nvPr/>
        </p:nvSpPr>
        <p:spPr>
          <a:xfrm>
            <a:off x="6693552" y="5478712"/>
            <a:ext cx="721895" cy="715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F0ECB53-E771-443F-999B-9A745B17B895}"/>
              </a:ext>
            </a:extLst>
          </p:cNvPr>
          <p:cNvSpPr/>
          <p:nvPr/>
        </p:nvSpPr>
        <p:spPr>
          <a:xfrm>
            <a:off x="7751302" y="5488496"/>
            <a:ext cx="721895" cy="715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</p:txBody>
      </p:sp>
      <p:sp>
        <p:nvSpPr>
          <p:cNvPr id="24" name="Arrow: Right 15">
            <a:extLst>
              <a:ext uri="{FF2B5EF4-FFF2-40B4-BE49-F238E27FC236}">
                <a16:creationId xmlns="" xmlns:a16="http://schemas.microsoft.com/office/drawing/2014/main" id="{97FDB738-ED2E-4F38-9681-4A8C64A7B705}"/>
              </a:ext>
            </a:extLst>
          </p:cNvPr>
          <p:cNvSpPr/>
          <p:nvPr/>
        </p:nvSpPr>
        <p:spPr>
          <a:xfrm>
            <a:off x="3561994" y="5503900"/>
            <a:ext cx="1187116" cy="523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C11485C-88D8-4D43-814D-2EFDAF44A22A}"/>
              </a:ext>
            </a:extLst>
          </p:cNvPr>
          <p:cNvSpPr/>
          <p:nvPr/>
        </p:nvSpPr>
        <p:spPr>
          <a:xfrm>
            <a:off x="5191603" y="5478712"/>
            <a:ext cx="1251282" cy="7152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ঙ্গ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317E0A7-556B-4799-858D-684705FCC50E}"/>
              </a:ext>
            </a:extLst>
          </p:cNvPr>
          <p:cNvSpPr/>
          <p:nvPr/>
        </p:nvSpPr>
        <p:spPr>
          <a:xfrm>
            <a:off x="8982319" y="1612983"/>
            <a:ext cx="2325010" cy="7877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সন্ধি</a:t>
            </a:r>
            <a:endParaRPr lang="en-US" sz="48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08D51E4-76A1-4058-9E0E-3A58E5A2C458}"/>
              </a:ext>
            </a:extLst>
          </p:cNvPr>
          <p:cNvSpPr/>
          <p:nvPr/>
        </p:nvSpPr>
        <p:spPr>
          <a:xfrm>
            <a:off x="9001208" y="2684611"/>
            <a:ext cx="2287231" cy="677419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পঞ্চম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1EDB2F1-93B6-4345-817F-CAEFFA7F5DE8}"/>
              </a:ext>
            </a:extLst>
          </p:cNvPr>
          <p:cNvSpPr/>
          <p:nvPr/>
        </p:nvSpPr>
        <p:spPr>
          <a:xfrm>
            <a:off x="8982319" y="3553527"/>
            <a:ext cx="2290519" cy="67741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স্বপ্ন</a:t>
            </a:r>
            <a:endParaRPr lang="en-US" sz="4400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Arrow: Right 16">
            <a:extLst>
              <a:ext uri="{FF2B5EF4-FFF2-40B4-BE49-F238E27FC236}">
                <a16:creationId xmlns="" xmlns:a16="http://schemas.microsoft.com/office/drawing/2014/main" id="{F1140F7F-1FBD-4ABF-9BF8-610F3256D9B8}"/>
              </a:ext>
            </a:extLst>
          </p:cNvPr>
          <p:cNvSpPr/>
          <p:nvPr/>
        </p:nvSpPr>
        <p:spPr>
          <a:xfrm>
            <a:off x="3561994" y="4469753"/>
            <a:ext cx="1232945" cy="60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6CE814B-C9BE-4EC7-B30B-F4C843192424}"/>
              </a:ext>
            </a:extLst>
          </p:cNvPr>
          <p:cNvSpPr/>
          <p:nvPr/>
        </p:nvSpPr>
        <p:spPr>
          <a:xfrm>
            <a:off x="5219309" y="4469753"/>
            <a:ext cx="1223576" cy="6774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ঞ্জ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CE34AB6-4DB4-4FBF-9777-8E11648C7678}"/>
              </a:ext>
            </a:extLst>
          </p:cNvPr>
          <p:cNvSpPr/>
          <p:nvPr/>
        </p:nvSpPr>
        <p:spPr>
          <a:xfrm>
            <a:off x="8982319" y="4432105"/>
            <a:ext cx="2287232" cy="7150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পঞ্জিকা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317E0A7-556B-4799-858D-684705FCC50E}"/>
              </a:ext>
            </a:extLst>
          </p:cNvPr>
          <p:cNvSpPr/>
          <p:nvPr/>
        </p:nvSpPr>
        <p:spPr>
          <a:xfrm>
            <a:off x="8982319" y="5442476"/>
            <a:ext cx="2281853" cy="787761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জঙ্গল</a:t>
            </a:r>
            <a:endParaRPr lang="en-US" sz="48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40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267" y="255832"/>
            <a:ext cx="979627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70870" y="1737000"/>
            <a:ext cx="2460275" cy="638436"/>
          </a:xfrm>
          <a:prstGeom prst="roundRect">
            <a:avLst>
              <a:gd name="adj" fmla="val 29888"/>
            </a:avLst>
          </a:prstGeom>
          <a:solidFill>
            <a:srgbClr val="FFC0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সখ্য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30819" y="1737000"/>
            <a:ext cx="3602139" cy="638436"/>
          </a:xfrm>
          <a:prstGeom prst="roundRect">
            <a:avLst>
              <a:gd name="adj" fmla="val 19745"/>
            </a:avLst>
          </a:prstGeom>
          <a:solidFill>
            <a:srgbClr val="FFC0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বন্ধুতা , ভাব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0870" y="3530157"/>
            <a:ext cx="2460275" cy="638436"/>
          </a:xfrm>
          <a:prstGeom prst="roundRect">
            <a:avLst>
              <a:gd name="adj" fmla="val 29888"/>
            </a:avLst>
          </a:prstGeom>
          <a:solidFill>
            <a:srgbClr val="92D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0870" y="5299917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তীক্ষ্ণ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5096" y="3491113"/>
            <a:ext cx="3676035" cy="661139"/>
          </a:xfrm>
          <a:prstGeom prst="roundRect">
            <a:avLst>
              <a:gd name="adj" fmla="val 21566"/>
            </a:avLst>
          </a:prstGeom>
          <a:solidFill>
            <a:srgbClr val="92D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চটপটে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30819" y="5277214"/>
            <a:ext cx="3590312" cy="661139"/>
          </a:xfrm>
          <a:prstGeom prst="roundRect">
            <a:avLst>
              <a:gd name="adj" fmla="val 1971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ধারালো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শান্তিপ্রিয় মাছরাঙা | ২৩ জুন, ২০১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r="14881"/>
          <a:stretch/>
        </p:blipFill>
        <p:spPr bwMode="auto">
          <a:xfrm>
            <a:off x="4315786" y="5014236"/>
            <a:ext cx="2621799" cy="1373784"/>
          </a:xfrm>
          <a:prstGeom prst="rect">
            <a:avLst/>
          </a:prstGeom>
          <a:noFill/>
          <a:ln w="57150" cap="sq">
            <a:solidFill>
              <a:srgbClr val="F294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6" name="Picture 2" descr="বন্ধুত্ব একটি স্বার্থহীন সম্পর্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1" y="1404532"/>
            <a:ext cx="2366270" cy="1303371"/>
          </a:xfrm>
          <a:prstGeom prst="rect">
            <a:avLst/>
          </a:prstGeom>
          <a:solidFill>
            <a:srgbClr val="FF0000"/>
          </a:solidFill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30" name="Picture 6" descr="Baby Feet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1" y="3211033"/>
            <a:ext cx="2366270" cy="1212112"/>
          </a:xfrm>
          <a:prstGeom prst="rect">
            <a:avLst/>
          </a:prstGeom>
          <a:solidFill>
            <a:srgbClr val="FF0000"/>
          </a:solidFill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Frame 11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322" y="227804"/>
            <a:ext cx="979627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06322" y="1817821"/>
            <a:ext cx="2381898" cy="638436"/>
          </a:xfrm>
          <a:prstGeom prst="roundRect">
            <a:avLst>
              <a:gd name="adj" fmla="val 29888"/>
            </a:avLst>
          </a:prstGeom>
          <a:solidFill>
            <a:srgbClr val="FF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6322" y="3562524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ঝুঁটি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6322" y="5329312"/>
            <a:ext cx="2381898" cy="638436"/>
          </a:xfrm>
          <a:prstGeom prst="roundRect">
            <a:avLst>
              <a:gd name="adj" fmla="val 34295"/>
            </a:avLst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বিচরণ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08430" y="1817821"/>
            <a:ext cx="2977249" cy="616351"/>
          </a:xfrm>
          <a:prstGeom prst="roundRect">
            <a:avLst>
              <a:gd name="adj" fmla="val 34295"/>
            </a:avLst>
          </a:prstGeom>
          <a:solidFill>
            <a:srgbClr val="FFFF0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আভা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50528" y="3562524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খোপা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50528" y="5329312"/>
            <a:ext cx="2693055" cy="988725"/>
          </a:xfrm>
          <a:prstGeom prst="roundRect">
            <a:avLst>
              <a:gd name="adj" fmla="val 34295"/>
            </a:avLst>
          </a:prstGeom>
          <a:solidFill>
            <a:srgbClr val="00B050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বেড়ানো বা ঘোরাফেরা করা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হাকালুকি হাওরের অতিথি পাখি নিধন রোধে পাখি শিকার মনিটরিং ও নিয়ন্ত্রণ কমিটি  হচ্ছে | প্রিয় কুলাউড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5" y="4962097"/>
            <a:ext cx="2384625" cy="1350527"/>
          </a:xfrm>
          <a:prstGeom prst="rect">
            <a:avLst/>
          </a:prstGeom>
          <a:ln w="38100" cap="sq">
            <a:solidFill>
              <a:srgbClr val="6BFBA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52" y="1281117"/>
            <a:ext cx="2357538" cy="1447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53" y="3213449"/>
            <a:ext cx="2357538" cy="133658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rame 11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328988" y="614362"/>
            <a:ext cx="4171950" cy="814387"/>
          </a:xfrm>
          <a:prstGeom prst="flowChartDecisi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3"/>
          <a:stretch/>
        </p:blipFill>
        <p:spPr>
          <a:xfrm>
            <a:off x="7643813" y="1971675"/>
            <a:ext cx="3686175" cy="34290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00101" y="1747183"/>
            <a:ext cx="6529388" cy="19389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খেতে ভালোবাসে?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1" y="4024967"/>
            <a:ext cx="6529388" cy="15696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জলজ কীটপতঙ্গ খেতে ভালোবাসে।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জোড়ায় কাজ&quot;">
            <a:extLst>
              <a:ext uri="{FF2B5EF4-FFF2-40B4-BE49-F238E27FC236}">
                <a16:creationId xmlns=""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5" y="2059643"/>
            <a:ext cx="4048340" cy="34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DC7337-0E1B-4CBD-81F7-F3725161FE7D}"/>
              </a:ext>
            </a:extLst>
          </p:cNvPr>
          <p:cNvSpPr txBox="1"/>
          <p:nvPr/>
        </p:nvSpPr>
        <p:spPr>
          <a:xfrm>
            <a:off x="4512212" y="976036"/>
            <a:ext cx="3767650" cy="627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bn-IN" sz="5400" b="1" spc="50" dirty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5457953" y="2185988"/>
            <a:ext cx="5643818" cy="3247142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DBDB02-D6C2-43ED-B4CD-3A10B4FC26D8}"/>
              </a:ext>
            </a:extLst>
          </p:cNvPr>
          <p:cNvSpPr/>
          <p:nvPr/>
        </p:nvSpPr>
        <p:spPr>
          <a:xfrm>
            <a:off x="1173136" y="691557"/>
            <a:ext cx="9856814" cy="607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করিঃ</a:t>
            </a:r>
            <a:endParaRPr lang="en-US" sz="36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EDCFBAF-E461-44E9-B083-72215B91F9BF}"/>
              </a:ext>
            </a:extLst>
          </p:cNvPr>
          <p:cNvSpPr/>
          <p:nvPr/>
        </p:nvSpPr>
        <p:spPr>
          <a:xfrm>
            <a:off x="728664" y="3942909"/>
            <a:ext cx="1854590" cy="8195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E5B732-C67C-48C3-9DF2-C5B2E81800FF}"/>
              </a:ext>
            </a:extLst>
          </p:cNvPr>
          <p:cNvSpPr/>
          <p:nvPr/>
        </p:nvSpPr>
        <p:spPr>
          <a:xfrm>
            <a:off x="728663" y="1849062"/>
            <a:ext cx="1854591" cy="81797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C18685F-3EC1-497D-ADA0-459AADB33C92}"/>
              </a:ext>
            </a:extLst>
          </p:cNvPr>
          <p:cNvSpPr/>
          <p:nvPr/>
        </p:nvSpPr>
        <p:spPr>
          <a:xfrm>
            <a:off x="4073872" y="2986579"/>
            <a:ext cx="7279198" cy="733928"/>
          </a:xfrm>
          <a:prstGeom prst="rect">
            <a:avLst/>
          </a:prstGeom>
          <a:solidFill>
            <a:srgbClr val="64E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পানকৌড়ির ঠোঁট তীক্ষ্ণ আর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বাঁকানো।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9F5B61-2EA0-4791-8FC3-A3C159F1A58E}"/>
              </a:ext>
            </a:extLst>
          </p:cNvPr>
          <p:cNvSpPr/>
          <p:nvPr/>
        </p:nvSpPr>
        <p:spPr>
          <a:xfrm>
            <a:off x="4073872" y="3942909"/>
            <a:ext cx="7279198" cy="8195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73876C-AB8C-45E4-BB94-2D453738D4B1}"/>
              </a:ext>
            </a:extLst>
          </p:cNvPr>
          <p:cNvSpPr/>
          <p:nvPr/>
        </p:nvSpPr>
        <p:spPr>
          <a:xfrm>
            <a:off x="4054774" y="1849062"/>
            <a:ext cx="7298295" cy="8116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চড়ুইয়ের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Arrow: Right 11">
            <a:extLst>
              <a:ext uri="{FF2B5EF4-FFF2-40B4-BE49-F238E27FC236}">
                <a16:creationId xmlns="" xmlns:a16="http://schemas.microsoft.com/office/drawing/2014/main" id="{154E66AB-8896-4381-903F-FE560CA9025B}"/>
              </a:ext>
            </a:extLst>
          </p:cNvPr>
          <p:cNvSpPr/>
          <p:nvPr/>
        </p:nvSpPr>
        <p:spPr>
          <a:xfrm>
            <a:off x="2926860" y="2087155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Arrow: Right 12">
            <a:extLst>
              <a:ext uri="{FF2B5EF4-FFF2-40B4-BE49-F238E27FC236}">
                <a16:creationId xmlns="" xmlns:a16="http://schemas.microsoft.com/office/drawing/2014/main" id="{BF44F0FC-DF00-4D98-8DED-1A7272D02C7A}"/>
              </a:ext>
            </a:extLst>
          </p:cNvPr>
          <p:cNvSpPr/>
          <p:nvPr/>
        </p:nvSpPr>
        <p:spPr>
          <a:xfrm>
            <a:off x="2926860" y="4116057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Arrow: Right 13">
            <a:extLst>
              <a:ext uri="{FF2B5EF4-FFF2-40B4-BE49-F238E27FC236}">
                <a16:creationId xmlns="" xmlns:a16="http://schemas.microsoft.com/office/drawing/2014/main" id="{1014F64B-560D-4EC7-8407-A682D73CCB60}"/>
              </a:ext>
            </a:extLst>
          </p:cNvPr>
          <p:cNvSpPr/>
          <p:nvPr/>
        </p:nvSpPr>
        <p:spPr>
          <a:xfrm>
            <a:off x="2926860" y="3116922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EDCFBAF-E461-44E9-B083-72215B91F9BF}"/>
              </a:ext>
            </a:extLst>
          </p:cNvPr>
          <p:cNvSpPr/>
          <p:nvPr/>
        </p:nvSpPr>
        <p:spPr>
          <a:xfrm>
            <a:off x="728664" y="2986579"/>
            <a:ext cx="1854590" cy="733928"/>
          </a:xfrm>
          <a:prstGeom prst="rect">
            <a:avLst/>
          </a:prstGeom>
          <a:solidFill>
            <a:srgbClr val="64E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তীক্ষ্ণ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EDCFBAF-E461-44E9-B083-72215B91F9BF}"/>
              </a:ext>
            </a:extLst>
          </p:cNvPr>
          <p:cNvSpPr/>
          <p:nvPr/>
        </p:nvSpPr>
        <p:spPr>
          <a:xfrm>
            <a:off x="728663" y="5040512"/>
            <a:ext cx="1835493" cy="819539"/>
          </a:xfrm>
          <a:prstGeom prst="rect">
            <a:avLst/>
          </a:prstGeom>
          <a:solidFill>
            <a:srgbClr val="F29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19F5B61-2EA0-4791-8FC3-A3C159F1A58E}"/>
              </a:ext>
            </a:extLst>
          </p:cNvPr>
          <p:cNvSpPr/>
          <p:nvPr/>
        </p:nvSpPr>
        <p:spPr>
          <a:xfrm>
            <a:off x="4054774" y="5040512"/>
            <a:ext cx="7432375" cy="819539"/>
          </a:xfrm>
          <a:prstGeom prst="rect">
            <a:avLst/>
          </a:prstGeom>
          <a:solidFill>
            <a:srgbClr val="F294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মাথার উপর রাজকীয় কালো ঝুঁটি।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2">
            <a:extLst>
              <a:ext uri="{FF2B5EF4-FFF2-40B4-BE49-F238E27FC236}">
                <a16:creationId xmlns="" xmlns:a16="http://schemas.microsoft.com/office/drawing/2014/main" id="{BF44F0FC-DF00-4D98-8DED-1A7272D02C7A}"/>
              </a:ext>
            </a:extLst>
          </p:cNvPr>
          <p:cNvSpPr/>
          <p:nvPr/>
        </p:nvSpPr>
        <p:spPr>
          <a:xfrm>
            <a:off x="2907763" y="5213660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8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ABF043-7560-41E4-8F1B-CA8CB9014624}"/>
              </a:ext>
            </a:extLst>
          </p:cNvPr>
          <p:cNvSpPr/>
          <p:nvPr/>
        </p:nvSpPr>
        <p:spPr>
          <a:xfrm>
            <a:off x="1274992" y="1474727"/>
            <a:ext cx="1636295" cy="69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বুলবুলি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4154C4E-AEB4-4A8C-B05F-39431E8EB6A8}"/>
              </a:ext>
            </a:extLst>
          </p:cNvPr>
          <p:cNvSpPr/>
          <p:nvPr/>
        </p:nvSpPr>
        <p:spPr>
          <a:xfrm>
            <a:off x="8898686" y="1474728"/>
            <a:ext cx="1636295" cy="6978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বাবুই</a:t>
            </a:r>
            <a:endParaRPr lang="en-US" sz="3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D0C546-C1AF-4796-B4ED-8CDA312A0963}"/>
              </a:ext>
            </a:extLst>
          </p:cNvPr>
          <p:cNvSpPr/>
          <p:nvPr/>
        </p:nvSpPr>
        <p:spPr>
          <a:xfrm>
            <a:off x="4973857" y="1474727"/>
            <a:ext cx="1636295" cy="697831"/>
          </a:xfrm>
          <a:prstGeom prst="rect">
            <a:avLst/>
          </a:prstGeom>
          <a:solidFill>
            <a:srgbClr val="0000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টিয়া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 descr="বাবুই পাখির শিল্পেরবড়াই করা বাসা - YouTube">
            <a:extLst>
              <a:ext uri="{FF2B5EF4-FFF2-40B4-BE49-F238E27FC236}">
                <a16:creationId xmlns="" xmlns:a16="http://schemas.microsoft.com/office/drawing/2014/main" id="{02AD812E-0C4F-4A0E-933E-4052AE3BE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3248"/>
          <a:stretch/>
        </p:blipFill>
        <p:spPr bwMode="auto">
          <a:xfrm>
            <a:off x="681741" y="2662660"/>
            <a:ext cx="3175885" cy="21717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বুলবুলি - Community | Facebook">
            <a:extLst>
              <a:ext uri="{FF2B5EF4-FFF2-40B4-BE49-F238E27FC236}">
                <a16:creationId xmlns="" xmlns:a16="http://schemas.microsoft.com/office/drawing/2014/main" id="{FCD67F9D-AD81-452D-ADF3-2AC6F99D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26" y="2662660"/>
            <a:ext cx="3195217" cy="217170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7" y="2639270"/>
            <a:ext cx="3157538" cy="21717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ame 8"/>
          <p:cNvSpPr/>
          <p:nvPr/>
        </p:nvSpPr>
        <p:spPr>
          <a:xfrm>
            <a:off x="1673368" y="434128"/>
            <a:ext cx="8861613" cy="728662"/>
          </a:xfrm>
          <a:prstGeom prst="frame">
            <a:avLst/>
          </a:prstGeom>
          <a:solidFill>
            <a:srgbClr val="6BFBA2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নিচের ছবির সাথে শব্দ মিল কর-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50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61172 0.5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30417 0.53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31602 0.52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="" xmlns:a16="http://schemas.microsoft.com/office/drawing/2014/main" id="{850159A6-8377-4440-8F45-0E5997C0B47D}"/>
              </a:ext>
            </a:extLst>
          </p:cNvPr>
          <p:cNvSpPr/>
          <p:nvPr/>
        </p:nvSpPr>
        <p:spPr>
          <a:xfrm>
            <a:off x="3031512" y="437950"/>
            <a:ext cx="6098200" cy="805942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3012" y="118194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ঠিক উত্তরটিতে টিক (       ) দাওঃ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643436" y="1439122"/>
            <a:ext cx="542925" cy="214313"/>
          </a:xfrm>
          <a:custGeom>
            <a:avLst/>
            <a:gdLst>
              <a:gd name="connsiteX0" fmla="*/ 0 w 785813"/>
              <a:gd name="connsiteY0" fmla="*/ 57150 h 371475"/>
              <a:gd name="connsiteX1" fmla="*/ 85725 w 785813"/>
              <a:gd name="connsiteY1" fmla="*/ 171450 h 371475"/>
              <a:gd name="connsiteX2" fmla="*/ 128588 w 785813"/>
              <a:gd name="connsiteY2" fmla="*/ 257175 h 371475"/>
              <a:gd name="connsiteX3" fmla="*/ 171450 w 785813"/>
              <a:gd name="connsiteY3" fmla="*/ 357187 h 371475"/>
              <a:gd name="connsiteX4" fmla="*/ 214313 w 785813"/>
              <a:gd name="connsiteY4" fmla="*/ 371475 h 371475"/>
              <a:gd name="connsiteX5" fmla="*/ 300038 w 785813"/>
              <a:gd name="connsiteY5" fmla="*/ 357187 h 371475"/>
              <a:gd name="connsiteX6" fmla="*/ 385763 w 785813"/>
              <a:gd name="connsiteY6" fmla="*/ 271462 h 371475"/>
              <a:gd name="connsiteX7" fmla="*/ 428625 w 785813"/>
              <a:gd name="connsiteY7" fmla="*/ 242887 h 371475"/>
              <a:gd name="connsiteX8" fmla="*/ 485775 w 785813"/>
              <a:gd name="connsiteY8" fmla="*/ 214312 h 371475"/>
              <a:gd name="connsiteX9" fmla="*/ 528638 w 785813"/>
              <a:gd name="connsiteY9" fmla="*/ 171450 h 371475"/>
              <a:gd name="connsiteX10" fmla="*/ 614363 w 785813"/>
              <a:gd name="connsiteY10" fmla="*/ 114300 h 371475"/>
              <a:gd name="connsiteX11" fmla="*/ 742950 w 785813"/>
              <a:gd name="connsiteY11" fmla="*/ 28575 h 371475"/>
              <a:gd name="connsiteX12" fmla="*/ 785813 w 785813"/>
              <a:gd name="connsiteY12" fmla="*/ 0 h 371475"/>
              <a:gd name="connsiteX13" fmla="*/ 742950 w 785813"/>
              <a:gd name="connsiteY13" fmla="*/ 28575 h 371475"/>
              <a:gd name="connsiteX14" fmla="*/ 671513 w 785813"/>
              <a:gd name="connsiteY14" fmla="*/ 4286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813" h="371475">
                <a:moveTo>
                  <a:pt x="0" y="57150"/>
                </a:moveTo>
                <a:cubicBezTo>
                  <a:pt x="14023" y="74679"/>
                  <a:pt x="70560" y="141120"/>
                  <a:pt x="85725" y="171450"/>
                </a:cubicBezTo>
                <a:cubicBezTo>
                  <a:pt x="144879" y="289756"/>
                  <a:pt x="46695" y="134334"/>
                  <a:pt x="128588" y="257175"/>
                </a:cubicBezTo>
                <a:cubicBezTo>
                  <a:pt x="137127" y="282792"/>
                  <a:pt x="153794" y="339531"/>
                  <a:pt x="171450" y="357187"/>
                </a:cubicBezTo>
                <a:cubicBezTo>
                  <a:pt x="182099" y="367836"/>
                  <a:pt x="200025" y="366712"/>
                  <a:pt x="214313" y="371475"/>
                </a:cubicBezTo>
                <a:cubicBezTo>
                  <a:pt x="242888" y="366712"/>
                  <a:pt x="275015" y="371784"/>
                  <a:pt x="300038" y="357187"/>
                </a:cubicBezTo>
                <a:cubicBezTo>
                  <a:pt x="334944" y="336825"/>
                  <a:pt x="352139" y="293878"/>
                  <a:pt x="385763" y="271462"/>
                </a:cubicBezTo>
                <a:cubicBezTo>
                  <a:pt x="400050" y="261937"/>
                  <a:pt x="413716" y="251406"/>
                  <a:pt x="428625" y="242887"/>
                </a:cubicBezTo>
                <a:cubicBezTo>
                  <a:pt x="447117" y="232320"/>
                  <a:pt x="468444" y="226691"/>
                  <a:pt x="485775" y="214312"/>
                </a:cubicBezTo>
                <a:cubicBezTo>
                  <a:pt x="502217" y="202568"/>
                  <a:pt x="512689" y="183855"/>
                  <a:pt x="528638" y="171450"/>
                </a:cubicBezTo>
                <a:cubicBezTo>
                  <a:pt x="555747" y="150366"/>
                  <a:pt x="585788" y="133350"/>
                  <a:pt x="614363" y="114300"/>
                </a:cubicBezTo>
                <a:lnTo>
                  <a:pt x="742950" y="28575"/>
                </a:lnTo>
                <a:lnTo>
                  <a:pt x="785813" y="0"/>
                </a:lnTo>
                <a:cubicBezTo>
                  <a:pt x="785813" y="0"/>
                  <a:pt x="759240" y="23145"/>
                  <a:pt x="742950" y="28575"/>
                </a:cubicBezTo>
                <a:cubicBezTo>
                  <a:pt x="691052" y="45874"/>
                  <a:pt x="715148" y="42862"/>
                  <a:pt x="671513" y="428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4250" y="1653435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পানকৌড়ি কী খেতে ভালোবাসে?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মাছ                  ২। মাংস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কীটপতঙ্গ          ৪। গাছের পাতা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250" y="3210781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পাখিরা পরিবেশকে-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নষ্ট করে               ২। দূষণ করে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সবুজ করে            ৪। গাছের পাতা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50" y="4801439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পাখিরা মানুষের 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১।বন্ধু                    ২। শত্রু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আত্মীয়              ৪। দুশমন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24250" y="2801239"/>
            <a:ext cx="576263" cy="302386"/>
          </a:xfrm>
          <a:custGeom>
            <a:avLst/>
            <a:gdLst>
              <a:gd name="connsiteX0" fmla="*/ 0 w 785813"/>
              <a:gd name="connsiteY0" fmla="*/ 57150 h 371475"/>
              <a:gd name="connsiteX1" fmla="*/ 85725 w 785813"/>
              <a:gd name="connsiteY1" fmla="*/ 171450 h 371475"/>
              <a:gd name="connsiteX2" fmla="*/ 128588 w 785813"/>
              <a:gd name="connsiteY2" fmla="*/ 257175 h 371475"/>
              <a:gd name="connsiteX3" fmla="*/ 171450 w 785813"/>
              <a:gd name="connsiteY3" fmla="*/ 357187 h 371475"/>
              <a:gd name="connsiteX4" fmla="*/ 214313 w 785813"/>
              <a:gd name="connsiteY4" fmla="*/ 371475 h 371475"/>
              <a:gd name="connsiteX5" fmla="*/ 300038 w 785813"/>
              <a:gd name="connsiteY5" fmla="*/ 357187 h 371475"/>
              <a:gd name="connsiteX6" fmla="*/ 385763 w 785813"/>
              <a:gd name="connsiteY6" fmla="*/ 271462 h 371475"/>
              <a:gd name="connsiteX7" fmla="*/ 428625 w 785813"/>
              <a:gd name="connsiteY7" fmla="*/ 242887 h 371475"/>
              <a:gd name="connsiteX8" fmla="*/ 485775 w 785813"/>
              <a:gd name="connsiteY8" fmla="*/ 214312 h 371475"/>
              <a:gd name="connsiteX9" fmla="*/ 528638 w 785813"/>
              <a:gd name="connsiteY9" fmla="*/ 171450 h 371475"/>
              <a:gd name="connsiteX10" fmla="*/ 614363 w 785813"/>
              <a:gd name="connsiteY10" fmla="*/ 114300 h 371475"/>
              <a:gd name="connsiteX11" fmla="*/ 742950 w 785813"/>
              <a:gd name="connsiteY11" fmla="*/ 28575 h 371475"/>
              <a:gd name="connsiteX12" fmla="*/ 785813 w 785813"/>
              <a:gd name="connsiteY12" fmla="*/ 0 h 371475"/>
              <a:gd name="connsiteX13" fmla="*/ 742950 w 785813"/>
              <a:gd name="connsiteY13" fmla="*/ 28575 h 371475"/>
              <a:gd name="connsiteX14" fmla="*/ 671513 w 785813"/>
              <a:gd name="connsiteY14" fmla="*/ 4286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813" h="371475">
                <a:moveTo>
                  <a:pt x="0" y="57150"/>
                </a:moveTo>
                <a:cubicBezTo>
                  <a:pt x="14023" y="74679"/>
                  <a:pt x="70560" y="141120"/>
                  <a:pt x="85725" y="171450"/>
                </a:cubicBezTo>
                <a:cubicBezTo>
                  <a:pt x="144879" y="289756"/>
                  <a:pt x="46695" y="134334"/>
                  <a:pt x="128588" y="257175"/>
                </a:cubicBezTo>
                <a:cubicBezTo>
                  <a:pt x="137127" y="282792"/>
                  <a:pt x="153794" y="339531"/>
                  <a:pt x="171450" y="357187"/>
                </a:cubicBezTo>
                <a:cubicBezTo>
                  <a:pt x="182099" y="367836"/>
                  <a:pt x="200025" y="366712"/>
                  <a:pt x="214313" y="371475"/>
                </a:cubicBezTo>
                <a:cubicBezTo>
                  <a:pt x="242888" y="366712"/>
                  <a:pt x="275015" y="371784"/>
                  <a:pt x="300038" y="357187"/>
                </a:cubicBezTo>
                <a:cubicBezTo>
                  <a:pt x="334944" y="336825"/>
                  <a:pt x="352139" y="293878"/>
                  <a:pt x="385763" y="271462"/>
                </a:cubicBezTo>
                <a:cubicBezTo>
                  <a:pt x="400050" y="261937"/>
                  <a:pt x="413716" y="251406"/>
                  <a:pt x="428625" y="242887"/>
                </a:cubicBezTo>
                <a:cubicBezTo>
                  <a:pt x="447117" y="232320"/>
                  <a:pt x="468444" y="226691"/>
                  <a:pt x="485775" y="214312"/>
                </a:cubicBezTo>
                <a:cubicBezTo>
                  <a:pt x="502217" y="202568"/>
                  <a:pt x="512689" y="183855"/>
                  <a:pt x="528638" y="171450"/>
                </a:cubicBezTo>
                <a:cubicBezTo>
                  <a:pt x="555747" y="150366"/>
                  <a:pt x="585788" y="133350"/>
                  <a:pt x="614363" y="114300"/>
                </a:cubicBezTo>
                <a:lnTo>
                  <a:pt x="742950" y="28575"/>
                </a:lnTo>
                <a:lnTo>
                  <a:pt x="785813" y="0"/>
                </a:lnTo>
                <a:cubicBezTo>
                  <a:pt x="785813" y="0"/>
                  <a:pt x="759240" y="23145"/>
                  <a:pt x="742950" y="28575"/>
                </a:cubicBezTo>
                <a:cubicBezTo>
                  <a:pt x="691052" y="45874"/>
                  <a:pt x="715148" y="42862"/>
                  <a:pt x="671513" y="428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24249" y="4409421"/>
            <a:ext cx="576263" cy="302386"/>
          </a:xfrm>
          <a:custGeom>
            <a:avLst/>
            <a:gdLst>
              <a:gd name="connsiteX0" fmla="*/ 0 w 785813"/>
              <a:gd name="connsiteY0" fmla="*/ 57150 h 371475"/>
              <a:gd name="connsiteX1" fmla="*/ 85725 w 785813"/>
              <a:gd name="connsiteY1" fmla="*/ 171450 h 371475"/>
              <a:gd name="connsiteX2" fmla="*/ 128588 w 785813"/>
              <a:gd name="connsiteY2" fmla="*/ 257175 h 371475"/>
              <a:gd name="connsiteX3" fmla="*/ 171450 w 785813"/>
              <a:gd name="connsiteY3" fmla="*/ 357187 h 371475"/>
              <a:gd name="connsiteX4" fmla="*/ 214313 w 785813"/>
              <a:gd name="connsiteY4" fmla="*/ 371475 h 371475"/>
              <a:gd name="connsiteX5" fmla="*/ 300038 w 785813"/>
              <a:gd name="connsiteY5" fmla="*/ 357187 h 371475"/>
              <a:gd name="connsiteX6" fmla="*/ 385763 w 785813"/>
              <a:gd name="connsiteY6" fmla="*/ 271462 h 371475"/>
              <a:gd name="connsiteX7" fmla="*/ 428625 w 785813"/>
              <a:gd name="connsiteY7" fmla="*/ 242887 h 371475"/>
              <a:gd name="connsiteX8" fmla="*/ 485775 w 785813"/>
              <a:gd name="connsiteY8" fmla="*/ 214312 h 371475"/>
              <a:gd name="connsiteX9" fmla="*/ 528638 w 785813"/>
              <a:gd name="connsiteY9" fmla="*/ 171450 h 371475"/>
              <a:gd name="connsiteX10" fmla="*/ 614363 w 785813"/>
              <a:gd name="connsiteY10" fmla="*/ 114300 h 371475"/>
              <a:gd name="connsiteX11" fmla="*/ 742950 w 785813"/>
              <a:gd name="connsiteY11" fmla="*/ 28575 h 371475"/>
              <a:gd name="connsiteX12" fmla="*/ 785813 w 785813"/>
              <a:gd name="connsiteY12" fmla="*/ 0 h 371475"/>
              <a:gd name="connsiteX13" fmla="*/ 742950 w 785813"/>
              <a:gd name="connsiteY13" fmla="*/ 28575 h 371475"/>
              <a:gd name="connsiteX14" fmla="*/ 671513 w 785813"/>
              <a:gd name="connsiteY14" fmla="*/ 4286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813" h="371475">
                <a:moveTo>
                  <a:pt x="0" y="57150"/>
                </a:moveTo>
                <a:cubicBezTo>
                  <a:pt x="14023" y="74679"/>
                  <a:pt x="70560" y="141120"/>
                  <a:pt x="85725" y="171450"/>
                </a:cubicBezTo>
                <a:cubicBezTo>
                  <a:pt x="144879" y="289756"/>
                  <a:pt x="46695" y="134334"/>
                  <a:pt x="128588" y="257175"/>
                </a:cubicBezTo>
                <a:cubicBezTo>
                  <a:pt x="137127" y="282792"/>
                  <a:pt x="153794" y="339531"/>
                  <a:pt x="171450" y="357187"/>
                </a:cubicBezTo>
                <a:cubicBezTo>
                  <a:pt x="182099" y="367836"/>
                  <a:pt x="200025" y="366712"/>
                  <a:pt x="214313" y="371475"/>
                </a:cubicBezTo>
                <a:cubicBezTo>
                  <a:pt x="242888" y="366712"/>
                  <a:pt x="275015" y="371784"/>
                  <a:pt x="300038" y="357187"/>
                </a:cubicBezTo>
                <a:cubicBezTo>
                  <a:pt x="334944" y="336825"/>
                  <a:pt x="352139" y="293878"/>
                  <a:pt x="385763" y="271462"/>
                </a:cubicBezTo>
                <a:cubicBezTo>
                  <a:pt x="400050" y="261937"/>
                  <a:pt x="413716" y="251406"/>
                  <a:pt x="428625" y="242887"/>
                </a:cubicBezTo>
                <a:cubicBezTo>
                  <a:pt x="447117" y="232320"/>
                  <a:pt x="468444" y="226691"/>
                  <a:pt x="485775" y="214312"/>
                </a:cubicBezTo>
                <a:cubicBezTo>
                  <a:pt x="502217" y="202568"/>
                  <a:pt x="512689" y="183855"/>
                  <a:pt x="528638" y="171450"/>
                </a:cubicBezTo>
                <a:cubicBezTo>
                  <a:pt x="555747" y="150366"/>
                  <a:pt x="585788" y="133350"/>
                  <a:pt x="614363" y="114300"/>
                </a:cubicBezTo>
                <a:lnTo>
                  <a:pt x="742950" y="28575"/>
                </a:lnTo>
                <a:lnTo>
                  <a:pt x="785813" y="0"/>
                </a:lnTo>
                <a:cubicBezTo>
                  <a:pt x="785813" y="0"/>
                  <a:pt x="759240" y="23145"/>
                  <a:pt x="742950" y="28575"/>
                </a:cubicBezTo>
                <a:cubicBezTo>
                  <a:pt x="691052" y="45874"/>
                  <a:pt x="715148" y="42862"/>
                  <a:pt x="671513" y="428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24248" y="5458050"/>
            <a:ext cx="576263" cy="302386"/>
          </a:xfrm>
          <a:custGeom>
            <a:avLst/>
            <a:gdLst>
              <a:gd name="connsiteX0" fmla="*/ 0 w 785813"/>
              <a:gd name="connsiteY0" fmla="*/ 57150 h 371475"/>
              <a:gd name="connsiteX1" fmla="*/ 85725 w 785813"/>
              <a:gd name="connsiteY1" fmla="*/ 171450 h 371475"/>
              <a:gd name="connsiteX2" fmla="*/ 128588 w 785813"/>
              <a:gd name="connsiteY2" fmla="*/ 257175 h 371475"/>
              <a:gd name="connsiteX3" fmla="*/ 171450 w 785813"/>
              <a:gd name="connsiteY3" fmla="*/ 357187 h 371475"/>
              <a:gd name="connsiteX4" fmla="*/ 214313 w 785813"/>
              <a:gd name="connsiteY4" fmla="*/ 371475 h 371475"/>
              <a:gd name="connsiteX5" fmla="*/ 300038 w 785813"/>
              <a:gd name="connsiteY5" fmla="*/ 357187 h 371475"/>
              <a:gd name="connsiteX6" fmla="*/ 385763 w 785813"/>
              <a:gd name="connsiteY6" fmla="*/ 271462 h 371475"/>
              <a:gd name="connsiteX7" fmla="*/ 428625 w 785813"/>
              <a:gd name="connsiteY7" fmla="*/ 242887 h 371475"/>
              <a:gd name="connsiteX8" fmla="*/ 485775 w 785813"/>
              <a:gd name="connsiteY8" fmla="*/ 214312 h 371475"/>
              <a:gd name="connsiteX9" fmla="*/ 528638 w 785813"/>
              <a:gd name="connsiteY9" fmla="*/ 171450 h 371475"/>
              <a:gd name="connsiteX10" fmla="*/ 614363 w 785813"/>
              <a:gd name="connsiteY10" fmla="*/ 114300 h 371475"/>
              <a:gd name="connsiteX11" fmla="*/ 742950 w 785813"/>
              <a:gd name="connsiteY11" fmla="*/ 28575 h 371475"/>
              <a:gd name="connsiteX12" fmla="*/ 785813 w 785813"/>
              <a:gd name="connsiteY12" fmla="*/ 0 h 371475"/>
              <a:gd name="connsiteX13" fmla="*/ 742950 w 785813"/>
              <a:gd name="connsiteY13" fmla="*/ 28575 h 371475"/>
              <a:gd name="connsiteX14" fmla="*/ 671513 w 785813"/>
              <a:gd name="connsiteY14" fmla="*/ 4286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813" h="371475">
                <a:moveTo>
                  <a:pt x="0" y="57150"/>
                </a:moveTo>
                <a:cubicBezTo>
                  <a:pt x="14023" y="74679"/>
                  <a:pt x="70560" y="141120"/>
                  <a:pt x="85725" y="171450"/>
                </a:cubicBezTo>
                <a:cubicBezTo>
                  <a:pt x="144879" y="289756"/>
                  <a:pt x="46695" y="134334"/>
                  <a:pt x="128588" y="257175"/>
                </a:cubicBezTo>
                <a:cubicBezTo>
                  <a:pt x="137127" y="282792"/>
                  <a:pt x="153794" y="339531"/>
                  <a:pt x="171450" y="357187"/>
                </a:cubicBezTo>
                <a:cubicBezTo>
                  <a:pt x="182099" y="367836"/>
                  <a:pt x="200025" y="366712"/>
                  <a:pt x="214313" y="371475"/>
                </a:cubicBezTo>
                <a:cubicBezTo>
                  <a:pt x="242888" y="366712"/>
                  <a:pt x="275015" y="371784"/>
                  <a:pt x="300038" y="357187"/>
                </a:cubicBezTo>
                <a:cubicBezTo>
                  <a:pt x="334944" y="336825"/>
                  <a:pt x="352139" y="293878"/>
                  <a:pt x="385763" y="271462"/>
                </a:cubicBezTo>
                <a:cubicBezTo>
                  <a:pt x="400050" y="261937"/>
                  <a:pt x="413716" y="251406"/>
                  <a:pt x="428625" y="242887"/>
                </a:cubicBezTo>
                <a:cubicBezTo>
                  <a:pt x="447117" y="232320"/>
                  <a:pt x="468444" y="226691"/>
                  <a:pt x="485775" y="214312"/>
                </a:cubicBezTo>
                <a:cubicBezTo>
                  <a:pt x="502217" y="202568"/>
                  <a:pt x="512689" y="183855"/>
                  <a:pt x="528638" y="171450"/>
                </a:cubicBezTo>
                <a:cubicBezTo>
                  <a:pt x="555747" y="150366"/>
                  <a:pt x="585788" y="133350"/>
                  <a:pt x="614363" y="114300"/>
                </a:cubicBezTo>
                <a:lnTo>
                  <a:pt x="742950" y="28575"/>
                </a:lnTo>
                <a:lnTo>
                  <a:pt x="785813" y="0"/>
                </a:lnTo>
                <a:cubicBezTo>
                  <a:pt x="785813" y="0"/>
                  <a:pt x="759240" y="23145"/>
                  <a:pt x="742950" y="28575"/>
                </a:cubicBezTo>
                <a:cubicBezTo>
                  <a:pt x="691052" y="45874"/>
                  <a:pt x="715148" y="42862"/>
                  <a:pt x="671513" y="4286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12" y="2260332"/>
            <a:ext cx="2101441" cy="33489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2170700"/>
            <a:ext cx="2101441" cy="3348911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90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0" grpId="0"/>
      <p:bldP spid="11" grpId="0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="" xmlns:a16="http://schemas.microsoft.com/office/drawing/2014/main" id="{850159A6-8377-4440-8F45-0E5997C0B47D}"/>
              </a:ext>
            </a:extLst>
          </p:cNvPr>
          <p:cNvSpPr/>
          <p:nvPr/>
        </p:nvSpPr>
        <p:spPr>
          <a:xfrm>
            <a:off x="3617300" y="421707"/>
            <a:ext cx="5212376" cy="86416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B450BD08-98ED-44A8-99CC-4DAC653B0970}"/>
              </a:ext>
            </a:extLst>
          </p:cNvPr>
          <p:cNvSpPr/>
          <p:nvPr/>
        </p:nvSpPr>
        <p:spPr>
          <a:xfrm>
            <a:off x="1309197" y="4589803"/>
            <a:ext cx="9828582" cy="759137"/>
          </a:xfrm>
          <a:prstGeom prst="flowChartTerminator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পরিবেশ সুন্দর রাখে?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96198012-637B-416D-B318-865CF1F75D39}"/>
              </a:ext>
            </a:extLst>
          </p:cNvPr>
          <p:cNvSpPr/>
          <p:nvPr/>
        </p:nvSpPr>
        <p:spPr>
          <a:xfrm>
            <a:off x="1309197" y="2261767"/>
            <a:ext cx="9828582" cy="71927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সময় থাকে কোন পাখি?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3E3B2FB9-70D1-4EED-911F-7B1A046B4820}"/>
              </a:ext>
            </a:extLst>
          </p:cNvPr>
          <p:cNvSpPr/>
          <p:nvPr/>
        </p:nvSpPr>
        <p:spPr>
          <a:xfrm>
            <a:off x="1309197" y="3349599"/>
            <a:ext cx="9828582" cy="701990"/>
          </a:xfrm>
          <a:prstGeom prst="flowChartTerminato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4575" y="1285876"/>
            <a:ext cx="6000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3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6113" y="414338"/>
            <a:ext cx="551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6118" y="2354418"/>
            <a:ext cx="7107738" cy="3360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সাজেদুল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সাজ্জাদ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বড়তিলাইন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বিরল,দিনাজপুর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Email:sajedulislamsajjad96@gmail.com</a:t>
            </a:r>
            <a:endParaRPr lang="en-US" sz="2800" dirty="0">
              <a:solidFill>
                <a:srgbClr val="002060"/>
              </a:solidFill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8879" y="4521666"/>
            <a:ext cx="9663865" cy="3048000"/>
            <a:chOff x="1290321" y="4659474"/>
            <a:chExt cx="9663865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321" y="4659474"/>
              <a:ext cx="4867592" cy="304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632" y="4659474"/>
              <a:ext cx="5140554" cy="3048000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7" y="2354418"/>
            <a:ext cx="3360920" cy="33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24" y="214312"/>
            <a:ext cx="511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83" y="1456849"/>
            <a:ext cx="3666092" cy="2774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294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CD9500-5B3D-43BE-8366-3711AA35D21B}"/>
              </a:ext>
            </a:extLst>
          </p:cNvPr>
          <p:cNvSpPr>
            <a:spLocks noGrp="1"/>
          </p:cNvSpPr>
          <p:nvPr/>
        </p:nvSpPr>
        <p:spPr>
          <a:xfrm>
            <a:off x="1735255" y="4557138"/>
            <a:ext cx="8046534" cy="1785938"/>
          </a:xfrm>
          <a:prstGeom prst="rect">
            <a:avLst/>
          </a:prstGeom>
          <a:noFill/>
          <a:ln w="57150">
            <a:solidFill>
              <a:srgbClr val="12BE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পানকৌড়ি 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 সম্পর্কে </a:t>
            </a:r>
            <a:r>
              <a:rPr lang="bn-BD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চার</a:t>
            </a:r>
            <a:r>
              <a:rPr lang="en-US" sz="4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 </a:t>
            </a:r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 লিখে আনবে।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843" y="1456842"/>
            <a:ext cx="4083166" cy="2774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294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62D563-91AD-408E-B63F-3B35CD2956DA}"/>
              </a:ext>
            </a:extLst>
          </p:cNvPr>
          <p:cNvSpPr txBox="1"/>
          <p:nvPr/>
        </p:nvSpPr>
        <p:spPr>
          <a:xfrm>
            <a:off x="2844801" y="1752603"/>
            <a:ext cx="635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08" y="3582209"/>
            <a:ext cx="3610231" cy="2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5517E8C8-1670-472C-AAA9-948683C25E2E}"/>
              </a:ext>
            </a:extLst>
          </p:cNvPr>
          <p:cNvSpPr/>
          <p:nvPr/>
        </p:nvSpPr>
        <p:spPr>
          <a:xfrm>
            <a:off x="3429000" y="513515"/>
            <a:ext cx="4786311" cy="1058109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179D9EC-0B9C-4720-9E58-B6E90B848920}"/>
              </a:ext>
            </a:extLst>
          </p:cNvPr>
          <p:cNvSpPr/>
          <p:nvPr/>
        </p:nvSpPr>
        <p:spPr>
          <a:xfrm>
            <a:off x="4473315" y="1858293"/>
            <a:ext cx="6900862" cy="38289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চতুর্থ</a:t>
            </a:r>
            <a:endParaRPr lang="en-US" sz="36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36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চড়ুইয়ের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 ........পরিবেশকে সুন্দর রাখে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7A7885-C276-4A6F-B3E1-087B87D6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4" y="1858293"/>
            <a:ext cx="3154241" cy="382896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5056" y="3285458"/>
            <a:ext cx="4561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1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2573D48-271F-458B-A221-EBD19B44AD41}"/>
              </a:ext>
            </a:extLst>
          </p:cNvPr>
          <p:cNvSpPr>
            <a:spLocks noGrp="1"/>
          </p:cNvSpPr>
          <p:nvPr/>
        </p:nvSpPr>
        <p:spPr>
          <a:xfrm>
            <a:off x="806449" y="1503020"/>
            <a:ext cx="10527078" cy="4472477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১.২.১: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1.1.2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১.৫.১: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4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croll: Horizontal 3">
            <a:extLst>
              <a:ext uri="{FF2B5EF4-FFF2-40B4-BE49-F238E27FC236}">
                <a16:creationId xmlns="" xmlns:a16="http://schemas.microsoft.com/office/drawing/2014/main" id="{9BD880F7-BAC8-4BC1-A4C0-4C61C7672482}"/>
              </a:ext>
            </a:extLst>
          </p:cNvPr>
          <p:cNvSpPr/>
          <p:nvPr/>
        </p:nvSpPr>
        <p:spPr>
          <a:xfrm>
            <a:off x="3905261" y="376018"/>
            <a:ext cx="4381477" cy="952720"/>
          </a:xfrm>
          <a:prstGeom prst="horizontalScroll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1064" y="5127502"/>
            <a:ext cx="10102463" cy="1428750"/>
            <a:chOff x="1051312" y="5127502"/>
            <a:chExt cx="10102463" cy="1428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312" y="5127502"/>
              <a:ext cx="4743451" cy="1428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563" y="5127502"/>
              <a:ext cx="5510212" cy="1428750"/>
            </a:xfrm>
            <a:prstGeom prst="rect">
              <a:avLst/>
            </a:prstGeom>
          </p:spPr>
        </p:pic>
      </p:grpSp>
      <p:sp>
        <p:nvSpPr>
          <p:cNvPr id="8" name="Frame 7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ুলবুলি - Community | Facebook">
            <a:extLst>
              <a:ext uri="{FF2B5EF4-FFF2-40B4-BE49-F238E27FC236}">
                <a16:creationId xmlns="" xmlns:a16="http://schemas.microsoft.com/office/drawing/2014/main" id="{FB1260D9-B7D3-4502-86D1-9319C8167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45" y="1353093"/>
            <a:ext cx="3519289" cy="21762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সাদা খঞ্জন - উইকিপিডিয়া">
            <a:extLst>
              <a:ext uri="{FF2B5EF4-FFF2-40B4-BE49-F238E27FC236}">
                <a16:creationId xmlns="" xmlns:a16="http://schemas.microsoft.com/office/drawing/2014/main" id="{B0D6CD7A-201D-4B91-858A-922D7524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62" y="4046115"/>
            <a:ext cx="3318108" cy="210405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কোকিল | 831274 | কালের কণ্ঠ | kalerkantho">
            <a:extLst>
              <a:ext uri="{FF2B5EF4-FFF2-40B4-BE49-F238E27FC236}">
                <a16:creationId xmlns="" xmlns:a16="http://schemas.microsoft.com/office/drawing/2014/main" id="{3A1CB563-48B3-4E33-B931-AA18206D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43" y="4063532"/>
            <a:ext cx="3519289" cy="20692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সবুজ টিয়া - উইকিপিডিয়া">
            <a:extLst>
              <a:ext uri="{FF2B5EF4-FFF2-40B4-BE49-F238E27FC236}">
                <a16:creationId xmlns="" xmlns:a16="http://schemas.microsoft.com/office/drawing/2014/main" id="{2212F44F-7F8E-4365-BF27-7FCC99F6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9" y="1353094"/>
            <a:ext cx="3318108" cy="217624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43031" y="2013165"/>
            <a:ext cx="1714393" cy="856104"/>
          </a:xfrm>
          <a:prstGeom prst="roundRect">
            <a:avLst>
              <a:gd name="adj" fmla="val 34295"/>
            </a:avLst>
          </a:prstGeom>
          <a:solidFill>
            <a:srgbClr val="FFC000"/>
          </a:solidFill>
          <a:ln w="57150">
            <a:solidFill>
              <a:srgbClr val="6BFBA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3031" y="4651363"/>
            <a:ext cx="1714393" cy="715865"/>
          </a:xfrm>
          <a:prstGeom prst="roundRect">
            <a:avLst>
              <a:gd name="adj" fmla="val 29888"/>
            </a:avLst>
          </a:prstGeom>
          <a:solidFill>
            <a:schemeClr val="bg2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22591" y="2121999"/>
            <a:ext cx="1713608" cy="747270"/>
          </a:xfrm>
          <a:prstGeom prst="roundRect">
            <a:avLst>
              <a:gd name="adj" fmla="val 29888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08735" y="4595612"/>
            <a:ext cx="1627464" cy="731451"/>
          </a:xfrm>
          <a:prstGeom prst="roundRect">
            <a:avLst>
              <a:gd name="adj" fmla="val 29888"/>
            </a:avLst>
          </a:prstGeom>
          <a:solidFill>
            <a:srgbClr val="FFC000"/>
          </a:solidFill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চুড়ই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0325" y="299218"/>
            <a:ext cx="5900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12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EE2B1EA-74DF-41B3-8E24-6E77E7BF5E7B}"/>
              </a:ext>
            </a:extLst>
          </p:cNvPr>
          <p:cNvGrpSpPr/>
          <p:nvPr/>
        </p:nvGrpSpPr>
        <p:grpSpPr>
          <a:xfrm>
            <a:off x="1366238" y="2034593"/>
            <a:ext cx="9199129" cy="4128424"/>
            <a:chOff x="827966" y="1374032"/>
            <a:chExt cx="10401780" cy="3477005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E7E86E4-6CEF-456D-B406-DEFA731BCB23}"/>
                </a:ext>
              </a:extLst>
            </p:cNvPr>
            <p:cNvGrpSpPr/>
            <p:nvPr/>
          </p:nvGrpSpPr>
          <p:grpSpPr>
            <a:xfrm>
              <a:off x="827966" y="1378971"/>
              <a:ext cx="5064347" cy="3400427"/>
              <a:chOff x="2424113" y="1210896"/>
              <a:chExt cx="5064347" cy="3400427"/>
            </a:xfrm>
          </p:grpSpPr>
          <p:pic>
            <p:nvPicPr>
              <p:cNvPr id="9" name="Picture 8" descr="বুলবুলি - Community | Facebook">
                <a:extLst>
                  <a:ext uri="{FF2B5EF4-FFF2-40B4-BE49-F238E27FC236}">
                    <a16:creationId xmlns="" xmlns:a16="http://schemas.microsoft.com/office/drawing/2014/main" id="{5FF1F388-5713-46AC-BE41-59BC222A1B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113" y="1210897"/>
                <a:ext cx="2619375" cy="174307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 descr="সাদা খঞ্জন - উইকিপিডিয়া">
                <a:extLst>
                  <a:ext uri="{FF2B5EF4-FFF2-40B4-BE49-F238E27FC236}">
                    <a16:creationId xmlns="" xmlns:a16="http://schemas.microsoft.com/office/drawing/2014/main" id="{7EDBD893-7068-44BE-8275-346E65548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3488" y="2953971"/>
                <a:ext cx="2444972" cy="165735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কোকিল | 831274 | কালের কণ্ঠ | kalerkantho">
                <a:extLst>
                  <a:ext uri="{FF2B5EF4-FFF2-40B4-BE49-F238E27FC236}">
                    <a16:creationId xmlns="" xmlns:a16="http://schemas.microsoft.com/office/drawing/2014/main" id="{E1F4AFE2-8B40-4683-A226-C0C629A8C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4113" y="2953973"/>
                <a:ext cx="2619375" cy="165735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বাংলাদেশের পাখি - রাজ ধনেশ (ইংরেজিঃ Great Hornbill, Great... | Facebook">
                <a:extLst>
                  <a:ext uri="{FF2B5EF4-FFF2-40B4-BE49-F238E27FC236}">
                    <a16:creationId xmlns="" xmlns:a16="http://schemas.microsoft.com/office/drawing/2014/main" id="{D892A432-AB9D-4EA5-94B4-7FB5DDD8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3488" y="1210896"/>
                <a:ext cx="2444972" cy="174307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0F71EF8-2E22-447A-A356-2CC2445E9A59}"/>
                </a:ext>
              </a:extLst>
            </p:cNvPr>
            <p:cNvGrpSpPr/>
            <p:nvPr/>
          </p:nvGrpSpPr>
          <p:grpSpPr>
            <a:xfrm>
              <a:off x="5892313" y="1374032"/>
              <a:ext cx="5337433" cy="3477005"/>
              <a:chOff x="1371113" y="976312"/>
              <a:chExt cx="5337433" cy="3413612"/>
            </a:xfrm>
          </p:grpSpPr>
          <p:pic>
            <p:nvPicPr>
              <p:cNvPr id="5" name="Picture 4" descr="হারিয়ে যাওয়া পানডুবি">
                <a:extLst>
                  <a:ext uri="{FF2B5EF4-FFF2-40B4-BE49-F238E27FC236}">
                    <a16:creationId xmlns="" xmlns:a16="http://schemas.microsoft.com/office/drawing/2014/main" id="{AD3332FE-DD3B-4267-A714-CAFE5F0B3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3251" y="2740291"/>
                <a:ext cx="2585337" cy="1649633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 descr="ফিঙের আজব কৌশল">
                <a:extLst>
                  <a:ext uri="{FF2B5EF4-FFF2-40B4-BE49-F238E27FC236}">
                    <a16:creationId xmlns="" xmlns:a16="http://schemas.microsoft.com/office/drawing/2014/main" id="{25483559-B48C-4055-B5A2-45D162161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113" y="976312"/>
                <a:ext cx="2657475" cy="1711293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সবুজ টিয়া - উইকিপিডিয়া">
                <a:extLst>
                  <a:ext uri="{FF2B5EF4-FFF2-40B4-BE49-F238E27FC236}">
                    <a16:creationId xmlns="" xmlns:a16="http://schemas.microsoft.com/office/drawing/2014/main" id="{0191D7AE-3609-4FEF-AF9B-2209B1DAC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458" y="985094"/>
                <a:ext cx="2571753" cy="1711291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 descr="প্রিয় বাবুই পাখি,তোমরা কোথায়... - Beautiful Bangladesh | Facebook">
                <a:extLst>
                  <a:ext uri="{FF2B5EF4-FFF2-40B4-BE49-F238E27FC236}">
                    <a16:creationId xmlns="" xmlns:a16="http://schemas.microsoft.com/office/drawing/2014/main" id="{875F9BCC-77CA-49CF-9FFE-BCF36FE96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8696" y="2740357"/>
                <a:ext cx="2609850" cy="1631983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2695973" y="444777"/>
            <a:ext cx="5958930" cy="1323439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জগৎ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2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3">
            <a:extLst>
              <a:ext uri="{FF2B5EF4-FFF2-40B4-BE49-F238E27FC236}">
                <a16:creationId xmlns="" xmlns:a16="http://schemas.microsoft.com/office/drawing/2014/main" id="{28810F6D-290D-4CBD-847D-A1474AEDF944}"/>
              </a:ext>
            </a:extLst>
          </p:cNvPr>
          <p:cNvSpPr/>
          <p:nvPr/>
        </p:nvSpPr>
        <p:spPr>
          <a:xfrm>
            <a:off x="2268536" y="392741"/>
            <a:ext cx="7546975" cy="1000125"/>
          </a:xfrm>
          <a:prstGeom prst="horizontalScroll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শিক্ষকের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3623" y="1614488"/>
            <a:ext cx="6125202" cy="4529445"/>
            <a:chOff x="593623" y="1614488"/>
            <a:chExt cx="6125202" cy="45294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23" y="1614488"/>
              <a:ext cx="3084634" cy="4010024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8257" y="2133909"/>
              <a:ext cx="3040568" cy="4010024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2" name="Picture 2" descr="An opportunity for students to express gratitude to teac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11" y="2133909"/>
            <a:ext cx="4750593" cy="349060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3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4EF52B-3849-4B7F-8E04-A969C2CDAC42}"/>
              </a:ext>
            </a:extLst>
          </p:cNvPr>
          <p:cNvSpPr/>
          <p:nvPr/>
        </p:nvSpPr>
        <p:spPr>
          <a:xfrm>
            <a:off x="1560810" y="3443991"/>
            <a:ext cx="9834636" cy="285971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চড়ুইয়ের</a:t>
            </a:r>
            <a:r>
              <a:rPr lang="en-US" sz="2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চঞ্চল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স্বভাবের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আরেকটি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পাখি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বুলবুলি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বুলবুলির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গলা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কালো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মাথার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রাজকীয়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কালো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ঝুঁটি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তলপেট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সাদা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তলপেটের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ছোপ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এরা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খুব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দ্রুত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উড়তে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3" name="Picture 2" descr="বুলবুলি | 898628 | কালের কণ্ঠ | kalerkantho">
            <a:extLst>
              <a:ext uri="{FF2B5EF4-FFF2-40B4-BE49-F238E27FC236}">
                <a16:creationId xmlns="" xmlns:a16="http://schemas.microsoft.com/office/drawing/2014/main" id="{846AF220-F189-4460-A3EC-4F0C3ED37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79" y="668004"/>
            <a:ext cx="4620410" cy="2789572"/>
          </a:xfrm>
          <a:prstGeom prst="roundRect">
            <a:avLst>
              <a:gd name="adj" fmla="val 11111"/>
            </a:avLst>
          </a:prstGeom>
          <a:ln w="190500" cap="rnd">
            <a:solidFill>
              <a:srgbClr val="F294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255" y="668004"/>
            <a:ext cx="2798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পড়ি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ানকৌড়ি | কিশোরগঞ্জ ডট কম">
            <a:extLst>
              <a:ext uri="{FF2B5EF4-FFF2-40B4-BE49-F238E27FC236}">
                <a16:creationId xmlns="" xmlns:a16="http://schemas.microsoft.com/office/drawing/2014/main" id="{8A6738AA-8355-419E-BBB5-91D10231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37" y="699634"/>
            <a:ext cx="3844635" cy="246200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FEC7CEC-195D-4C10-AE95-3C70AFEB601D}"/>
              </a:ext>
            </a:extLst>
          </p:cNvPr>
          <p:cNvSpPr/>
          <p:nvPr/>
        </p:nvSpPr>
        <p:spPr>
          <a:xfrm>
            <a:off x="792145" y="3300414"/>
            <a:ext cx="10907022" cy="315035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পানির সঙ্গে যার সখ্য, সেই পাখিটির নাম পানকৌড়ি। পুকুর, খাল ও বিল এদের 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বিচরণক্ষে</a:t>
            </a:r>
            <a:r>
              <a:rPr lang="bn-BD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কুচকুচে কালো এই পাখি ডুব দিয়ে তিন মিটার পর্যন্ত সাঁতরাতে পারে। এদের পায়ের পাতা হাঁসের মতো। ঠোঁট তীক্ষ্ণ আর বাঁকানো। এরা জলজ কীটপতঙ্গ খেতে ভালোবাসে।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842" y="810879"/>
            <a:ext cx="2798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পড়ি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5188" y="14991"/>
            <a:ext cx="12192000" cy="6858000"/>
          </a:xfrm>
          <a:prstGeom prst="frame">
            <a:avLst>
              <a:gd name="adj1" fmla="val 1134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455</Words>
  <Application>Microsoft Office PowerPoint</Application>
  <PresentationFormat>Custom</PresentationFormat>
  <Paragraphs>118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Pedp4 WPBX4125BLF092402838</cp:lastModifiedBy>
  <cp:revision>117</cp:revision>
  <dcterms:created xsi:type="dcterms:W3CDTF">2022-03-27T05:49:34Z</dcterms:created>
  <dcterms:modified xsi:type="dcterms:W3CDTF">2026-07-18T14:41:23Z</dcterms:modified>
</cp:coreProperties>
</file>