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Hind Siliguri SemiBold"/>
      <p:regular r:id="rId18"/>
      <p:bold r:id="rId19"/>
    </p:embeddedFont>
    <p:embeddedFont>
      <p:font typeface="Hind Siliguri Medium"/>
      <p:regular r:id="rId20"/>
      <p:bold r:id="rId21"/>
    </p:embeddedFont>
    <p:embeddedFont>
      <p:font typeface="Hind Siliguri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288DCB-1A7D-4656-882B-EC62E1E6F598}">
  <a:tblStyle styleId="{B4288DCB-1A7D-4656-882B-EC62E1E6F5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SiliguriMedium-regular.fntdata"/><Relationship Id="rId11" Type="http://schemas.openxmlformats.org/officeDocument/2006/relationships/slide" Target="slides/slide5.xml"/><Relationship Id="rId22" Type="http://schemas.openxmlformats.org/officeDocument/2006/relationships/font" Target="fonts/HindSiliguri-regular.fntdata"/><Relationship Id="rId10" Type="http://schemas.openxmlformats.org/officeDocument/2006/relationships/slide" Target="slides/slide4.xml"/><Relationship Id="rId21" Type="http://schemas.openxmlformats.org/officeDocument/2006/relationships/font" Target="fonts/HindSiliguri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HindSiliguri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HindSiliguriSemiBold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indSiliguri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412" y="1753641"/>
            <a:ext cx="17811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9500" y="4201417"/>
            <a:ext cx="4953000" cy="90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665571" y="2420391"/>
            <a:ext cx="6860857" cy="7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8FAFC"/>
                </a:solidFill>
                <a:latin typeface="Hind Siliguri"/>
                <a:ea typeface="Hind Siliguri"/>
                <a:cs typeface="Hind Siliguri"/>
                <a:sym typeface="Hind Siliguri"/>
              </a:rPr>
              <a:t>অধ্যায় ৫: বাজার (Market)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367087" y="3485257"/>
            <a:ext cx="54578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8FAFC"/>
                </a:solidFill>
                <a:latin typeface="Hind Siliguri"/>
                <a:ea typeface="Hind Siliguri"/>
                <a:cs typeface="Hind Siliguri"/>
                <a:sym typeface="Hind Siliguri"/>
              </a:rPr>
              <a:t>শিক্ষাবর্ষ ২০২৬ | নতুন কারিকুলাম অনুযায়ী সাজানো পাঠদান উপস্থাপনা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495675" y="4410967"/>
            <a:ext cx="520065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3A8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উপস্থাপনায়: আরিফুল ইসলাম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619500" y="4830067"/>
            <a:ext cx="49530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8FAFC"/>
                </a:solidFill>
                <a:latin typeface="Hind Siliguri"/>
                <a:ea typeface="Hind Siliguri"/>
                <a:cs typeface="Hind Siliguri"/>
                <a:sym typeface="Hind Siliguri"/>
              </a:rPr>
              <a:t>সহকারী শিক্ষক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6" name="Google Shape;2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>
            <a:off x="5524500" y="1751707"/>
            <a:ext cx="1143000" cy="47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2785586" y="2037457"/>
            <a:ext cx="662082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F172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আজকের বাড়ির কাজ ও মূল্যায়ন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4033837" y="3028057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64748B"/>
                </a:solidFill>
                <a:latin typeface="Hind Siliguri"/>
                <a:ea typeface="Hind Siliguri"/>
                <a:cs typeface="Hind Siliguri"/>
                <a:sym typeface="Hind Siliguri"/>
              </a:rPr>
              <a:t>পরবর্তী ক্লাসের জন্য নিচের কাজটি সম্পন্ন করে আনবে: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2714625" y="3648967"/>
            <a:ext cx="7191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লিখিত কাজ: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"অতি স্বল্পকালীন বাজার এবং দীর্ঘকালীন বাজারের মধ্যে প্রধান ৩টি পার্থক্য কী কী?" — এটি খাতায় সুন্দরভাবে ছক এঁকে লিখে আনবে।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2714625" y="4496692"/>
            <a:ext cx="7191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অনুসন্ধানমূলক কাজ: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তোমার বাড়ির পাশে তুমি যে বাজারগুলো দেখছো, সেগুলো অঞ্চল ও প্রতিযোগিতার ভিত্তিতে কোন ধরণের বাজার, তা চিহ্নিত করো।</a:t>
            </a:r>
            <a:endParaRPr/>
          </a:p>
        </p:txBody>
      </p:sp>
      <p:pic>
        <p:nvPicPr>
          <p:cNvPr descr="image.png" id="232" name="Google Shape;23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3625" y="367754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3625" y="4525267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8" name="Google Shape;2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1874490"/>
            <a:ext cx="3810000" cy="13086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495300" y="571500"/>
            <a:ext cx="11201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8FAFC"/>
                </a:solidFill>
                <a:latin typeface="Hind Siliguri"/>
                <a:ea typeface="Hind Siliguri"/>
                <a:cs typeface="Hind Siliguri"/>
                <a:sym typeface="Hind Siliguri"/>
              </a:rPr>
              <a:t>ধন্যবাদ!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762000" y="1066800"/>
            <a:ext cx="10668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8FAFC"/>
                </a:solidFill>
                <a:latin typeface="Hind Siliguri"/>
                <a:ea typeface="Hind Siliguri"/>
                <a:cs typeface="Hind Siliguri"/>
                <a:sym typeface="Hind Siliguri"/>
              </a:rPr>
              <a:t>আজকের পাঠ সমাপ্ত। আপনাদের কোনো প্রশ্ন আছে কি?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4191000" y="2084040"/>
            <a:ext cx="3810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97706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উপস্থাপক: আরিফুল ইসলাম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4191000" y="2558355"/>
            <a:ext cx="381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Hind Siliguri"/>
                <a:ea typeface="Hind Siliguri"/>
                <a:cs typeface="Hind Siliguri"/>
                <a:sym typeface="Hind Siliguri"/>
              </a:rPr>
              <a:t>সহকারী শিক্ষক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5524500" y="1785044"/>
            <a:ext cx="1143000" cy="47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400663" y="2070794"/>
            <a:ext cx="5390673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F172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আজকের পাঠের শিখনফল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3895725" y="3061394"/>
            <a:ext cx="44005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64748B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এই পাঠটি সম্পন্ন করার পর শিক্ষার্থীরা যা যা অর্জন করবে: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762125" y="3682305"/>
            <a:ext cx="909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বাজারের অর্থনৈতিক ধারণা: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অর্থনীতিতে বাজার শব্দের প্রকৃত অর্থ ও গুরুত্ব ব্যাখ্যা করতে পারবে।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762125" y="4225230"/>
            <a:ext cx="909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বাজারের প্রকারভেদ: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সময়, পরিধি এবং প্রতিযোগিতার ভিত্তিতে বাজারের সুনির্দিষ্ট শ্রেণীবিভাগ চিহ্নিত করতে পারবে।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762125" y="4768155"/>
            <a:ext cx="909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পূর্ণ প্রতিযোগিতামূলক বাজার: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পূর্ণ প্রতিযোগিতামূলক বাজারের অন্যতম প্রধান বৈশিষ্ট্যসমূহ বিশ্লেষণ করতে পারবে।</a:t>
            </a:r>
            <a:endParaRPr/>
          </a:p>
        </p:txBody>
      </p:sp>
      <p:pic>
        <p:nvPicPr>
          <p:cNvPr descr="image.png"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125" y="371088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125" y="4253805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1125" y="4796730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062162"/>
            <a:ext cx="5143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62000" y="2062162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E3A8A"/>
                </a:solidFill>
                <a:latin typeface="Hind Siliguri Medium"/>
                <a:ea typeface="Hind Siliguri Medium"/>
                <a:cs typeface="Hind Siliguri Medium"/>
                <a:sym typeface="Hind Siliguri Medium"/>
              </a:rPr>
              <a:t>সাধারণ ভাষায় বাজার বলতে কোনো নির্দিষ্ট 'স্থান' বোঝালেও অর্থনীতিতে এর ধারণা সম্পূর্ণ ভিন্ন ও বিস্তৃত।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025" y="2071687"/>
            <a:ext cx="51244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190625" y="2862262"/>
            <a:ext cx="47148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কোনো নির্দিষ্ট স্থান নয়: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অর্থনীতিতে বাজার হলো একটি প্রক্রিয়া বা ব্যবস্থা।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1190625" y="3709987"/>
            <a:ext cx="47148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যোগাযোগের মাধ্যম: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ক্রেতা ও বিক্রেতার প্রত্যক্ষ বা পরোক্ষ যোগাযোগের (টেলিফোন, ইন্টারনেট ইত্যাদি) মাধ্যমে পণ্য ক্রয়-বিক্রয় করা।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190625" y="4862512"/>
            <a:ext cx="47148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দাম নির্ধারণ: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ক্রেতা-বিক্রেতার দর-কষাকষির মাধ্যমে একটি নির্দিষ্ট দামে সমঝতায় পৌঁছানো।</a:t>
            </a:r>
            <a:endParaRPr/>
          </a:p>
        </p:txBody>
      </p:sp>
      <p:pic>
        <p:nvPicPr>
          <p:cNvPr descr="image.png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" y="289083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" y="373856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625" y="4891087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অর্থনীতিতে বাজারের প্রকৃত ধারণা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7925" y="2124350"/>
            <a:ext cx="5143501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577554"/>
            <a:ext cx="3365450" cy="2617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2577554"/>
            <a:ext cx="3365450" cy="2617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577554"/>
            <a:ext cx="3365450" cy="2617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057275" y="368245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১. সময়ের পরিপেক্ষিতে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057275" y="4168229"/>
            <a:ext cx="27749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সময়ের স্থায়িত্বের ওপর ভিত্তি করে জোগান কীভাবে পরিবর্তিত হয়, তার ভিত্তিতে বাজারকে ৩ ভাগে ভাগ করা হয়েছে।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4708475" y="368245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২. পরিধি বা অঞ্চলভেদে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4708475" y="4168229"/>
            <a:ext cx="27749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ভৌগোলিক সীমানা এবং ক্রেতা-বিক্রেতার বিস্তৃতির ওপর ভিত্তি করে বাজার ৩ ভাগে বিভক্ত হয়ে থাকে।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359675" y="368245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৩. প্রতিযোগিতার ভিত্তিতে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8359675" y="4168229"/>
            <a:ext cx="27749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বাজারে ক্রেতা ও বিক্রেতার সংখ্যা এবং বাজার শক্তির ওপর নির্ভর করে এই অত্যন্ত গুরুত্বপূর্ণ শ্রেণীবিভাগ করা হয়।</a:t>
            </a:r>
            <a:endParaRPr/>
          </a:p>
        </p:txBody>
      </p:sp>
      <p:pic>
        <p:nvPicPr>
          <p:cNvPr descr="image.png" id="136" name="Google Shape;1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275" y="2968079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8475" y="2968079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59675" y="2968079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বাজারের শ্রেণীবিভাগের প্রধান ৩টি ভিত্তি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570857"/>
            <a:ext cx="5143500" cy="263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570857"/>
            <a:ext cx="5143500" cy="263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104900" y="2913757"/>
            <a:ext cx="468058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E3A8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স্বল্পকালীন ও অতি স্বল্পকালীন বাজার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1104900" y="3409057"/>
            <a:ext cx="44577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1104900" y="3618607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অতি স্বল্পকালীন বাজার: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অত্যন্ত কম সময়ের বাজার যেখানে পণ্যের জোগান বাড়ানো একেবারেই অসম্ভব (যেমন: সকালের কাঁচাবাজার)।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1104900" y="4310062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স্বল্পকালীন বাজার: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অল্প সময়ের নোটিশে চাহিদা বাড়লে ফার্মগুলো বর্তমান উপকরণ বাড়িয়ে জোগান সামান্য পরিবর্তন করতে পারে।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629400" y="2913757"/>
            <a:ext cx="468058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E3A8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দীর্ঘকালীন বাজার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6629400" y="3409057"/>
            <a:ext cx="44577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629400" y="3618607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চাহিদা ও জোগানের সামঞ্জস্য: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দীর্ঘকালীন বাজারে উৎপাদকরা তাদের উৎপাদনের পরিমাণ ও উপকরণ সম্পূর্ণ পরিবর্তন করতে পারেন।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6629400" y="4310062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এখানে চাহিদা বাড়লে জোগানও সেই অনুপাতে বাড়িয়ে বাজারে একটি ভারসাম্যপূর্ণ দাম নির্ধারণ করা সম্ভব হয়।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সময়ের পরিপ্রেক্ষিতে বাজারের প্রকারভেদ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2" name="Google Shape;1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455664"/>
            <a:ext cx="3365450" cy="2861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3200" y="2455664"/>
            <a:ext cx="3365450" cy="2861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4400" y="2455664"/>
            <a:ext cx="3365450" cy="286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1057275" y="356056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স্থানীয় বাজার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057275" y="4046339"/>
            <a:ext cx="27749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 বাজারে ক্রেতা ও বিক্রেতা একটি নির্দিষ্ট অঞ্চলের মধ্যে সীমাবদ্ধ থাকে।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যেমন:</a:t>
            </a: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স্থানীয় কাঁচা সবজি বা মাংসের বাজার।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4708475" y="356056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জাতীয় বাজার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4708475" y="4046339"/>
            <a:ext cx="27749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 বাজারের পরিধি সম্পূর্ণ দেশের ভৌগোলিক সীমানার মধ্যে বিস্তৃত থাকে।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যেমন:</a:t>
            </a: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মোটা চাল, ডাল বা দেশীয় বস্ত্রের বাজার।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8359675" y="3560564"/>
            <a:ext cx="291364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আন্তর্জাতিক বাজার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8359675" y="4046339"/>
            <a:ext cx="2774900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 বাজারের পণ্য দেশের সীমানা ছাড়িয়ে বিশ্বের বিভিন্ন দেশে কেনাবেচা হয়।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যেমন:</a:t>
            </a:r>
            <a:r>
              <a:rPr b="0" i="0" lang="en-US" sz="12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বাংলাদেশের তৈরি পোশাক বা আইটি সেবার বাজার।</a:t>
            </a:r>
            <a:endParaRPr/>
          </a:p>
        </p:txBody>
      </p:sp>
      <p:pic>
        <p:nvPicPr>
          <p:cNvPr descr="image.png" id="172" name="Google Shape;17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275" y="2846189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8475" y="2846189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59675" y="284618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অঞ্চল বা ভৌগোলিক পরিধিভেদে বাজার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585144"/>
            <a:ext cx="5143500" cy="2602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3" name="Google Shape;18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585144"/>
            <a:ext cx="5143500" cy="260211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1104900" y="2928044"/>
            <a:ext cx="468058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E3A8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১. পূর্ণ প্রতিযোগিতামূলক বাজার</a:t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1104900" y="3423344"/>
            <a:ext cx="44577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104900" y="3632894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Perfect Competitive Market: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এটি এমন এক বাজার ব্যবস্থা যেখানে অসংখ্য ক্রেতা ও বিক্রেতা সমজাতীয় পণ্য ক্রয়-বিক্রয় করে থাকে।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1104900" y="4295775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এই বাজারে কোনো একক বিক্রেতা বা ক্রেতার পক্ষে ব্যক্তিগতভাবে পণ্যের দাম পরিবর্তন বা প্রভাবিত করা অসম্ভব।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6629400" y="2928044"/>
            <a:ext cx="468058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1E3A8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২. অপূর্ণ প্রতিযোগিতামূলক বাজার</a:t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6629400" y="3423344"/>
            <a:ext cx="44577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6629400" y="3632894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Imperfect Competitive Market: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যেখানে ক্রেতা বা বিক্রেতার সংখ্যা কম থাকে এবং বিক্রেতারা দামের ওপর প্রভাব বিস্তার করতে পারে।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6629400" y="4295775"/>
            <a:ext cx="44577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এর প্রধান প্রকারভেদগুলো হলো: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একচেটিয়া বাজার (Monopoly)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,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একচেতিয়া প্রতিযোগিতামূলক বাজার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এবং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অলিগোপলি বাজার</a:t>
            </a:r>
            <a:r>
              <a:rPr b="0" i="0" lang="en-US" sz="135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।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প্রতিযোগিতার ভিত্তিতে বাজারের প্রধান প্রকারভেদ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1762125" y="2614612"/>
            <a:ext cx="909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অসংখ্য ক্রেতা ও বিক্রেতা: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বাজারে ক্রেতা এবং বিক্রেতার সংখ্যা এত বেশি থাকে যে কেউ একাকী দাম নিয়ন্ত্রণ করতে পারে না। বাজার চাহিদা ও জোগান দ্বারা দাম স্বয়ংক্রিয়ভাবে নির্ধারিত হয়।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1762125" y="3462337"/>
            <a:ext cx="909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সমজাতীয় পণ্য (Homogeneous Product):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বাজারে প্রতিটি বিক্রেতার পণ্য গুণগত মান, আকার ও রঙে হুবহু একই রকম হয়ে থাকে। ফলে ক্রেতার কাছে আলাদা কোনো পছন্দ বা ব্র্যান্ডিং থাকে না।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1762125" y="4310062"/>
            <a:ext cx="909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F172A"/>
                </a:solidFill>
                <a:latin typeface="Hind Siliguri SemiBold"/>
                <a:ea typeface="Hind Siliguri SemiBold"/>
                <a:cs typeface="Hind Siliguri SemiBold"/>
                <a:sym typeface="Hind Siliguri SemiBold"/>
              </a:rPr>
              <a:t>মুক্ত প্রবেশ ও প্রস্থান: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Hind Siliguri"/>
                <a:ea typeface="Hind Siliguri"/>
                <a:cs typeface="Hind Siliguri"/>
                <a:sym typeface="Hind Siliguri"/>
              </a:rPr>
              <a:t> যেকোনো নতুন বিক্রেতা বা ফার্ম চাইলে সহজে এই বাজারে ব্যবসা শুরু করতে পারে, আবার লোকসান হলে সহজেই বাজার ছেড়ে চলে যেতে পারে।</a:t>
            </a:r>
            <a:endParaRPr/>
          </a:p>
        </p:txBody>
      </p:sp>
      <p:pic>
        <p:nvPicPr>
          <p:cNvPr descr="image.png" id="202" name="Google Shape;20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125" y="2643187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3" name="Google Shape;20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125" y="34909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1125" y="4338637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পূর্ণ প্রতিযোগিতামূলক বাজারের ৩টি প্রধান বৈশিষ্ট্য</a:t>
            </a: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541240"/>
            <a:ext cx="10668000" cy="26897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21"/>
          <p:cNvGraphicFramePr/>
          <p:nvPr/>
        </p:nvGraphicFramePr>
        <p:xfrm>
          <a:off x="771525" y="2550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{B4288DCB-1A7D-4656-882B-EC62E1E6F598}</a:tableStyleId>
              </a:tblPr>
              <a:tblGrid>
                <a:gridCol w="2174675"/>
                <a:gridCol w="3888875"/>
                <a:gridCol w="4585400"/>
              </a:tblGrid>
              <a:tr h="6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8FAFC"/>
                          </a:solidFill>
                          <a:latin typeface="Hind Siliguri SemiBold"/>
                          <a:ea typeface="Hind Siliguri SemiBold"/>
                          <a:cs typeface="Hind Siliguri SemiBold"/>
                          <a:sym typeface="Hind Siliguri SemiBold"/>
                        </a:rPr>
                        <a:t>শ্রেণীবিভাগের ভিত্তি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8FAFC"/>
                          </a:solidFill>
                          <a:latin typeface="Hind Siliguri SemiBold"/>
                          <a:ea typeface="Hind Siliguri SemiBold"/>
                          <a:cs typeface="Hind Siliguri SemiBold"/>
                          <a:sym typeface="Hind Siliguri SemiBold"/>
                        </a:rPr>
                        <a:t>বাজারের প্রকারভেদ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F8FAFC"/>
                          </a:solidFill>
                          <a:latin typeface="Hind Siliguri SemiBold"/>
                          <a:ea typeface="Hind Siliguri SemiBold"/>
                          <a:cs typeface="Hind Siliguri SemiBold"/>
                          <a:sym typeface="Hind Siliguri SemiBold"/>
                        </a:rPr>
                        <a:t>বাস্তব উদাহরণ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3A8A"/>
                    </a:solidFill>
                  </a:tcPr>
                </a:tc>
              </a:tr>
              <a:tr h="6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১. সময়ভিত্তিক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অতি স্বল্পকালীন / স্বল্পকালীন / দীর্ঘকালীন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সকালের তাজা কাঁচাবাজার / মাছের বাজার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২. অঞ্চলভিত্তিক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স্থানীয় / জাতীয় / আন্তর্জাতিক বাজার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মাংসের বাজার / মোটা চালের বাজার / তৈরি পোশাক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৩. প্রতিযোগিতাভিত্তিক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পূর্ণ প্রতিযোগিতামূলক / অপূর্ণ প্রতিযোগিতামূলক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Hind Siliguri"/>
                          <a:ea typeface="Hind Siliguri"/>
                          <a:cs typeface="Hind Siliguri"/>
                          <a:sym typeface="Hind Siliguri"/>
                        </a:rPr>
                        <a:t>কৃষিজাত পণ্যের খোলা বাজার / বিদ্যুৎ সরবরাহ (মনোপলি)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21"/>
          <p:cNvSpPr/>
          <p:nvPr/>
        </p:nvSpPr>
        <p:spPr>
          <a:xfrm>
            <a:off x="771525" y="3887092"/>
            <a:ext cx="21746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2946201" y="3887092"/>
            <a:ext cx="38888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6835080" y="3887092"/>
            <a:ext cx="45853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771525" y="4551908"/>
            <a:ext cx="21746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2946201" y="4551908"/>
            <a:ext cx="38888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6835080" y="4551908"/>
            <a:ext cx="45853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904875" y="571500"/>
            <a:ext cx="11051381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3A8A"/>
                </a:solidFill>
                <a:latin typeface="Hind Siliguri"/>
                <a:ea typeface="Hind Siliguri"/>
                <a:cs typeface="Hind Siliguri"/>
                <a:sym typeface="Hind Siliguri"/>
              </a:rPr>
              <a:t>একনজরে বাজারের প্রকারভেদ ও উদাহরণ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762000" y="571500"/>
            <a:ext cx="57150" cy="5810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