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Picture 2" descr="1000043354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0" y="1380744"/>
            <a:ext cx="9144000" cy="409651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43000" y="0"/>
            <a:ext cx="6934200" cy="1015663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</a:rPr>
              <a:t>শিক্ষকের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আদর্শ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পাঠ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4" name="Picture 3" descr="Gallery_17809257835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4571999" cy="495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1000043429.jpg"/>
          <p:cNvPicPr>
            <a:picLocks noChangeAspect="1"/>
          </p:cNvPicPr>
          <p:nvPr/>
        </p:nvPicPr>
        <p:blipFill>
          <a:blip r:embed="rId4">
            <a:lum bright="-10000"/>
          </a:blip>
          <a:stretch>
            <a:fillRect/>
          </a:stretch>
        </p:blipFill>
        <p:spPr>
          <a:xfrm>
            <a:off x="4572000" y="1295400"/>
            <a:ext cx="4572000" cy="4953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71600" y="0"/>
            <a:ext cx="5943600" cy="144655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600199"/>
            <a:ext cx="2667000" cy="1107996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ষড়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5715000"/>
            <a:ext cx="3276600" cy="1107996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ছয়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000043411 (1)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914400" y="2667000"/>
            <a:ext cx="7239000" cy="3048000"/>
          </a:xfrm>
          <a:prstGeom prst="rect">
            <a:avLst/>
          </a:prstGeom>
          <a:ln w="762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67000" y="0"/>
            <a:ext cx="4495800" cy="1323439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কালবৈশাখি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638800"/>
            <a:ext cx="6324600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বৈশাখ মাসের ঝড়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000043412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228600" y="1600200"/>
            <a:ext cx="8229600" cy="3810000"/>
          </a:xfrm>
          <a:prstGeom prst="rect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2200" y="0"/>
            <a:ext cx="4648200" cy="1107996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শিখি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0" y="1524000"/>
            <a:ext cx="9144000" cy="58674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514600"/>
            <a:ext cx="182880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43200" y="3048000"/>
            <a:ext cx="978408" cy="484632"/>
          </a:xfrm>
          <a:prstGeom prst="rightArrow">
            <a:avLst/>
          </a:prstGeom>
          <a:solidFill>
            <a:srgbClr val="C0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0" y="2514600"/>
            <a:ext cx="1066800" cy="1200329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105400" y="3048000"/>
            <a:ext cx="990600" cy="560832"/>
          </a:xfrm>
          <a:prstGeom prst="rightArrow">
            <a:avLst/>
          </a:prstGeom>
          <a:solidFill>
            <a:srgbClr val="C0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4600" y="2590800"/>
            <a:ext cx="2514600" cy="1107996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গ     র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123906" y="3162300"/>
            <a:ext cx="1143794" cy="7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5334000"/>
            <a:ext cx="2362200" cy="1200329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জ্যৈষ্ঠ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038600"/>
            <a:ext cx="114300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ষ্ম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181600" y="4343400"/>
            <a:ext cx="990600" cy="560832"/>
          </a:xfrm>
          <a:prstGeom prst="rightArrow">
            <a:avLst/>
          </a:prstGeom>
          <a:solidFill>
            <a:srgbClr val="C00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77000" y="4038600"/>
            <a:ext cx="2514600" cy="1107996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      ম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7277102" y="4610102"/>
            <a:ext cx="1143000" cy="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3212592" y="5715000"/>
            <a:ext cx="749808" cy="609600"/>
          </a:xfrm>
          <a:prstGeom prst="rightArrow">
            <a:avLst/>
          </a:prstGeom>
          <a:solidFill>
            <a:srgbClr val="C0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62400" y="5334000"/>
            <a:ext cx="1066800" cy="1200329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257800" y="5763768"/>
            <a:ext cx="914400" cy="560832"/>
          </a:xfrm>
          <a:prstGeom prst="rightArrow">
            <a:avLst/>
          </a:prstGeom>
          <a:solidFill>
            <a:srgbClr val="C0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77000" y="5521404"/>
            <a:ext cx="2514600" cy="1107996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ষ     ঠ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7277101" y="6057898"/>
            <a:ext cx="1143001" cy="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0"/>
            <a:ext cx="4572000" cy="1200329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সমবেত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000407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8305800" cy="4495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Picture 2" descr="1000043411 (1)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914400" y="381000"/>
            <a:ext cx="7239000" cy="3657600"/>
          </a:xfrm>
          <a:prstGeom prst="rect">
            <a:avLst/>
          </a:prstGeom>
          <a:ln w="762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4343400"/>
            <a:ext cx="8382000" cy="2308324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 ছয় ঋতুর দেশ।প্রতি দুই মাস নিয়ে এক ঋতু।একেক ঋতুর একেক রকম রূপ।ছয়টি ঋতুকে বলা হয় ষড়ঋতু।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Picture 2" descr="1000043341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381000" y="457200"/>
            <a:ext cx="8458200" cy="2971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" y="3733800"/>
            <a:ext cx="8458200" cy="2800767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 বছরের প্রথম দুই মাস বৈশাখ ও জ্যৈষ্ঠ।এই </a:t>
            </a:r>
          </a:p>
          <a:p>
            <a:r>
              <a:rPr lang="en-US" sz="44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 মাস নিয়ে গ্রীষ্ম ঋতু।এ সময় খুব গরম পড়ে।</a:t>
            </a:r>
          </a:p>
          <a:p>
            <a:r>
              <a:rPr lang="en-US" sz="44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খাল-বিল শুকিয়ে যায়।মাঝে মাঝে কালবৈশাখি ঝড় হয়।এ ঋতুতে আম,জাম,কাঠাঁল পাকে।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81200" y="0"/>
            <a:ext cx="5029200" cy="1323439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7162800" cy="1754326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54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পড়ো।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1905000" cy="127860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38200" y="3733800"/>
            <a:ext cx="6705600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*যুক্তবর্ণ ভেঙে লেখ।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257800"/>
            <a:ext cx="5791200" cy="1107996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ষ্ম , গ্র,  প্র, ষ্ঠ</a:t>
            </a:r>
            <a:r>
              <a:rPr lang="en-US" sz="6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ষ্ম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57400" y="0"/>
            <a:ext cx="5791200" cy="1323439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2133600" cy="15240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752600"/>
            <a:ext cx="9144000" cy="41549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পড়ো এবং </a:t>
            </a:r>
            <a:r>
              <a:rPr lang="en-US" sz="5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৪৬ পৃষ্ঠার ঋতুর ছবিগুলো থেকে গ্রীষ্মের ছবি কোনটি তা শনাক্ত করে,ছবির নিচে গ্রীষ্ম ঋতু </a:t>
            </a:r>
            <a:r>
              <a:rPr lang="en-US" sz="5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লেখো।</a:t>
            </a:r>
            <a:endParaRPr lang="en-US" sz="540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81200" y="152400"/>
            <a:ext cx="4800600" cy="1107996"/>
          </a:xfrm>
          <a:prstGeom prst="rect">
            <a:avLst/>
          </a:prstGeom>
          <a:solidFill>
            <a:srgbClr val="00B0F0"/>
          </a:solidFill>
          <a:ln w="762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</a:rPr>
              <a:t>মূল্যায়ন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144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48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পড়ো।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590800"/>
            <a:ext cx="6096000" cy="1015663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810000"/>
            <a:ext cx="7848600" cy="923330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-কোন ঋতুতে কালবৈশাখি ঝড় হয়?</a:t>
            </a: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876800"/>
            <a:ext cx="7848600" cy="1754326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-বাংলা বছরের প্রথম দুই মাসের নাম কী?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" y="0"/>
            <a:ext cx="9142192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8153400" cy="1323439"/>
          </a:xfrm>
          <a:prstGeom prst="rect">
            <a:avLst/>
          </a:prstGeom>
          <a:solidFill>
            <a:srgbClr val="0070C0"/>
          </a:solidFill>
          <a:ln w="762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নিরাময়মূলক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000424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7848600" cy="2667000"/>
          </a:xfrm>
          <a:prstGeom prst="ellipse">
            <a:avLst/>
          </a:prstGeom>
          <a:ln w="762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4648200"/>
            <a:ext cx="9144000" cy="2123658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পাঠ্যাংশটুকু স্পষ্ট ও শুদ্ধ উচ্চারণে পড়তে পারেনি  তাদেরকে অতিরিক্ত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অনুশীলনের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8153400" cy="1323439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0" y="2133600"/>
            <a:ext cx="9144000" cy="1066800"/>
          </a:xfrm>
          <a:prstGeom prst="verticalScroll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শিখলাম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04800" y="3352800"/>
            <a:ext cx="8839200" cy="37338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আমরা বাংলাদেশের ছয় ঋতুর মধ্যে গ্রীষ্ম ঋতু সম্পর্কে জেনেছি।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57400" y="0"/>
            <a:ext cx="495300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76400"/>
            <a:ext cx="563880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4572000"/>
            <a:ext cx="8077200" cy="1938992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গ্রীষ্ম ঋতু সম্পর্কে  তিনটি বাক্য লিখে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Picture 2" descr="10000433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744"/>
            <a:ext cx="9144000" cy="409651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2514600" y="0"/>
            <a:ext cx="4267200" cy="12954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3200400" cy="1938992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শ্রেণি-২য়</a:t>
            </a: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বিষয়-বাংলা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4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371600"/>
            <a:ext cx="547687" cy="5486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38600" y="2362200"/>
            <a:ext cx="4876800" cy="4247317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পাঠ-21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শিরোনাম-ছয় ঋতু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(পিরিয়ড-১) বাংলাদেশ------------পাকে।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" y="0"/>
            <a:ext cx="9142192" cy="6858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0" y="228600"/>
            <a:ext cx="4343400" cy="923330"/>
          </a:xfrm>
          <a:prstGeom prst="rect">
            <a:avLst/>
          </a:prstGeom>
          <a:solidFill>
            <a:srgbClr val="92D050"/>
          </a:solidFill>
          <a:ln w="762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/>
              </a:rPr>
              <a:t>শিখনফল</a:t>
            </a:r>
            <a:endParaRPr lang="en-US" sz="5400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295400"/>
            <a:ext cx="7772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পিরিয়ড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1600200"/>
            <a:ext cx="9144000" cy="60198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743200"/>
            <a:ext cx="8229600" cy="3785652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১.২.১যুক্তবর্ণযোগে গঠিত শব্দ শনাক্ত করতে পারবে।</a:t>
            </a:r>
          </a:p>
          <a:p>
            <a:r>
              <a:rPr lang="en-US" sz="4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৫.১.১ শব্দে ব্যবহৃত যুক্তবর্ণের ধ্বনি বলতে পারবে।</a:t>
            </a:r>
          </a:p>
          <a:p>
            <a:r>
              <a:rPr lang="en-US" sz="4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৯.২.২ বিরামচিহ্ন মেনে বিভিন্ন ধরনের বাক্য সম্বলিত অনুচ্ছেদ স্পষ্ট ও শুদ্ধ উচ্চারণে পড়তে পারবে।</a:t>
            </a:r>
          </a:p>
          <a:p>
            <a:r>
              <a:rPr lang="en-US" sz="4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১৩.১.৩ পাঠের যুক্তব্যঞ্জনবর্ণ ভেঙে লিখতে পারবে।</a:t>
            </a:r>
          </a:p>
          <a:p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0" y="0"/>
            <a:ext cx="47244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যাচা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0" y="1066800"/>
            <a:ext cx="8305800" cy="6172200"/>
          </a:xfrm>
          <a:prstGeom prst="horizontalScroll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362200"/>
            <a:ext cx="7315200" cy="2862322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*বাংলাদেশে ঋতু কয়টি?</a:t>
            </a:r>
            <a:endParaRPr lang="en-US" sz="60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*কয় মাস নিয়ে এক ঋতু?</a:t>
            </a:r>
            <a:endParaRPr lang="en-US" sz="60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*তোমার প্রিয় ঋতু কোনটি?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Picture 2" descr="1000043341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0" y="0"/>
            <a:ext cx="3124200" cy="2743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 descr="1000043342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3124200" y="0"/>
            <a:ext cx="3048000" cy="2667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 descr="1000043343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6172200" y="0"/>
            <a:ext cx="2971800" cy="2667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 descr="1000043344.jpg"/>
          <p:cNvPicPr>
            <a:picLocks noChangeAspect="1"/>
          </p:cNvPicPr>
          <p:nvPr/>
        </p:nvPicPr>
        <p:blipFill>
          <a:blip r:embed="rId6">
            <a:lum bright="-10000"/>
          </a:blip>
          <a:stretch>
            <a:fillRect/>
          </a:stretch>
        </p:blipFill>
        <p:spPr>
          <a:xfrm>
            <a:off x="0" y="2667000"/>
            <a:ext cx="3048000" cy="2590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6" descr="1000043345.jpg"/>
          <p:cNvPicPr>
            <a:picLocks noChangeAspect="1"/>
          </p:cNvPicPr>
          <p:nvPr/>
        </p:nvPicPr>
        <p:blipFill>
          <a:blip r:embed="rId7">
            <a:lum bright="-10000"/>
          </a:blip>
          <a:stretch>
            <a:fillRect/>
          </a:stretch>
        </p:blipFill>
        <p:spPr>
          <a:xfrm>
            <a:off x="2971800" y="2667000"/>
            <a:ext cx="3276600" cy="2590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8" name="Picture 7" descr="1000043346.jpg"/>
          <p:cNvPicPr>
            <a:picLocks noChangeAspect="1"/>
          </p:cNvPicPr>
          <p:nvPr/>
        </p:nvPicPr>
        <p:blipFill>
          <a:blip r:embed="rId8" cstate="print">
            <a:lum bright="-10000"/>
          </a:blip>
          <a:stretch>
            <a:fillRect/>
          </a:stretch>
        </p:blipFill>
        <p:spPr>
          <a:xfrm>
            <a:off x="6172200" y="2667000"/>
            <a:ext cx="2971800" cy="2590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5334000"/>
            <a:ext cx="8001000" cy="156966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43000" y="5257800"/>
            <a:ext cx="6781800" cy="1569660"/>
          </a:xfrm>
          <a:prstGeom prst="rect">
            <a:avLst/>
          </a:prstGeom>
          <a:solidFill>
            <a:srgbClr val="0070C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00043341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0" y="0"/>
            <a:ext cx="3124200" cy="27432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 descr="1000043342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3124200" y="0"/>
            <a:ext cx="3048000" cy="2667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Picture 5" descr="1000043343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6172200" y="0"/>
            <a:ext cx="2971800" cy="2667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Picture 6" descr="1000043344.jpg"/>
          <p:cNvPicPr>
            <a:picLocks noChangeAspect="1"/>
          </p:cNvPicPr>
          <p:nvPr/>
        </p:nvPicPr>
        <p:blipFill>
          <a:blip r:embed="rId6">
            <a:lum bright="-10000"/>
          </a:blip>
          <a:stretch>
            <a:fillRect/>
          </a:stretch>
        </p:blipFill>
        <p:spPr>
          <a:xfrm>
            <a:off x="0" y="2667000"/>
            <a:ext cx="3048000" cy="25908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Picture 7" descr="1000043345.jpg"/>
          <p:cNvPicPr>
            <a:picLocks noChangeAspect="1"/>
          </p:cNvPicPr>
          <p:nvPr/>
        </p:nvPicPr>
        <p:blipFill>
          <a:blip r:embed="rId7">
            <a:lum bright="-10000"/>
          </a:blip>
          <a:stretch>
            <a:fillRect/>
          </a:stretch>
        </p:blipFill>
        <p:spPr>
          <a:xfrm>
            <a:off x="2895600" y="2667000"/>
            <a:ext cx="3276600" cy="25908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Picture 8" descr="1000043346.jpg"/>
          <p:cNvPicPr>
            <a:picLocks noChangeAspect="1"/>
          </p:cNvPicPr>
          <p:nvPr/>
        </p:nvPicPr>
        <p:blipFill>
          <a:blip r:embed="rId8" cstate="print">
            <a:lum bright="-10000"/>
          </a:blip>
          <a:stretch>
            <a:fillRect/>
          </a:stretch>
        </p:blipFill>
        <p:spPr>
          <a:xfrm>
            <a:off x="6172200" y="2667000"/>
            <a:ext cx="2971800" cy="25908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2600" y="1"/>
            <a:ext cx="5867400" cy="1323439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000043341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685800" y="1447800"/>
            <a:ext cx="2514600" cy="1905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Picture 6" descr="1000043342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3352800" y="1447800"/>
            <a:ext cx="2286000" cy="1828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8" name="Picture 7" descr="1000043343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5715000" y="1447800"/>
            <a:ext cx="2743200" cy="1905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9" name="Picture 8" descr="1000043344.jpg"/>
          <p:cNvPicPr>
            <a:picLocks noChangeAspect="1"/>
          </p:cNvPicPr>
          <p:nvPr/>
        </p:nvPicPr>
        <p:blipFill>
          <a:blip r:embed="rId6" cstate="print">
            <a:lum bright="-10000"/>
          </a:blip>
          <a:stretch>
            <a:fillRect/>
          </a:stretch>
        </p:blipFill>
        <p:spPr>
          <a:xfrm>
            <a:off x="685800" y="3429000"/>
            <a:ext cx="2438400" cy="16764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0" name="Picture 9" descr="1000043345.jpg"/>
          <p:cNvPicPr>
            <a:picLocks noChangeAspect="1"/>
          </p:cNvPicPr>
          <p:nvPr/>
        </p:nvPicPr>
        <p:blipFill>
          <a:blip r:embed="rId7" cstate="print">
            <a:lum bright="-10000"/>
          </a:blip>
          <a:stretch>
            <a:fillRect/>
          </a:stretch>
        </p:blipFill>
        <p:spPr>
          <a:xfrm>
            <a:off x="3276600" y="3352800"/>
            <a:ext cx="2286000" cy="1752599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1000043346.jpg"/>
          <p:cNvPicPr>
            <a:picLocks noChangeAspect="1"/>
          </p:cNvPicPr>
          <p:nvPr/>
        </p:nvPicPr>
        <p:blipFill>
          <a:blip r:embed="rId8" cstate="print">
            <a:lum bright="-10000"/>
          </a:blip>
          <a:stretch>
            <a:fillRect/>
          </a:stretch>
        </p:blipFill>
        <p:spPr>
          <a:xfrm>
            <a:off x="5715000" y="3352800"/>
            <a:ext cx="2819400" cy="1752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362200" y="5257800"/>
            <a:ext cx="4343400" cy="144655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 ঋতু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download (4).jf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5257800"/>
            <a:ext cx="685800" cy="140090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4" name="Picture 13" descr="download (4).jf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5257800"/>
            <a:ext cx="781988" cy="140090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5" name="Picture 14" descr="download (4).jf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0"/>
            <a:ext cx="533400" cy="140090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6" name="Picture 15" descr="download (4).jf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4200" y="0"/>
            <a:ext cx="609600" cy="140090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43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92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57400" y="0"/>
            <a:ext cx="5105400" cy="1015663"/>
          </a:xfrm>
          <a:prstGeom prst="rect">
            <a:avLst/>
          </a:prstGeom>
          <a:solidFill>
            <a:srgbClr val="0070C0"/>
          </a:solidFill>
          <a:ln w="762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09600" y="609600"/>
            <a:ext cx="8229600" cy="66294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7315200" cy="51691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“ছয় ঋতু”পাঠে বাংলাদেশের ছয়টি ঋতু-গ্রীষ্ম,বর্ষা,শরৎ,হেমন্ত,শীত ও বসন্ত-এর বৈশিষ্ট্য,প্রাকৃতিক সৌন্দর্য এবং মানুষের জীবনযাত্রার ওপর তাদের প্রভাব তুলে ধরা হয়েছে।ঋতু পরিবর্তনের ফলে প্রকৃতির রূপ,আবহাওয়া,ফসল ও মানুষের কর্মকাণ্ডে যে পরিবর্তন আসে,তা সুন্দরভাবে বর্ণনা করা হয়েছে</a:t>
            </a:r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367</Words>
  <Application>Microsoft Office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MAKSUDA</dc:creator>
  <cp:lastModifiedBy>MAKSUDA</cp:lastModifiedBy>
  <cp:revision>88</cp:revision>
  <dcterms:created xsi:type="dcterms:W3CDTF">2006-08-16T00:00:00Z</dcterms:created>
  <dcterms:modified xsi:type="dcterms:W3CDTF">2026-07-19T13:49:04Z</dcterms:modified>
</cp:coreProperties>
</file>