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Hind Siliguri" panose="02000000000000000000" pitchFamily="2" charset="0"/>
      <p:regular r:id="rId11"/>
      <p:bold r:id="rId12"/>
    </p:embeddedFont>
    <p:embeddedFont>
      <p:font typeface="Hind Siliguri SemiBold" panose="02000000000000000000" pitchFamily="2" charset="0"/>
      <p:regular r:id="rId13"/>
      <p:bold r:id="rId14"/>
    </p:embeddedFont>
    <p:embeddedFont>
      <p:font typeface="Noto Serif Bengali" panose="020B0604020202020204" charset="0"/>
      <p:regular r:id="rId15"/>
      <p:bold r:id="rId16"/>
    </p:embeddedFont>
    <p:embeddedFont>
      <p:font typeface="Noto Serif Bengali SemiBold" panose="020B0604020202020204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ADB759-98F7-4C50-9587-C8AB7FC8FEC4}">
  <a:tblStyle styleId="{DBADB759-98F7-4C50-9587-C8AB7FC8FEC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D3E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8687" y="2438846"/>
            <a:ext cx="271462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3283929" y="3077021"/>
            <a:ext cx="5624140" cy="738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50" b="1" i="0" u="none" strike="noStrike" cap="none">
                <a:solidFill>
                  <a:srgbClr val="FFFFFF"/>
                </a:solidFill>
                <a:latin typeface="Noto Serif Bengali"/>
                <a:ea typeface="Noto Serif Bengali"/>
                <a:cs typeface="Noto Serif Bengali"/>
                <a:sym typeface="Noto Serif Bengali"/>
              </a:rPr>
              <a:t>সকর্মক ও অকর্মক ক্রিয়া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4781550" y="4053333"/>
            <a:ext cx="262890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E2D782"/>
                </a:solidFill>
                <a:latin typeface="Hind Siliguri SemiBold"/>
                <a:ea typeface="Hind Siliguri SemiBold"/>
                <a:cs typeface="Hind Siliguri SemiBold"/>
                <a:sym typeface="Hind Siliguri SemiBold"/>
              </a:rPr>
              <a:t>সহজ বিশ্লেষণ ও প্রয়োগ-বৈশিষ্ট্য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5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3539586" y="2365176"/>
            <a:ext cx="5112826" cy="79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>
                <a:solidFill>
                  <a:srgbClr val="0F3D3E"/>
                </a:solidFill>
                <a:latin typeface="Noto Serif Bengali"/>
                <a:ea typeface="Noto Serif Bengali"/>
                <a:cs typeface="Noto Serif Bengali"/>
                <a:sym typeface="Noto Serif Bengali"/>
              </a:rPr>
              <a:t>ক্রিয়াপদ ও এর প্রকারভেদ</a:t>
            </a:r>
            <a:endParaRPr/>
          </a:p>
        </p:txBody>
      </p:sp>
      <p:sp>
        <p:nvSpPr>
          <p:cNvPr id="94" name="Google Shape;94;p14"/>
          <p:cNvSpPr/>
          <p:nvPr/>
        </p:nvSpPr>
        <p:spPr>
          <a:xfrm>
            <a:off x="5524500" y="3536751"/>
            <a:ext cx="1143000" cy="47625"/>
          </a:xfrm>
          <a:prstGeom prst="rect">
            <a:avLst/>
          </a:prstGeom>
          <a:solidFill>
            <a:srgbClr val="E2D7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2286000" y="3822501"/>
            <a:ext cx="76200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64748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যে পদ দ্বারা কোনো কিছু করা, খাওয়া, হওয়া, যাওয়া ইত্যাদি কাজ সম্পন্ন করা বোঝায়, তাকে ক্রিয়াপদ বলে। বাক্যে কর্মের উপস্থিতি বা অনুপস্থিতির ভিত্তিতে ক্রিয়াপদকে প্রধানত দুই ভাগে ভাগ করা হয়।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5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394644"/>
            <a:ext cx="5334000" cy="3049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00" y="2394644"/>
            <a:ext cx="5334000" cy="304963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914400" y="2737544"/>
            <a:ext cx="488061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125456"/>
                </a:solidFill>
                <a:latin typeface="Noto Serif Bengali SemiBold"/>
                <a:ea typeface="Noto Serif Bengali SemiBold"/>
                <a:cs typeface="Noto Serif Bengali SemiBold"/>
                <a:sym typeface="Noto Serif Bengali SemiBold"/>
              </a:rPr>
              <a:t>সকর্মক ক্রিয়া (Transitive Verb)</a:t>
            </a:r>
            <a:endParaRPr/>
          </a:p>
        </p:txBody>
      </p:sp>
      <p:sp>
        <p:nvSpPr>
          <p:cNvPr id="104" name="Google Shape;104;p15"/>
          <p:cNvSpPr/>
          <p:nvPr/>
        </p:nvSpPr>
        <p:spPr>
          <a:xfrm>
            <a:off x="914400" y="3204269"/>
            <a:ext cx="4648200" cy="19050"/>
          </a:xfrm>
          <a:prstGeom prst="rect">
            <a:avLst/>
          </a:prstGeom>
          <a:solidFill>
            <a:srgbClr val="0F3D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914400" y="3366194"/>
            <a:ext cx="4648200" cy="86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যে ক্রিয়াপদের </a:t>
            </a:r>
            <a:r>
              <a:rPr lang="en-US" sz="1425" b="1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কর্ম (Object) থাকে</a:t>
            </a:r>
            <a:r>
              <a:rPr lang="en-US" sz="1425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, তাকে সকর্মক ক্রিয়া বলে। অর্থাৎ, ক্রিয়া সম্পাদনের জন্য কর্তার পাশাপাশি একটি কর্ম বা বিষয়ের প্রয়োজন হয়।</a:t>
            </a:r>
            <a:endParaRPr/>
          </a:p>
        </p:txBody>
      </p:sp>
      <p:sp>
        <p:nvSpPr>
          <p:cNvPr id="106" name="Google Shape;106;p15"/>
          <p:cNvSpPr/>
          <p:nvPr/>
        </p:nvSpPr>
        <p:spPr>
          <a:xfrm>
            <a:off x="914400" y="4377481"/>
            <a:ext cx="4648200" cy="723900"/>
          </a:xfrm>
          <a:prstGeom prst="rect">
            <a:avLst/>
          </a:prstGeom>
          <a:solidFill>
            <a:srgbClr val="F0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1057275" y="4491781"/>
            <a:ext cx="436245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F3D3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উদাহরণ: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স্বপন </a:t>
            </a:r>
            <a:r>
              <a:rPr lang="en-US" sz="1200" b="1" i="0" u="none" strike="noStrike" cap="none">
                <a:solidFill>
                  <a:srgbClr val="0F3D3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চিঠি</a:t>
            </a:r>
            <a:r>
              <a:rPr lang="en-US" sz="1200" b="0" i="0" u="none" strike="noStrike" cap="non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লিখছে।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 (এখানে 'চিঠি' হলো কর্মপদ)</a:t>
            </a:r>
            <a:endParaRPr/>
          </a:p>
        </p:txBody>
      </p:sp>
      <p:sp>
        <p:nvSpPr>
          <p:cNvPr id="108" name="Google Shape;108;p15"/>
          <p:cNvSpPr/>
          <p:nvPr/>
        </p:nvSpPr>
        <p:spPr>
          <a:xfrm>
            <a:off x="914400" y="4377481"/>
            <a:ext cx="38100" cy="723900"/>
          </a:xfrm>
          <a:prstGeom prst="rect">
            <a:avLst/>
          </a:prstGeom>
          <a:solidFill>
            <a:srgbClr val="0F3D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6629400" y="2737544"/>
            <a:ext cx="488061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125456"/>
                </a:solidFill>
                <a:latin typeface="Noto Serif Bengali SemiBold"/>
                <a:ea typeface="Noto Serif Bengali SemiBold"/>
                <a:cs typeface="Noto Serif Bengali SemiBold"/>
                <a:sym typeface="Noto Serif Bengali SemiBold"/>
              </a:rPr>
              <a:t>অকর্মক ক্রিয়া (Intransitive Verb)</a:t>
            </a:r>
            <a:endParaRPr/>
          </a:p>
        </p:txBody>
      </p:sp>
      <p:sp>
        <p:nvSpPr>
          <p:cNvPr id="110" name="Google Shape;110;p15"/>
          <p:cNvSpPr/>
          <p:nvPr/>
        </p:nvSpPr>
        <p:spPr>
          <a:xfrm>
            <a:off x="6629400" y="3204269"/>
            <a:ext cx="4648200" cy="19050"/>
          </a:xfrm>
          <a:prstGeom prst="rect">
            <a:avLst/>
          </a:prstGeom>
          <a:solidFill>
            <a:srgbClr val="0F3D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6629400" y="3366194"/>
            <a:ext cx="464820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যে ক্রিয়াপদের কোনো </a:t>
            </a:r>
            <a:r>
              <a:rPr lang="en-US" sz="1425" b="1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কর্ম থাকে না</a:t>
            </a:r>
            <a:r>
              <a:rPr lang="en-US" sz="1425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, তাকে অকর্মক ক্রিয়া বলে। এখানে ক্রিয়াটি নিজেই সম্পূর্ণ অর্থ প্রকাশ করে, অতিরিক্ত কর্মের দরকার পড়ে না।</a:t>
            </a:r>
            <a:endParaRPr/>
          </a:p>
        </p:txBody>
      </p:sp>
      <p:sp>
        <p:nvSpPr>
          <p:cNvPr id="112" name="Google Shape;112;p15"/>
          <p:cNvSpPr/>
          <p:nvPr/>
        </p:nvSpPr>
        <p:spPr>
          <a:xfrm>
            <a:off x="6629400" y="4088010"/>
            <a:ext cx="4648200" cy="723900"/>
          </a:xfrm>
          <a:prstGeom prst="rect">
            <a:avLst/>
          </a:prstGeom>
          <a:solidFill>
            <a:srgbClr val="F0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6772275" y="4202310"/>
            <a:ext cx="436245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F3D3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উদাহরণ:</a:t>
            </a:r>
            <a:r>
              <a:rPr lang="en-US" sz="1200" b="0" i="0" u="none" strike="noStrike" cap="non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স্বপন লিখছে।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0" i="0" u="none" strike="noStrike" cap="non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 (এখানে কোনো কর্মপদ নেই)</a:t>
            </a:r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6629400" y="4088010"/>
            <a:ext cx="38100" cy="723900"/>
          </a:xfrm>
          <a:prstGeom prst="rect">
            <a:avLst/>
          </a:prstGeom>
          <a:solidFill>
            <a:srgbClr val="0F3D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5"/>
          <p:cNvSpPr txBox="1"/>
          <p:nvPr/>
        </p:nvSpPr>
        <p:spPr>
          <a:xfrm>
            <a:off x="571500" y="47625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F3D3E"/>
                </a:solidFill>
                <a:latin typeface="Noto Serif Bengali"/>
                <a:ea typeface="Noto Serif Bengali"/>
                <a:cs typeface="Noto Serif Bengali"/>
                <a:sym typeface="Noto Serif Bengali"/>
              </a:rPr>
              <a:t>সকর্মক ও অকর্মক ক্রিয়ার মূল ধারণা</a:t>
            </a:r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D7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5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407146"/>
            <a:ext cx="3492549" cy="3024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407146"/>
            <a:ext cx="3492549" cy="3024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407146"/>
            <a:ext cx="3492549" cy="3024782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 txBox="1"/>
          <p:nvPr/>
        </p:nvSpPr>
        <p:spPr>
          <a:xfrm>
            <a:off x="819150" y="3464421"/>
            <a:ext cx="3147112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25456"/>
                </a:solidFill>
                <a:latin typeface="Noto Serif Bengali SemiBold"/>
                <a:ea typeface="Noto Serif Bengali SemiBold"/>
                <a:cs typeface="Noto Serif Bengali SemiBold"/>
                <a:sym typeface="Noto Serif Bengali SemiBold"/>
              </a:rPr>
              <a:t>১. 'কী' দিয়ে প্রশ্ন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819150" y="3893046"/>
            <a:ext cx="2997249" cy="51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বাক্যের ক্রিয়াপদকে </a:t>
            </a:r>
            <a:r>
              <a:rPr lang="en-US" sz="1275" b="1" i="0" u="none" strike="noStrike" cap="non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'কী'</a:t>
            </a:r>
            <a:r>
              <a:rPr lang="en-US" sz="1275" b="0" i="0" u="none" strike="noStrike" cap="non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দিয়ে প্রশ্ন করলে যদি উত্তর পাওয়া যায়, তবে সেটি কর্মপদ এবং ক্রিয়াটি সকর্মক।</a:t>
            </a:r>
            <a:endParaRPr/>
          </a:p>
        </p:txBody>
      </p:sp>
      <p:sp>
        <p:nvSpPr>
          <p:cNvPr id="127" name="Google Shape;127;p16"/>
          <p:cNvSpPr/>
          <p:nvPr/>
        </p:nvSpPr>
        <p:spPr>
          <a:xfrm>
            <a:off x="819150" y="4669928"/>
            <a:ext cx="2997249" cy="466725"/>
          </a:xfrm>
          <a:prstGeom prst="rect">
            <a:avLst/>
          </a:prstGeom>
          <a:solidFill>
            <a:srgbClr val="F0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962025" y="4784228"/>
            <a:ext cx="2711499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সে </a:t>
            </a:r>
            <a:r>
              <a:rPr lang="en-US" sz="1125" b="1" i="0" u="none" strike="noStrike" cap="none">
                <a:solidFill>
                  <a:srgbClr val="0F3D3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বই</a:t>
            </a:r>
            <a:r>
              <a:rPr lang="en-US" sz="1125" b="0" i="0" u="none" strike="noStrike" cap="non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পড়ে। (কী পড়ে? বই)</a:t>
            </a:r>
            <a:endParaRPr/>
          </a:p>
        </p:txBody>
      </p:sp>
      <p:sp>
        <p:nvSpPr>
          <p:cNvPr id="129" name="Google Shape;129;p16"/>
          <p:cNvSpPr/>
          <p:nvPr/>
        </p:nvSpPr>
        <p:spPr>
          <a:xfrm>
            <a:off x="819150" y="4669928"/>
            <a:ext cx="38100" cy="466725"/>
          </a:xfrm>
          <a:prstGeom prst="rect">
            <a:avLst/>
          </a:prstGeom>
          <a:solidFill>
            <a:srgbClr val="0F3D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6"/>
          <p:cNvSpPr txBox="1"/>
          <p:nvPr/>
        </p:nvSpPr>
        <p:spPr>
          <a:xfrm>
            <a:off x="4597449" y="3464421"/>
            <a:ext cx="3147112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25456"/>
                </a:solidFill>
                <a:latin typeface="Noto Serif Bengali SemiBold"/>
                <a:ea typeface="Noto Serif Bengali SemiBold"/>
                <a:cs typeface="Noto Serif Bengali SemiBold"/>
                <a:sym typeface="Noto Serif Bengali SemiBold"/>
              </a:rPr>
              <a:t>২. 'কাকে' দিয়ে প্রশ্ন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4597449" y="3893046"/>
            <a:ext cx="2997249" cy="77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বাক্যের ক্রিয়াপদকে </a:t>
            </a:r>
            <a:r>
              <a:rPr lang="en-US" sz="1275" b="1" i="0" u="none" strike="noStrike" cap="non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'কাকে'</a:t>
            </a:r>
            <a:r>
              <a:rPr lang="en-US" sz="1275" b="0" i="0" u="none" strike="noStrike" cap="non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দিয়ে প্রশ্ন করে উত্তর পাওয়া গেলে সেটিও কর্মপদ এবং ক্রিয়াটি সকর্মক হয়।</a:t>
            </a:r>
            <a:endParaRPr/>
          </a:p>
        </p:txBody>
      </p:sp>
      <p:sp>
        <p:nvSpPr>
          <p:cNvPr id="132" name="Google Shape;132;p16"/>
          <p:cNvSpPr/>
          <p:nvPr/>
        </p:nvSpPr>
        <p:spPr>
          <a:xfrm>
            <a:off x="4597449" y="4669928"/>
            <a:ext cx="2997249" cy="466725"/>
          </a:xfrm>
          <a:prstGeom prst="rect">
            <a:avLst/>
          </a:prstGeom>
          <a:solidFill>
            <a:srgbClr val="F0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4740324" y="4784228"/>
            <a:ext cx="2711499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শিক্ষক </a:t>
            </a:r>
            <a:r>
              <a:rPr lang="en-US" sz="1125" b="1" i="0" u="none" strike="noStrike" cap="none">
                <a:solidFill>
                  <a:srgbClr val="0F3D3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ছাত্রকে</a:t>
            </a:r>
            <a:r>
              <a:rPr lang="en-US" sz="1125" b="0" i="0" u="none" strike="noStrike" cap="non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পড়াচ্ছেন।</a:t>
            </a: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4597449" y="4669928"/>
            <a:ext cx="38100" cy="466725"/>
          </a:xfrm>
          <a:prstGeom prst="rect">
            <a:avLst/>
          </a:prstGeom>
          <a:solidFill>
            <a:srgbClr val="0F3D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8375749" y="3464421"/>
            <a:ext cx="3147112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125456"/>
                </a:solidFill>
                <a:latin typeface="Noto Serif Bengali SemiBold"/>
                <a:ea typeface="Noto Serif Bengali SemiBold"/>
                <a:cs typeface="Noto Serif Bengali SemiBold"/>
                <a:sym typeface="Noto Serif Bengali SemiBold"/>
              </a:rPr>
              <a:t>৩. উত্তর না পাওয়া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8375749" y="3893046"/>
            <a:ext cx="2997249" cy="77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যদি 'কী' বা 'কাকে' প্রশ্ন দুটির কোনোটিরই উত্তর না পাওয়া যায়, তবে বুঝতে হবে বাক্যে </a:t>
            </a:r>
            <a:r>
              <a:rPr lang="en-US" sz="1275" b="1" i="0" u="none" strike="noStrike" cap="non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কর্ম নেই</a:t>
            </a:r>
            <a:r>
              <a:rPr lang="en-US" sz="1275" b="0" i="0" u="none" strike="noStrike" cap="non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এবং সেটি অকর্মক ক্রিয়া।</a:t>
            </a:r>
            <a:endParaRPr/>
          </a:p>
        </p:txBody>
      </p:sp>
      <p:sp>
        <p:nvSpPr>
          <p:cNvPr id="137" name="Google Shape;137;p16"/>
          <p:cNvSpPr/>
          <p:nvPr/>
        </p:nvSpPr>
        <p:spPr>
          <a:xfrm>
            <a:off x="8375749" y="4669928"/>
            <a:ext cx="2997249" cy="466725"/>
          </a:xfrm>
          <a:prstGeom prst="rect">
            <a:avLst/>
          </a:prstGeom>
          <a:solidFill>
            <a:srgbClr val="F0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8518624" y="4784228"/>
            <a:ext cx="2711499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5" b="0" i="0" u="none" strike="noStrike" cap="none">
                <a:solidFill>
                  <a:srgbClr val="000000"/>
                </a:solidFill>
                <a:latin typeface="Hind Siliguri"/>
                <a:ea typeface="Hind Siliguri"/>
                <a:cs typeface="Hind Siliguri"/>
                <a:sym typeface="Hind Siliguri"/>
              </a:rPr>
              <a:t>ছেলেটি ঘুমায়। (কী ঘুমায়? উত্তর নেই)</a:t>
            </a:r>
            <a:endParaRPr/>
          </a:p>
        </p:txBody>
      </p:sp>
      <p:sp>
        <p:nvSpPr>
          <p:cNvPr id="139" name="Google Shape;139;p16"/>
          <p:cNvSpPr/>
          <p:nvPr/>
        </p:nvSpPr>
        <p:spPr>
          <a:xfrm>
            <a:off x="8375749" y="4669928"/>
            <a:ext cx="38100" cy="466725"/>
          </a:xfrm>
          <a:prstGeom prst="rect">
            <a:avLst/>
          </a:prstGeom>
          <a:solidFill>
            <a:srgbClr val="0F3D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9150" y="2797671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375749" y="2797671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 txBox="1"/>
          <p:nvPr/>
        </p:nvSpPr>
        <p:spPr>
          <a:xfrm>
            <a:off x="571500" y="47625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F3D3E"/>
                </a:solidFill>
                <a:latin typeface="Noto Serif Bengali"/>
                <a:ea typeface="Noto Serif Bengali"/>
                <a:cs typeface="Noto Serif Bengali"/>
                <a:sym typeface="Noto Serif Bengali"/>
              </a:rPr>
              <a:t>সহজে কর্মপদ চেনার ৩টি টেকনিক</a:t>
            </a:r>
            <a:endParaRPr/>
          </a:p>
        </p:txBody>
      </p:sp>
      <p:sp>
        <p:nvSpPr>
          <p:cNvPr id="143" name="Google Shape;143;p16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D7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5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457325"/>
            <a:ext cx="11049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7"/>
          <p:cNvSpPr txBox="1"/>
          <p:nvPr/>
        </p:nvSpPr>
        <p:spPr>
          <a:xfrm>
            <a:off x="1123950" y="5273129"/>
            <a:ext cx="9944100" cy="57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25" b="0" i="1" u="none" strike="noStrike" cap="none">
                <a:solidFill>
                  <a:srgbClr val="64748B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বাংলা ব্যাকরণে ক্রিয়ার সকর্মকতা ও অকর্মকতা বাক্যের ভাব ও গঠনের ওপর নির্ভর করে। কিছু ক্ষেত্রে একটি ক্রিয়ার দুটি কর্মও থাকতে পারে যাকে দ্বিকর্মক ক্রিয়া বলা হয়।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571500" y="47625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F3D3E"/>
                </a:solidFill>
                <a:latin typeface="Noto Serif Bengali"/>
                <a:ea typeface="Noto Serif Bengali"/>
                <a:cs typeface="Noto Serif Bengali"/>
                <a:sym typeface="Noto Serif Bengali"/>
              </a:rPr>
              <a:t>বাক্যে কর্মের সংখ্যা ও প্রকারভেদ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D7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5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699444"/>
            <a:ext cx="11049000" cy="2440037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8"/>
          <p:cNvSpPr/>
          <p:nvPr/>
        </p:nvSpPr>
        <p:spPr>
          <a:xfrm>
            <a:off x="581025" y="2708969"/>
            <a:ext cx="11029950" cy="24209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60" name="Google Shape;160;p18"/>
          <p:cNvGraphicFramePr/>
          <p:nvPr/>
        </p:nvGraphicFramePr>
        <p:xfrm>
          <a:off x="581025" y="2708969"/>
          <a:ext cx="11029925" cy="2421000"/>
        </p:xfrm>
        <a:graphic>
          <a:graphicData uri="http://schemas.openxmlformats.org/drawingml/2006/table">
            <a:tbl>
              <a:tblPr firstRow="1" bandRow="1">
                <a:noFill/>
                <a:tableStyleId>{DBADB759-98F7-4C50-9587-C8AB7FC8FEC4}</a:tableStyleId>
              </a:tblPr>
              <a:tblGrid>
                <a:gridCol w="137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6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2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5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FFFFF"/>
                          </a:solidFill>
                          <a:latin typeface="Noto Serif Bengali SemiBold"/>
                          <a:ea typeface="Noto Serif Bengali SemiBold"/>
                          <a:cs typeface="Noto Serif Bengali SemiBold"/>
                          <a:sym typeface="Noto Serif Bengali SemiBold"/>
                        </a:rPr>
                        <a:t>ক্রিয়াপদ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3D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FFFFF"/>
                          </a:solidFill>
                          <a:latin typeface="Noto Serif Bengali SemiBold"/>
                          <a:ea typeface="Noto Serif Bengali SemiBold"/>
                          <a:cs typeface="Noto Serif Bengali SemiBold"/>
                          <a:sym typeface="Noto Serif Bengali SemiBold"/>
                        </a:rPr>
                        <a:t>অকর্মক প্রয়োগ (কর্মহীন)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3D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FFFFF"/>
                          </a:solidFill>
                          <a:latin typeface="Noto Serif Bengali SemiBold"/>
                          <a:ea typeface="Noto Serif Bengali SemiBold"/>
                          <a:cs typeface="Noto Serif Bengali SemiBold"/>
                          <a:sym typeface="Noto Serif Bengali SemiBold"/>
                        </a:rPr>
                        <a:t>সকর্মক প্রয়োগ (কর্মযুক্ত)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3D3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FFFFFF"/>
                          </a:solidFill>
                          <a:latin typeface="Noto Serif Bengali SemiBold"/>
                          <a:ea typeface="Noto Serif Bengali SemiBold"/>
                          <a:cs typeface="Noto Serif Bengali SemiBold"/>
                          <a:sym typeface="Noto Serif Bengali SemiBold"/>
                        </a:rPr>
                        <a:t>পার্থক্য বিশ্লেষণ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3D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পড়া (পড়ে)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সৌরভ এখন </a:t>
                      </a: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পড়ে</a:t>
                      </a: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।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সৌরভ </a:t>
                      </a: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বই</a:t>
                      </a: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 পড়ে।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প্রথম বাক্যে কী পড়ে তা উল্লেখ নেই, দ্বিতীয়টিতে 'বই' কর্মপদ।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খাওয়া (খায়)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সে নিয়মিত </a:t>
                      </a: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খায়</a:t>
                      </a: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।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সে </a:t>
                      </a: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ভাত</a:t>
                      </a: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 খায়।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'ভাত' যুক্ত হওয়ায় অকর্মক ক্রিয়াটি সকর্মক ক্রিয়ায় রূপান্তরিত হয়।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লেখা (লেখে)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মেয়েটি সুন্দর </a:t>
                      </a: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লেখে</a:t>
                      </a: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।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মেয়েটি </a:t>
                      </a:r>
                      <a:r>
                        <a:rPr lang="en-US" sz="1425" b="1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কবিতা</a:t>
                      </a: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 লেখে।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25" b="0" i="0" u="none" strike="noStrike" cap="none">
                          <a:solidFill>
                            <a:srgbClr val="334155"/>
                          </a:solidFill>
                          <a:latin typeface="Hind Siliguri"/>
                          <a:ea typeface="Hind Siliguri"/>
                          <a:cs typeface="Hind Siliguri"/>
                          <a:sym typeface="Hind Siliguri"/>
                        </a:rPr>
                        <a:t>'সুন্দর' হলো বিশেষণ (ক্রিয়া বিশেষণ), কিন্তু 'কবিতা' হলো কর্মপদ।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1" name="Google Shape;161;p18"/>
          <p:cNvSpPr/>
          <p:nvPr/>
        </p:nvSpPr>
        <p:spPr>
          <a:xfrm>
            <a:off x="581025" y="3908077"/>
            <a:ext cx="1371004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8"/>
          <p:cNvSpPr/>
          <p:nvPr/>
        </p:nvSpPr>
        <p:spPr>
          <a:xfrm>
            <a:off x="1952029" y="3908077"/>
            <a:ext cx="236056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/>
          <p:nvPr/>
        </p:nvSpPr>
        <p:spPr>
          <a:xfrm>
            <a:off x="4312592" y="3908077"/>
            <a:ext cx="236606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8"/>
          <p:cNvSpPr/>
          <p:nvPr/>
        </p:nvSpPr>
        <p:spPr>
          <a:xfrm>
            <a:off x="6678662" y="3908077"/>
            <a:ext cx="493231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/>
          <p:nvPr/>
        </p:nvSpPr>
        <p:spPr>
          <a:xfrm>
            <a:off x="581025" y="4511873"/>
            <a:ext cx="1371004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8"/>
          <p:cNvSpPr/>
          <p:nvPr/>
        </p:nvSpPr>
        <p:spPr>
          <a:xfrm>
            <a:off x="1952029" y="4511873"/>
            <a:ext cx="236056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8"/>
          <p:cNvSpPr/>
          <p:nvPr/>
        </p:nvSpPr>
        <p:spPr>
          <a:xfrm>
            <a:off x="4312592" y="4511873"/>
            <a:ext cx="236606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6678662" y="4511873"/>
            <a:ext cx="493231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/>
          <p:nvPr/>
        </p:nvSpPr>
        <p:spPr>
          <a:xfrm>
            <a:off x="581025" y="5115669"/>
            <a:ext cx="1371004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1952029" y="5115669"/>
            <a:ext cx="236056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8"/>
          <p:cNvSpPr/>
          <p:nvPr/>
        </p:nvSpPr>
        <p:spPr>
          <a:xfrm>
            <a:off x="4312592" y="5115669"/>
            <a:ext cx="236606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8"/>
          <p:cNvSpPr/>
          <p:nvPr/>
        </p:nvSpPr>
        <p:spPr>
          <a:xfrm>
            <a:off x="6678662" y="5115669"/>
            <a:ext cx="493231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8"/>
          <p:cNvSpPr txBox="1"/>
          <p:nvPr/>
        </p:nvSpPr>
        <p:spPr>
          <a:xfrm>
            <a:off x="571500" y="47625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F3D3E"/>
                </a:solidFill>
                <a:latin typeface="Noto Serif Bengali"/>
                <a:ea typeface="Noto Serif Bengali"/>
                <a:cs typeface="Noto Serif Bengali"/>
                <a:sym typeface="Noto Serif Bengali"/>
              </a:rPr>
              <a:t>বাক্যভেদে একই ক্রিয়ার সকর্মক ও অকর্মক রূপ</a:t>
            </a: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D7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5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9"/>
          <p:cNvSpPr txBox="1"/>
          <p:nvPr/>
        </p:nvSpPr>
        <p:spPr>
          <a:xfrm>
            <a:off x="1762125" y="2719387"/>
            <a:ext cx="90963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3D3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স্থান ও কাল কিন্তু কর্মপদ নয়: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 "সে বাড়ি যায়" বাক্যে 'বাড়ি' কোনো কর্মপদ নয়, এটি একটি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অধিকরণ কারক</a:t>
            </a:r>
            <a:r>
              <a:rPr lang="en-US" sz="1500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 (স্থান)। তাই 'যায়' এখানে অকর্মক ক্রিয়া।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1762125" y="3519487"/>
            <a:ext cx="90963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3D3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বিভক্তি যুক্ত হওয়ার পার্থক্য: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 "আমি টিফিন খেয়েছি" (সকর্মক - 'টিফিন' কর্ম) বনাম "আমি টিফিনে খেয়েছি" (অকর্মক - 'টিফিনে' অধিকরণ)।</a:t>
            </a:r>
            <a:endParaRPr/>
          </a:p>
        </p:txBody>
      </p:sp>
      <p:sp>
        <p:nvSpPr>
          <p:cNvPr id="182" name="Google Shape;182;p19"/>
          <p:cNvSpPr txBox="1"/>
          <p:nvPr/>
        </p:nvSpPr>
        <p:spPr>
          <a:xfrm>
            <a:off x="1762125" y="4319587"/>
            <a:ext cx="9096375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0F3D3E"/>
                </a:solidFill>
                <a:latin typeface="Hind Siliguri"/>
                <a:ea typeface="Hind Siliguri"/>
                <a:cs typeface="Hind Siliguri"/>
                <a:sym typeface="Hind Siliguri"/>
              </a:rPr>
              <a:t>দ্বিকর্মক ক্রিয়ার ক্ষেত্রে:</a:t>
            </a:r>
            <a:r>
              <a:rPr lang="en-US" sz="1500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দ্বিকর্মক ক্রিয়ায় বস্তুবাচক কর্মটিকে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"মুখ্য কর্ম"</a:t>
            </a:r>
            <a:r>
              <a:rPr lang="en-US" sz="1500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এবং ব্যক্তিবাচক কর্মটিকে </a:t>
            </a:r>
            <a:r>
              <a:rPr lang="en-US" sz="1500" b="0" i="1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"গৌণ কর্ম"</a:t>
            </a:r>
            <a:r>
              <a:rPr lang="en-US" sz="1500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বলা হয় (যেমন: বাবা </a:t>
            </a:r>
            <a:r>
              <a:rPr lang="en-US" sz="1500" b="0" i="0" u="sng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আমাকে</a:t>
            </a:r>
            <a:r>
              <a:rPr lang="en-US" sz="1500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 </a:t>
            </a:r>
            <a:r>
              <a:rPr lang="en-US" sz="1500" b="0" i="0" u="sng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একটি কলম</a:t>
            </a:r>
            <a:r>
              <a:rPr lang="en-US" sz="1500" b="0" i="0" u="none" strike="noStrike" cap="none">
                <a:solidFill>
                  <a:srgbClr val="334155"/>
                </a:solidFill>
                <a:latin typeface="Hind Siliguri"/>
                <a:ea typeface="Hind Siliguri"/>
                <a:cs typeface="Hind Siliguri"/>
                <a:sym typeface="Hind Siliguri"/>
              </a:rPr>
              <a:t> দিলেন)।</a:t>
            </a:r>
            <a:endParaRPr/>
          </a:p>
        </p:txBody>
      </p:sp>
      <p:pic>
        <p:nvPicPr>
          <p:cNvPr id="183" name="Google Shape;183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1125" y="2752725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1125" y="3552825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1125" y="4352925"/>
            <a:ext cx="20955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9"/>
          <p:cNvSpPr txBox="1"/>
          <p:nvPr/>
        </p:nvSpPr>
        <p:spPr>
          <a:xfrm>
            <a:off x="571500" y="476250"/>
            <a:ext cx="11601450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0F3D3E"/>
                </a:solidFill>
                <a:latin typeface="Noto Serif Bengali"/>
                <a:ea typeface="Noto Serif Bengali"/>
                <a:cs typeface="Noto Serif Bengali"/>
                <a:sym typeface="Noto Serif Bengali"/>
              </a:rPr>
              <a:t>প্রয়োগ-বৈশিষ্ট্য ও জরুরি মনে রাখার নিয়ম</a:t>
            </a:r>
            <a:endParaRPr/>
          </a:p>
        </p:txBody>
      </p:sp>
      <p:sp>
        <p:nvSpPr>
          <p:cNvPr id="187" name="Google Shape;187;p19"/>
          <p:cNvSpPr/>
          <p:nvPr/>
        </p:nvSpPr>
        <p:spPr>
          <a:xfrm>
            <a:off x="571500" y="1143000"/>
            <a:ext cx="11049000" cy="28575"/>
          </a:xfrm>
          <a:prstGeom prst="rect">
            <a:avLst/>
          </a:prstGeom>
          <a:solidFill>
            <a:srgbClr val="E2D7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5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2862" y="4049910"/>
            <a:ext cx="1943100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86462" y="4049910"/>
            <a:ext cx="2352675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0"/>
          <p:cNvSpPr txBox="1"/>
          <p:nvPr/>
        </p:nvSpPr>
        <p:spPr>
          <a:xfrm>
            <a:off x="3708361" y="2284065"/>
            <a:ext cx="4775128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F3D3E"/>
                </a:solidFill>
                <a:latin typeface="Noto Serif Bengali"/>
                <a:ea typeface="Noto Serif Bengali"/>
                <a:cs typeface="Noto Serif Bengali"/>
                <a:sym typeface="Noto Serif Bengali"/>
              </a:rPr>
              <a:t>প্রশ্নোত্তর ও মূল্যায়ন</a:t>
            </a:r>
            <a:endParaRPr/>
          </a:p>
        </p:txBody>
      </p:sp>
      <p:sp>
        <p:nvSpPr>
          <p:cNvPr id="196" name="Google Shape;196;p20"/>
          <p:cNvSpPr txBox="1"/>
          <p:nvPr/>
        </p:nvSpPr>
        <p:spPr>
          <a:xfrm>
            <a:off x="3119437" y="3398490"/>
            <a:ext cx="5953125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475569"/>
                </a:solidFill>
                <a:latin typeface="Hind Siliguri"/>
                <a:ea typeface="Hind Siliguri"/>
                <a:cs typeface="Hind Siliguri"/>
                <a:sym typeface="Hind Siliguri"/>
              </a:rPr>
              <a:t>সকর্মক ও অকর্মক ক্রিয়া সংক্রান্ত যেকোনো জিজ্ঞাসা আলোচনা করা যাক</a:t>
            </a:r>
            <a:endParaRPr/>
          </a:p>
        </p:txBody>
      </p:sp>
      <p:pic>
        <p:nvPicPr>
          <p:cNvPr id="197" name="Google Shape;197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90987" y="4221360"/>
            <a:ext cx="152400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24587" y="4221360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493</Words>
  <Application>Microsoft Office PowerPoint</Application>
  <PresentationFormat>Widescreen</PresentationFormat>
  <Paragraphs>46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Calibri</vt:lpstr>
      <vt:lpstr>Arial</vt:lpstr>
      <vt:lpstr>Hind Siliguri</vt:lpstr>
      <vt:lpstr>Noto Serif Bengali SemiBold</vt:lpstr>
      <vt:lpstr>Noto Serif Bengali</vt:lpstr>
      <vt:lpstr>Hind Siliguri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 453</cp:lastModifiedBy>
  <cp:revision>1</cp:revision>
  <dcterms:modified xsi:type="dcterms:W3CDTF">2026-07-19T03:44:11Z</dcterms:modified>
</cp:coreProperties>
</file>