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7.png"/><Relationship Id="rId21" Type="http://schemas.openxmlformats.org/officeDocument/2006/relationships/image" Target="../media/image39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image" Target="../media/image33.png"/><Relationship Id="rId10" Type="http://schemas.openxmlformats.org/officeDocument/2006/relationships/image" Target="../media/image13.png"/><Relationship Id="rId19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76" y="4064495"/>
            <a:ext cx="4980468" cy="124879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19050"/>
            <a:ext cx="76200" cy="681990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512" y="1693068"/>
            <a:ext cx="3517129" cy="678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6348" y="2547098"/>
            <a:ext cx="8439302" cy="74379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sz="4800" b="1" i="0" u="none" dirty="0" err="1">
                <a:solidFill>
                  <a:srgbClr val="0F5132"/>
                </a:solidFill>
                <a:latin typeface="Hind Siliguri"/>
              </a:rPr>
              <a:t>জাতীয়</a:t>
            </a:r>
            <a:r>
              <a:rPr sz="4800" b="1" i="0" u="none" dirty="0">
                <a:solidFill>
                  <a:srgbClr val="0F5132"/>
                </a:solidFill>
                <a:latin typeface="Hind Siliguri"/>
              </a:rPr>
              <a:t> </a:t>
            </a:r>
            <a:r>
              <a:rPr sz="4800" b="1" i="0" u="none" dirty="0" err="1">
                <a:solidFill>
                  <a:srgbClr val="0F5132"/>
                </a:solidFill>
                <a:latin typeface="Hind Siliguri"/>
              </a:rPr>
              <a:t>আয়</a:t>
            </a:r>
            <a:r>
              <a:rPr sz="4800" b="1" i="0" u="none" dirty="0">
                <a:solidFill>
                  <a:srgbClr val="0F5132"/>
                </a:solidFill>
                <a:latin typeface="Hind Siliguri"/>
              </a:rPr>
              <a:t> ও </a:t>
            </a:r>
            <a:r>
              <a:rPr sz="4800" b="1" i="0" u="none" dirty="0" err="1">
                <a:solidFill>
                  <a:srgbClr val="0F5132"/>
                </a:solidFill>
                <a:latin typeface="Hind Siliguri"/>
              </a:rPr>
              <a:t>এর</a:t>
            </a:r>
            <a:r>
              <a:rPr sz="4800" b="1" i="0" u="none" dirty="0">
                <a:solidFill>
                  <a:srgbClr val="0F5132"/>
                </a:solidFill>
                <a:latin typeface="Hind Siliguri"/>
              </a:rPr>
              <a:t> </a:t>
            </a:r>
            <a:r>
              <a:rPr sz="4800" b="1" i="0" u="none" dirty="0" err="1">
                <a:solidFill>
                  <a:srgbClr val="0F5132"/>
                </a:solidFill>
                <a:latin typeface="Hind Siliguri"/>
              </a:rPr>
              <a:t>পরিমাপ</a:t>
            </a:r>
            <a:endParaRPr sz="4800" b="1" i="0" u="none" dirty="0">
              <a:solidFill>
                <a:srgbClr val="0F5132"/>
              </a:solidFill>
              <a:latin typeface="Hind Siligu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7037" y="3463230"/>
            <a:ext cx="6257925" cy="36567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sz="1800" b="0" i="0" u="none" dirty="0" err="1">
                <a:solidFill>
                  <a:srgbClr val="475569"/>
                </a:solidFill>
                <a:latin typeface="Hind Siliguri"/>
              </a:rPr>
              <a:t>শ্রেণিকক্ষ</a:t>
            </a:r>
            <a:r>
              <a:rPr sz="1800" b="0" i="0" u="none" dirty="0">
                <a:solidFill>
                  <a:srgbClr val="475569"/>
                </a:solidFill>
                <a:latin typeface="Hind Siliguri"/>
              </a:rPr>
              <a:t> </a:t>
            </a:r>
            <a:r>
              <a:rPr sz="1800" b="0" i="0" u="none" dirty="0" err="1">
                <a:solidFill>
                  <a:srgbClr val="475569"/>
                </a:solidFill>
                <a:latin typeface="Hind Siliguri"/>
              </a:rPr>
              <a:t>উপস্থাপনা</a:t>
            </a:r>
            <a:r>
              <a:rPr sz="1800" b="0" i="0" u="none" dirty="0">
                <a:solidFill>
                  <a:srgbClr val="475569"/>
                </a:solidFill>
                <a:latin typeface="Hind Siliguri"/>
              </a:rPr>
              <a:t> (</a:t>
            </a:r>
            <a:r>
              <a:rPr sz="1800" b="0" i="0" u="none" dirty="0" err="1">
                <a:solidFill>
                  <a:srgbClr val="475569"/>
                </a:solidFill>
                <a:latin typeface="Hind Siliguri"/>
              </a:rPr>
              <a:t>সময়</a:t>
            </a:r>
            <a:r>
              <a:rPr sz="1800" b="0" i="0" u="none" dirty="0">
                <a:solidFill>
                  <a:srgbClr val="475569"/>
                </a:solidFill>
                <a:latin typeface="Hind Siliguri"/>
              </a:rPr>
              <a:t>: ৪৫ </a:t>
            </a:r>
            <a:r>
              <a:rPr sz="1800" b="0" i="0" u="none" dirty="0" err="1">
                <a:solidFill>
                  <a:srgbClr val="475569"/>
                </a:solidFill>
                <a:latin typeface="Hind Siliguri"/>
              </a:rPr>
              <a:t>মিনিট</a:t>
            </a:r>
            <a:r>
              <a:rPr sz="1800" b="0" i="0" u="none" dirty="0">
                <a:solidFill>
                  <a:srgbClr val="475569"/>
                </a:solidFill>
                <a:latin typeface="Hind Siliguri"/>
              </a:rPr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820400" y="6351240"/>
            <a:ext cx="114300" cy="1143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1029950" y="6263729"/>
            <a:ext cx="968086" cy="2949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 dirty="0">
                <a:solidFill>
                  <a:srgbClr val="334155"/>
                </a:solidFill>
                <a:latin typeface="Playfair Display SemiBold"/>
              </a:rPr>
              <a:t>1 / 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619250"/>
            <a:ext cx="5124450" cy="46482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1619250"/>
            <a:ext cx="5124450" cy="464820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" y="19050"/>
            <a:ext cx="76200" cy="6819900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50" y="738187"/>
            <a:ext cx="280987" cy="2857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4202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95916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97631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99345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101060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102774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104489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106203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10791825" y="6351240"/>
            <a:ext cx="114300" cy="1143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1001375" y="6263728"/>
            <a:ext cx="514350" cy="2949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 dirty="0">
                <a:solidFill>
                  <a:srgbClr val="334155"/>
                </a:solidFill>
                <a:latin typeface="Playfair Display SemiBold"/>
              </a:rPr>
              <a:t>9 / 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6825" y="1962150"/>
            <a:ext cx="4510563" cy="40005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50" b="1" i="0" u="none">
                <a:solidFill>
                  <a:srgbClr val="0F5132"/>
                </a:solidFill>
                <a:latin typeface="Hind Siliguri"/>
              </a:rPr>
              <a:t>১. অবৈতনিক ও পারিবারিক কাজ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23950" y="1962150"/>
            <a:ext cx="47625" cy="400050"/>
          </a:xfrm>
          <a:prstGeom prst="rect">
            <a:avLst/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1123950" y="2552700"/>
            <a:ext cx="4438650" cy="8684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>
                <a:solidFill>
                  <a:srgbClr val="334155"/>
                </a:solidFill>
                <a:latin typeface="Hind Siliguri"/>
              </a:rPr>
              <a:t>পারিবারিক রান্নাবান্না, মায়ের কর্তৃক সন্তান লালন-পালন বা নিজের বাগানের কাজ— যা বাজারে বিক্রি হয় না এবং কোনো আর্থিক লেনদেন তৈরি করে না, তা জিডিপিতে আসে না।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72275" y="1962150"/>
            <a:ext cx="4510563" cy="40005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50" b="1" i="0" u="none">
                <a:solidFill>
                  <a:srgbClr val="0F5132"/>
                </a:solidFill>
                <a:latin typeface="Hind Siliguri"/>
              </a:rPr>
              <a:t>২. অবৈধ কাজ ও পুরাতন পণ্য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29400" y="1962150"/>
            <a:ext cx="47625" cy="400050"/>
          </a:xfrm>
          <a:prstGeom prst="rect">
            <a:avLst/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629400" y="2552700"/>
            <a:ext cx="4438650" cy="8684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>
                <a:solidFill>
                  <a:srgbClr val="334155"/>
                </a:solidFill>
                <a:latin typeface="Hind Siliguri"/>
              </a:rPr>
              <a:t>চোরাচালান, মাদক ব্যবসা, ঘুষ বা অন্যান্য অবৈধ উপায়ে অর্জিত আয় এবং অতীতে উৎপাদিত পণ্য পুনরায় বিক্রির মূল্য (যেমন পুরাতন গাড়ি কেনাবেচা) জিডিপিতে অন্তর্ভুক্ত হয় না।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04912" y="590550"/>
            <a:ext cx="10716339" cy="6000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2850" b="1" i="0" u="none">
                <a:solidFill>
                  <a:srgbClr val="0F5132"/>
                </a:solidFill>
                <a:latin typeface="Hind Siliguri"/>
              </a:rPr>
              <a:t>জিডিপি হিসাবের বাইরের বিষয়াদি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1050" y="1314450"/>
            <a:ext cx="10629900" cy="19050"/>
          </a:xfrm>
          <a:prstGeom prst="rect">
            <a:avLst/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867025"/>
            <a:ext cx="4569023" cy="215265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323" y="3688407"/>
            <a:ext cx="3795117" cy="795635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" y="19050"/>
            <a:ext cx="76200" cy="6819900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50" y="738187"/>
            <a:ext cx="357187" cy="2857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1725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93440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95154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96869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98583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100298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102012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103727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105441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10715625" y="6351240"/>
            <a:ext cx="114300" cy="1143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0925175" y="6263729"/>
            <a:ext cx="647700" cy="2949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 dirty="0">
                <a:solidFill>
                  <a:srgbClr val="334155"/>
                </a:solidFill>
                <a:latin typeface="Playfair Display SemiBold"/>
              </a:rPr>
              <a:t>10 / 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1100" y="3267075"/>
            <a:ext cx="3768923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sz="7200" b="0" i="0" u="none">
                <a:solidFill>
                  <a:srgbClr val="0F5132"/>
                </a:solidFill>
                <a:latin typeface="Playfair Display ExtraBold"/>
              </a:rPr>
              <a:t>$2,764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1100" y="4276725"/>
            <a:ext cx="3768923" cy="342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650" b="0" i="0" u="none">
                <a:solidFill>
                  <a:srgbClr val="C5A059"/>
                </a:solidFill>
                <a:latin typeface="Hind Siliguri SemiBold"/>
              </a:rPr>
              <a:t>মার্কিন ডলার (অর্থবছর ২০২৩-২৪)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6323" y="2490341"/>
            <a:ext cx="5863857" cy="28575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4" b="1" i="0" u="none">
                <a:solidFill>
                  <a:srgbClr val="0F5132"/>
                </a:solidFill>
                <a:latin typeface="Hind Siliguri"/>
              </a:rPr>
              <a:t>মাথাপিছু জিডিপি কী ও গুরুত্ব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26323" y="2776091"/>
            <a:ext cx="5584626" cy="57894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>
                <a:solidFill>
                  <a:srgbClr val="334155"/>
                </a:solidFill>
                <a:latin typeface="Hind Siliguri"/>
              </a:rPr>
              <a:t>দেশের মোট জিডিপিকে মধ্যবছরের মোট জনসংখ্যা দিয়ে ভাগ করলে মাথাপিছু জিডিপি পাওয়া যায়।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26323" y="4817417"/>
            <a:ext cx="5584626" cy="57894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>
                <a:solidFill>
                  <a:srgbClr val="334155"/>
                </a:solidFill>
                <a:latin typeface="Hind Siliguri"/>
              </a:rPr>
              <a:t>এটি নাগরিকদের জীবনযাত্রার মান এবং দেশের সামগ্রিক অর্থনৈতিক উন্নয়নের অন্যতম প্রধান পরিমাপক সূচক।</a:t>
            </a: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498" y="3897957"/>
            <a:ext cx="3280767" cy="3765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1112" y="590550"/>
            <a:ext cx="10636329" cy="6000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2850" b="1" i="0" u="none">
                <a:solidFill>
                  <a:srgbClr val="0F5132"/>
                </a:solidFill>
                <a:latin typeface="Hind Siliguri"/>
              </a:rPr>
              <a:t>মাথাপিছু জিডিপি (Per Capita GDP)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1050" y="1314450"/>
            <a:ext cx="10629900" cy="19050"/>
          </a:xfrm>
          <a:prstGeom prst="rect">
            <a:avLst/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9050"/>
            <a:ext cx="76200" cy="68199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1619250"/>
            <a:ext cx="10629900" cy="464820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738187"/>
            <a:ext cx="319087" cy="28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050" y="5144392"/>
            <a:ext cx="10629900" cy="27429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sz="1350" b="0" i="1" u="none">
                <a:solidFill>
                  <a:srgbClr val="475569"/>
                </a:solidFill>
                <a:latin typeface="Hind Siliguri"/>
              </a:rPr>
              <a:t>উৎস: বাংলাদেশ অর্থনৈতিক সমীক্ষা ২০২৪। বাংলাদেশে সেবা ও শিল্প খাতের প্রবৃদ্ধি ক্রমবর্ধমান, যা একটি মজবুত ও উন্নয়নশীল অর্থনীতির পরিচয় বহন করে।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0392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92106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93821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95535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97250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98964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100679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102393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104108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105822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10753725" y="6351240"/>
            <a:ext cx="114300" cy="1143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0963275" y="6263728"/>
            <a:ext cx="542925" cy="2949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 dirty="0">
                <a:solidFill>
                  <a:srgbClr val="334155"/>
                </a:solidFill>
                <a:latin typeface="Playfair Display SemiBold"/>
              </a:rPr>
              <a:t>11 / 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43012" y="590550"/>
            <a:ext cx="10676334" cy="6000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2850" b="1" i="0" u="none">
                <a:solidFill>
                  <a:srgbClr val="0F5132"/>
                </a:solidFill>
                <a:latin typeface="Hind Siliguri"/>
              </a:rPr>
              <a:t>খাতওয়ারি জিডিপি অবদান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1050" y="1314450"/>
            <a:ext cx="10629900" cy="19050"/>
          </a:xfrm>
          <a:prstGeom prst="rect">
            <a:avLst/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0" y="4474815"/>
            <a:ext cx="4000500" cy="5715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19050"/>
            <a:ext cx="76200" cy="681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302" y="1811684"/>
            <a:ext cx="11161395" cy="1104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5400" b="1" i="0" u="none">
                <a:solidFill>
                  <a:srgbClr val="0F5132"/>
                </a:solidFill>
                <a:latin typeface="Hind Siliguri"/>
              </a:rPr>
              <a:t>প্রশ্নোত্তর ও মূল্যায়ন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050" y="3107084"/>
            <a:ext cx="10629900" cy="3961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sz="1950" b="0" i="0" u="none">
                <a:solidFill>
                  <a:srgbClr val="C5A059"/>
                </a:solidFill>
                <a:latin typeface="Hind Siliguri SemiBold"/>
              </a:rPr>
              <a:t>আজকের পাঠের উপর কোনো প্রশ্ন বা জিজ্ঞাসা আছে কি?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050" y="3884265"/>
            <a:ext cx="10629900" cy="304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sz="1500" b="1" i="0" u="none">
                <a:solidFill>
                  <a:srgbClr val="334155"/>
                </a:solidFill>
                <a:latin typeface="Hind Siliguri"/>
              </a:rPr>
              <a:t>বাড়ির কাজ:</a:t>
            </a:r>
            <a:r>
              <a:rPr sz="1500" b="0" i="0" u="none">
                <a:solidFill>
                  <a:srgbClr val="334155"/>
                </a:solidFill>
                <a:latin typeface="Hind Siliguri"/>
              </a:rPr>
              <a:t> মোট দেশজ উৎপাদন (GDP) হিসাব করার সময় কোন কোন বিষয়গুলো বিবেচনায় রাখা হয় না, তার একটি তালিকা তৈরি করে আনবে।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487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90201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91916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93630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95345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97059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98774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100488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102203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103917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7"/>
          <p:cNvSpPr/>
          <p:nvPr/>
        </p:nvSpPr>
        <p:spPr>
          <a:xfrm>
            <a:off x="105632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10734675" y="6351240"/>
            <a:ext cx="114300" cy="1143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0944225" y="6263729"/>
            <a:ext cx="647700" cy="2949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 dirty="0">
                <a:solidFill>
                  <a:srgbClr val="334155"/>
                </a:solidFill>
                <a:latin typeface="Playfair Display SemiBold"/>
              </a:rPr>
              <a:t>12 / 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9050"/>
            <a:ext cx="76200" cy="681990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738187"/>
            <a:ext cx="357187" cy="2857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629900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0801350" y="6351240"/>
            <a:ext cx="114300" cy="1143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1010899" y="6263728"/>
            <a:ext cx="906541" cy="2949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 dirty="0">
                <a:solidFill>
                  <a:srgbClr val="334155"/>
                </a:solidFill>
                <a:latin typeface="Playfair Display SemiBold"/>
              </a:rPr>
              <a:t>2 / 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2050" y="2633662"/>
            <a:ext cx="6760845" cy="52387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550" b="1" i="0" u="none">
                <a:solidFill>
                  <a:srgbClr val="0F5132"/>
                </a:solidFill>
                <a:latin typeface="Hind Siliguri"/>
              </a:rPr>
              <a:t>আরিফুল ইসলাম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2050" y="3252787"/>
            <a:ext cx="6438900" cy="304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sz="1500" b="0" i="0" u="none">
                <a:solidFill>
                  <a:srgbClr val="C5A059"/>
                </a:solidFill>
                <a:latin typeface="Hind Siliguri SemiBold"/>
              </a:rPr>
              <a:t>সহকারী শিক্ষক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2050" y="3748087"/>
            <a:ext cx="6438900" cy="304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sz="1500" b="1" i="0" u="none">
                <a:solidFill>
                  <a:srgbClr val="334155"/>
                </a:solidFill>
                <a:latin typeface="Hind Siliguri"/>
              </a:rPr>
              <a:t>বিদ্যালয়:</a:t>
            </a:r>
            <a:r>
              <a:rPr sz="1500" b="0" i="0" u="none">
                <a:solidFill>
                  <a:srgbClr val="334155"/>
                </a:solidFill>
                <a:latin typeface="Hind Siliguri"/>
              </a:rPr>
              <a:t> হুলারহাট মাধ্যমিক বিদ্যালয়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2050" y="4195762"/>
            <a:ext cx="643890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প্রিয়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শিক্ষার্থীরা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,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আজকের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পাঠে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তোমাদের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সবাইকে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স্বাগতম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।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আজকে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আমরা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দেশের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অর্থনৈতিক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শক্তি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ও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সমৃদ্ধির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প্রধান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মাপকাঠি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— "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জাতীয়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আয়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ও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এর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পরিমাপ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"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নিয়ে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বিস্তারিত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কিন্তু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অত্যন্ত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সহজভাবে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আলোচনা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00" b="0" i="0" u="none" dirty="0" err="1">
                <a:solidFill>
                  <a:srgbClr val="334155"/>
                </a:solidFill>
                <a:latin typeface="Hind Siliguri"/>
              </a:rPr>
              <a:t>করব</a:t>
            </a:r>
            <a:r>
              <a:rPr sz="1500" b="0" i="0" u="none" dirty="0">
                <a:solidFill>
                  <a:srgbClr val="334155"/>
                </a:solidFill>
                <a:latin typeface="Hind Siliguri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1112" y="590550"/>
            <a:ext cx="10636329" cy="6000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2850" b="1" i="0" u="none">
                <a:solidFill>
                  <a:srgbClr val="0F5132"/>
                </a:solidFill>
                <a:latin typeface="Hind Siliguri"/>
              </a:rPr>
              <a:t>শিক্ষক পরিচিতি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1050" y="1314450"/>
            <a:ext cx="10629900" cy="19050"/>
          </a:xfrm>
          <a:prstGeom prst="rect">
            <a:avLst/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2" y="2250159"/>
            <a:ext cx="3172986" cy="31946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493168"/>
            <a:ext cx="3352800" cy="2900362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493168"/>
            <a:ext cx="3352800" cy="2900362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150" y="2493168"/>
            <a:ext cx="3352800" cy="2900362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" y="19050"/>
            <a:ext cx="76200" cy="6819900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50" y="738187"/>
            <a:ext cx="357187" cy="2857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458450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10629900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10801350" y="6351240"/>
            <a:ext cx="114300" cy="1143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1010899" y="6263729"/>
            <a:ext cx="906541" cy="2949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 dirty="0">
                <a:solidFill>
                  <a:srgbClr val="334155"/>
                </a:solidFill>
                <a:latin typeface="Playfair Display SemiBold"/>
              </a:rPr>
              <a:t>3 / 12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6450" y="2836068"/>
            <a:ext cx="762000" cy="76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7262" y="3836193"/>
            <a:ext cx="3000375" cy="342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650" b="1" i="0" u="none">
                <a:solidFill>
                  <a:srgbClr val="0F5132"/>
                </a:solidFill>
                <a:latin typeface="Hind Siliguri"/>
              </a:rPr>
              <a:t>জাতীয় আয় ধারণা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8700" y="4321968"/>
            <a:ext cx="2857500" cy="72866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12"/>
              </a:lnSpc>
            </a:pPr>
            <a:r>
              <a:rPr sz="1275" b="0" i="0" u="none">
                <a:solidFill>
                  <a:srgbClr val="334155"/>
                </a:solidFill>
                <a:latin typeface="Hind Siliguri"/>
              </a:rPr>
              <a:t>জিডিপি (GDP), জিএনআই (GNI) এবং এনএনআই (NNI) এর সংজ্ঞা ও এদের মধ্যকার পার্থক্য সহজে ব্যাখ্যা করতে পারবে।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2836068"/>
            <a:ext cx="762000" cy="76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95812" y="3836193"/>
            <a:ext cx="3000375" cy="342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650" b="1" i="0" u="none">
                <a:solidFill>
                  <a:srgbClr val="0F5132"/>
                </a:solidFill>
                <a:latin typeface="Hind Siliguri"/>
              </a:rPr>
              <a:t>পরিমাপ পদ্ধতিসমূহ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7250" y="4321968"/>
            <a:ext cx="2857500" cy="72866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12"/>
              </a:lnSpc>
            </a:pPr>
            <a:r>
              <a:rPr sz="1275" b="0" i="0" u="none">
                <a:solidFill>
                  <a:srgbClr val="334155"/>
                </a:solidFill>
                <a:latin typeface="Hind Siliguri"/>
              </a:rPr>
              <a:t>জিডিপি পরিমাপের ৩টি প্রধান পদ্ধতি (উৎপাদন, আয় এবং ব্যয় পদ্ধতি) সঠিকভাবে বিশ্লেষণ করতে সক্ষম হবে।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3550" y="2836068"/>
            <a:ext cx="76200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34362" y="3836193"/>
            <a:ext cx="3000375" cy="342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650" b="1" i="0" u="none">
                <a:solidFill>
                  <a:srgbClr val="0F5132"/>
                </a:solidFill>
                <a:latin typeface="Hind Siliguri"/>
              </a:rPr>
              <a:t>খাতভিত্তিক বিশ্লেষণ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05800" y="4321968"/>
            <a:ext cx="2857500" cy="72866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12"/>
              </a:lnSpc>
            </a:pPr>
            <a:r>
              <a:rPr sz="1275" b="0" i="0" u="none">
                <a:solidFill>
                  <a:srgbClr val="334155"/>
                </a:solidFill>
                <a:latin typeface="Hind Siliguri"/>
              </a:rPr>
              <a:t>বাংলাদেশে জিডিপির ১৫টি প্রধান উৎপাদনশীল খাত এবং অর্থনৈতিক প্রবৃদ্ধিতে এদের অবদান নির্ণয় করতে পারবে।</a:t>
            </a: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0" y="3045618"/>
            <a:ext cx="342900" cy="342900"/>
          </a:xfrm>
          <a:prstGeom prst="rect">
            <a:avLst/>
          </a:prstGeom>
        </p:spPr>
      </p:pic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7412" y="3045618"/>
            <a:ext cx="257175" cy="342900"/>
          </a:xfrm>
          <a:prstGeom prst="rect">
            <a:avLst/>
          </a:prstGeom>
        </p:spPr>
      </p:pic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39287" y="3045618"/>
            <a:ext cx="390525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1112" y="590550"/>
            <a:ext cx="10636329" cy="6000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2850" b="1" i="0" u="none">
                <a:solidFill>
                  <a:srgbClr val="0F5132"/>
                </a:solidFill>
                <a:latin typeface="Hind Siliguri"/>
              </a:rPr>
              <a:t>আজকের পাঠের শিখনফল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1050" y="1314450"/>
            <a:ext cx="10629900" cy="19050"/>
          </a:xfrm>
          <a:prstGeom prst="rect">
            <a:avLst/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9050"/>
            <a:ext cx="76200" cy="681990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738187"/>
            <a:ext cx="280987" cy="2857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87000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10458450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0629900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10801350" y="6351240"/>
            <a:ext cx="114300" cy="1143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1010899" y="6263729"/>
            <a:ext cx="793173" cy="2949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 dirty="0">
                <a:solidFill>
                  <a:srgbClr val="334155"/>
                </a:solidFill>
                <a:latin typeface="Playfair Display SemiBold"/>
              </a:rPr>
              <a:t>4 /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050" y="2338387"/>
            <a:ext cx="10629900" cy="64120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sz="1575" b="1" i="0" u="none" dirty="0">
                <a:solidFill>
                  <a:srgbClr val="334155"/>
                </a:solidFill>
                <a:latin typeface="Hind Siliguri"/>
              </a:rPr>
              <a:t>GDP (Gross Domestic Product):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একটি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নির্দিষ্ট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সময়ে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সাধারণত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এক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বছরে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কোনো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দেশের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ভৌগোলিক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সীমানার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ভেতরে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মোট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যে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পরিমাণ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চূড়ান্ত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দ্রব্য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ও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সেবা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উৎপাদিত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হয়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,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তার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বাজার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মূল্যের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সমষ্টিই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হলো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GDP।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050" y="3943350"/>
            <a:ext cx="10629900" cy="641201"/>
          </a:xfrm>
          <a:prstGeom prst="rect">
            <a:avLst/>
          </a:prstGeom>
          <a:noFill/>
        </p:spPr>
        <p:txBody>
          <a:bodyPr wrap="square" lIns="200025" tIns="0" rIns="0" bIns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sz="1575" b="1" i="0" u="none" dirty="0" err="1">
                <a:solidFill>
                  <a:srgbClr val="334155"/>
                </a:solidFill>
                <a:latin typeface="Hind Siliguri"/>
              </a:rPr>
              <a:t>গুরুত্বপূর্ণ</a:t>
            </a:r>
            <a:r>
              <a:rPr sz="1575" b="1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1" i="0" u="none" dirty="0" err="1">
                <a:solidFill>
                  <a:srgbClr val="334155"/>
                </a:solidFill>
                <a:latin typeface="Hind Siliguri"/>
              </a:rPr>
              <a:t>শর্ত</a:t>
            </a:r>
            <a:r>
              <a:rPr sz="1575" b="1" i="0" u="none" dirty="0">
                <a:solidFill>
                  <a:srgbClr val="334155"/>
                </a:solidFill>
                <a:latin typeface="Hind Siliguri"/>
              </a:rPr>
              <a:t>: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উৎপাদন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অবশ্যই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দেশের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ভৌগোলিক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সীমানার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মধ্যে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হতে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হবে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,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উৎপাদনকারী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দেশি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বা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বিদেশি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যেই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হোক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না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কেন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।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এছাড়া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দ্বৈত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গণনা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এড়াতে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কেবল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চূড়ান্ত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দ্রব্যের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মূল্যই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নেওয়া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 </a:t>
            </a:r>
            <a:r>
              <a:rPr sz="1575" b="0" i="0" u="none" dirty="0" err="1">
                <a:solidFill>
                  <a:srgbClr val="334155"/>
                </a:solidFill>
                <a:latin typeface="Hind Siliguri"/>
              </a:rPr>
              <a:t>হবে</a:t>
            </a:r>
            <a:r>
              <a:rPr sz="1575" b="0" i="0" u="none" dirty="0">
                <a:solidFill>
                  <a:srgbClr val="334155"/>
                </a:solidFill>
                <a:latin typeface="Hind Siliguri"/>
              </a:rPr>
              <a:t>।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3981450"/>
            <a:ext cx="200025" cy="2000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04912" y="590550"/>
            <a:ext cx="10716339" cy="6000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2850" b="1" i="0" u="none">
                <a:solidFill>
                  <a:srgbClr val="0F5132"/>
                </a:solidFill>
                <a:latin typeface="Hind Siliguri"/>
              </a:rPr>
              <a:t>মোট দেশজ উৎপাদন (GDP)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1050" y="1314450"/>
            <a:ext cx="10629900" cy="19050"/>
          </a:xfrm>
          <a:prstGeom prst="rect">
            <a:avLst/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4"/>
            <a:ext cx="12192000" cy="66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5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619250"/>
            <a:ext cx="5124450" cy="46482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1619250"/>
            <a:ext cx="5124450" cy="464820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" y="19050"/>
            <a:ext cx="76200" cy="6819900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50" y="738187"/>
            <a:ext cx="357187" cy="2857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1250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02965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104679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106394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10810875" y="6351240"/>
            <a:ext cx="114300" cy="1143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1020425" y="6263728"/>
            <a:ext cx="657225" cy="2949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 dirty="0">
                <a:solidFill>
                  <a:srgbClr val="334155"/>
                </a:solidFill>
                <a:latin typeface="Playfair Display SemiBold"/>
              </a:rPr>
              <a:t>5 / 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6825" y="1962150"/>
            <a:ext cx="4510563" cy="40005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50" b="1" i="0" u="none">
                <a:solidFill>
                  <a:srgbClr val="0F5132"/>
                </a:solidFill>
                <a:latin typeface="Hind Siliguri"/>
              </a:rPr>
              <a:t>মোট দেশজ উৎপাদন (GDP)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23950" y="1962150"/>
            <a:ext cx="47625" cy="400050"/>
          </a:xfrm>
          <a:prstGeom prst="rect">
            <a:avLst/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123950" y="2552700"/>
            <a:ext cx="4438650" cy="57894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>
                <a:solidFill>
                  <a:srgbClr val="334155"/>
                </a:solidFill>
                <a:latin typeface="Hind Siliguri"/>
              </a:rPr>
              <a:t>১. এটি মূলত একটি ভৌগোলিক ধারণা। দেশের সীমানার ভেতরের সমস্ত উৎপাদন এর আওতাভুক্ত।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3950" y="3274516"/>
            <a:ext cx="4438650" cy="8684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>
                <a:solidFill>
                  <a:srgbClr val="334155"/>
                </a:solidFill>
                <a:latin typeface="Hind Siliguri"/>
              </a:rPr>
              <a:t>২. বাংলাদেশে কর্মরত বিদেশি নাগরিকদের আয় আমাদের দেশের GDP-তে অন্তর্ভুক্ত হবে। কিন্তু বিদেশে থাকা আমাদের প্রবাসীদের আয় এখানে যুক্ত হবে না।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72275" y="1962150"/>
            <a:ext cx="4510563" cy="40005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50" b="1" i="0" u="none">
                <a:solidFill>
                  <a:srgbClr val="0F5132"/>
                </a:solidFill>
                <a:latin typeface="Hind Siliguri"/>
              </a:rPr>
              <a:t>মোট জাতীয় আয় (GNI)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29400" y="1962150"/>
            <a:ext cx="47625" cy="400050"/>
          </a:xfrm>
          <a:prstGeom prst="rect">
            <a:avLst/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629400" y="2552700"/>
            <a:ext cx="4438650" cy="57894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>
                <a:solidFill>
                  <a:srgbClr val="334155"/>
                </a:solidFill>
                <a:latin typeface="Hind Siliguri"/>
              </a:rPr>
              <a:t>১. এটি মূলত একটি নাগরিকত্ব ভিত্তিক ধারণা। দেশের নাগরিকদের আয় এর মূল ভিত্তি (তাঁরা দেশে বা বিদেশে যেখানেই থাকুন)।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9400" y="3274516"/>
            <a:ext cx="4438650" cy="57894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>
                <a:solidFill>
                  <a:srgbClr val="334155"/>
                </a:solidFill>
                <a:latin typeface="Hind Siliguri"/>
              </a:rPr>
              <a:t>২. আমাদের প্রবাসী নাগরিকদের পাঠানো রেমিট্যান্স GNI-তে যোগ হবে, কিন্তু বাংলাদেশে কর্মরত বিদেশিদের প্রেরিত রেমিট্যান্স বিয়োগ হবে।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112" y="590550"/>
            <a:ext cx="10636329" cy="6000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2850" b="1" i="0" u="none">
                <a:solidFill>
                  <a:srgbClr val="0F5132"/>
                </a:solidFill>
                <a:latin typeface="Hind Siliguri"/>
              </a:rPr>
              <a:t>GDP এবং GNI এর প্রধান পার্থক্য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1050" y="1314450"/>
            <a:ext cx="10629900" cy="19050"/>
          </a:xfrm>
          <a:prstGeom prst="rect">
            <a:avLst/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619250"/>
            <a:ext cx="5124450" cy="46482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1619250"/>
            <a:ext cx="5124450" cy="464820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094" y="3417391"/>
            <a:ext cx="3078360" cy="695325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882" y="3417391"/>
            <a:ext cx="2427684" cy="676275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" y="19050"/>
            <a:ext cx="76200" cy="6819900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50" y="738187"/>
            <a:ext cx="319087" cy="2857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9345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101060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102774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104489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106203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10791825" y="6351240"/>
            <a:ext cx="114300" cy="1143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1001375" y="6263728"/>
            <a:ext cx="790575" cy="2949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 dirty="0">
                <a:solidFill>
                  <a:srgbClr val="334155"/>
                </a:solidFill>
                <a:latin typeface="Playfair Display SemiBold"/>
              </a:rPr>
              <a:t>6 /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66825" y="1962150"/>
            <a:ext cx="4510563" cy="40005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50" b="1" i="0" u="none">
                <a:solidFill>
                  <a:srgbClr val="0F5132"/>
                </a:solidFill>
                <a:latin typeface="Hind Siliguri"/>
              </a:rPr>
              <a:t>১. GNI পরিমাপের সূত্র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3950" y="1962150"/>
            <a:ext cx="47625" cy="400050"/>
          </a:xfrm>
          <a:prstGeom prst="rect">
            <a:avLst/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123950" y="2552700"/>
            <a:ext cx="4438650" cy="57894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>
                <a:solidFill>
                  <a:srgbClr val="334155"/>
                </a:solidFill>
                <a:latin typeface="Hind Siliguri"/>
              </a:rPr>
              <a:t>মোট দেশজ উৎপাদনের সাথে বিদেশ থেকে প্রাপ্ত নিট উপাদান আয় যোগ করে GNI পাওয়া যায়: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23950" y="4398466"/>
            <a:ext cx="443865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sz="1125" b="0" i="0" u="none">
                <a:solidFill>
                  <a:srgbClr val="475569"/>
                </a:solidFill>
                <a:latin typeface="Hind Siliguri"/>
              </a:rPr>
              <a:t>[X = প্রবাসীদের অর্জিত আয়, M = এ দেশে কর্মরত বিদেশিদের আয়]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72275" y="1962150"/>
            <a:ext cx="4510563" cy="40005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50" b="1" i="0" u="none">
                <a:solidFill>
                  <a:srgbClr val="0F5132"/>
                </a:solidFill>
                <a:latin typeface="Hind Siliguri"/>
              </a:rPr>
              <a:t>২. NNI পরিমাপের সূত্র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29400" y="1962150"/>
            <a:ext cx="47625" cy="400050"/>
          </a:xfrm>
          <a:prstGeom prst="rect">
            <a:avLst/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629400" y="2552700"/>
            <a:ext cx="4438650" cy="57894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>
                <a:solidFill>
                  <a:srgbClr val="334155"/>
                </a:solidFill>
                <a:latin typeface="Hind Siliguri"/>
              </a:rPr>
              <a:t>মোট জাতীয় আয় থেকে মূলধনের ব্যবহারজনিত ক্ষয় বা অবচয় ব্যয় (CCA) বাদ দিলে NNI পাওয়া যায়: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9400" y="4379416"/>
            <a:ext cx="443865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sz="1125" b="0" i="0" u="none">
                <a:solidFill>
                  <a:srgbClr val="475569"/>
                </a:solidFill>
                <a:latin typeface="Hind Siliguri"/>
              </a:rPr>
              <a:t>[CCA = Capital Consumption Allowance / অবচয়জনিত ব্যয়]</a:t>
            </a:r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1269" y="3626941"/>
            <a:ext cx="2564010" cy="247650"/>
          </a:xfrm>
          <a:prstGeom prst="rect">
            <a:avLst/>
          </a:prstGeom>
        </p:spPr>
      </p:pic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2057" y="3626941"/>
            <a:ext cx="1913334" cy="190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43012" y="590550"/>
            <a:ext cx="10676334" cy="6000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2850" b="1" i="0" u="none">
                <a:solidFill>
                  <a:srgbClr val="0F5132"/>
                </a:solidFill>
                <a:latin typeface="Hind Siliguri"/>
              </a:rPr>
              <a:t>জাতীয় আয়ের গাণিতিক সূত্রসমূহ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050" y="1314450"/>
            <a:ext cx="10629900" cy="19050"/>
          </a:xfrm>
          <a:prstGeom prst="rect">
            <a:avLst/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493168"/>
            <a:ext cx="3352800" cy="2900362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493168"/>
            <a:ext cx="3352800" cy="2900362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150" y="2493168"/>
            <a:ext cx="3352800" cy="2900362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" y="19050"/>
            <a:ext cx="76200" cy="6819900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50" y="738187"/>
            <a:ext cx="280987" cy="2857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7821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99536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101250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102965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104679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106394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10810875" y="6351240"/>
            <a:ext cx="114300" cy="1143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1020425" y="6263729"/>
            <a:ext cx="476250" cy="2949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 dirty="0">
                <a:solidFill>
                  <a:srgbClr val="334155"/>
                </a:solidFill>
                <a:latin typeface="Playfair Display SemiBold"/>
              </a:rPr>
              <a:t>7 / 12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6450" y="2836068"/>
            <a:ext cx="762000" cy="76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7262" y="3836193"/>
            <a:ext cx="3000375" cy="342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650" b="1" i="0" u="none">
                <a:solidFill>
                  <a:srgbClr val="0F5132"/>
                </a:solidFill>
                <a:latin typeface="Hind Siliguri"/>
              </a:rPr>
              <a:t>১. উৎপাদন পদ্ধতি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" y="4321968"/>
            <a:ext cx="2857500" cy="72866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12"/>
              </a:lnSpc>
            </a:pPr>
            <a:r>
              <a:rPr sz="1275" b="0" i="0" u="none">
                <a:solidFill>
                  <a:srgbClr val="334155"/>
                </a:solidFill>
                <a:latin typeface="Hind Siliguri"/>
              </a:rPr>
              <a:t>অর্থনীতির বিভিন্ন উৎপাদনশীল খাতে (যেমন কৃষি, শিল্প ও সেবা) উৎপাদিত মোট চূড়ান্ত পণ্য ও সেবার মূল্য যোগ করে পরিমাপ করা হয়।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2836068"/>
            <a:ext cx="762000" cy="762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95812" y="3836193"/>
            <a:ext cx="3000375" cy="342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650" b="1" i="0" u="none">
                <a:solidFill>
                  <a:srgbClr val="0F5132"/>
                </a:solidFill>
                <a:latin typeface="Hind Siliguri"/>
              </a:rPr>
              <a:t>২. আয় পদ্ধতি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67250" y="4321968"/>
            <a:ext cx="2857500" cy="72866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12"/>
              </a:lnSpc>
            </a:pPr>
            <a:r>
              <a:rPr sz="1275" b="0" i="0" u="none">
                <a:solidFill>
                  <a:srgbClr val="334155"/>
                </a:solidFill>
                <a:latin typeface="Hind Siliguri"/>
              </a:rPr>
              <a:t>উৎপাদনের ৪টি উপকরণের আয়ের সমষ্টি হিসাব করা হয়। সূত্র: খাজনা ( ) + মজুরি ( ) + সুদ ( ) + মুনাফা ( )।</a:t>
            </a: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3550" y="2836068"/>
            <a:ext cx="762000" cy="762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34362" y="3836193"/>
            <a:ext cx="3000375" cy="342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650" b="1" i="0" u="none">
                <a:solidFill>
                  <a:srgbClr val="0F5132"/>
                </a:solidFill>
                <a:latin typeface="Hind Siliguri"/>
              </a:rPr>
              <a:t>৩. ব্যয় পদ্ধতি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05800" y="4321968"/>
            <a:ext cx="2857500" cy="72866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12"/>
              </a:lnSpc>
            </a:pPr>
            <a:r>
              <a:rPr sz="1275" b="0" i="0" u="none">
                <a:solidFill>
                  <a:srgbClr val="334155"/>
                </a:solidFill>
                <a:latin typeface="Hind Siliguri"/>
              </a:rPr>
              <a:t>দেশের মোট ব্যয়ের হিসাব করা হয়। সূত্র: ভোক্তা ব্যয় ( ) + সরকারি ব্যয় ( ) + বেসরকারি বিনিয়োগ ( ) + নিট রপ্তানি ( )।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2187" y="3045618"/>
            <a:ext cx="390525" cy="342900"/>
          </a:xfrm>
          <a:prstGeom prst="rect">
            <a:avLst/>
          </a:prstGeom>
        </p:spPr>
      </p:pic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0737" y="3045618"/>
            <a:ext cx="390525" cy="342900"/>
          </a:xfrm>
          <a:prstGeom prst="rect">
            <a:avLst/>
          </a:prstGeom>
        </p:spPr>
      </p:pic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5965" y="4622006"/>
            <a:ext cx="108049" cy="104775"/>
          </a:xfrm>
          <a:prstGeom prst="rect">
            <a:avLst/>
          </a:prstGeom>
        </p:spPr>
      </p:pic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9814" y="4622006"/>
            <a:ext cx="152846" cy="104775"/>
          </a:xfrm>
          <a:prstGeom prst="rect">
            <a:avLst/>
          </a:prstGeom>
        </p:spPr>
      </p:pic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14243" y="4864893"/>
            <a:ext cx="54024" cy="104775"/>
          </a:xfrm>
          <a:prstGeom prst="rect">
            <a:avLst/>
          </a:prstGeom>
        </p:spPr>
      </p:pic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92167" y="4864893"/>
            <a:ext cx="90189" cy="104775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39287" y="3045618"/>
            <a:ext cx="390525" cy="342900"/>
          </a:xfrm>
          <a:prstGeom prst="rect">
            <a:avLst/>
          </a:prstGeom>
        </p:spPr>
      </p:pic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60035" y="4622006"/>
            <a:ext cx="108049" cy="104775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34885" y="4622006"/>
            <a:ext cx="116978" cy="104775"/>
          </a:xfrm>
          <a:prstGeom prst="rect">
            <a:avLst/>
          </a:prstGeom>
        </p:spPr>
      </p:pic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4740" y="4864893"/>
            <a:ext cx="54024" cy="104775"/>
          </a:xfrm>
          <a:prstGeom prst="rect">
            <a:avLst/>
          </a:prstGeom>
        </p:spPr>
      </p:pic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61265" y="4864893"/>
            <a:ext cx="314920" cy="1047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04912" y="590550"/>
            <a:ext cx="10716339" cy="6000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2850" b="1" i="0" u="none">
                <a:solidFill>
                  <a:srgbClr val="0F5132"/>
                </a:solidFill>
                <a:latin typeface="Hind Siliguri"/>
              </a:rPr>
              <a:t>জিডিপি পরিমাপের ৩টি পদ্ধতি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81050" y="1314450"/>
            <a:ext cx="10629900" cy="19050"/>
          </a:xfrm>
          <a:prstGeom prst="rect">
            <a:avLst/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9050"/>
            <a:ext cx="76200" cy="68199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738187"/>
            <a:ext cx="357187" cy="2857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5916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97631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99345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01060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102774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1044892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10620375" y="6370290"/>
            <a:ext cx="76200" cy="76200"/>
          </a:xfrm>
          <a:prstGeom prst="roundRect">
            <a:avLst>
              <a:gd name="adj" fmla="val 50000"/>
            </a:avLst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10791825" y="6351240"/>
            <a:ext cx="114300" cy="114300"/>
          </a:xfrm>
          <a:prstGeom prst="roundRect">
            <a:avLst>
              <a:gd name="adj" fmla="val 50000"/>
            </a:avLst>
          </a:prstGeom>
          <a:solidFill>
            <a:srgbClr val="C5A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1001375" y="6263729"/>
            <a:ext cx="581025" cy="2949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sz="1425" b="0" i="0" u="none" dirty="0">
                <a:solidFill>
                  <a:srgbClr val="334155"/>
                </a:solidFill>
                <a:latin typeface="Playfair Display SemiBold"/>
              </a:rPr>
              <a:t>8 / 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9675" y="2812256"/>
            <a:ext cx="10201275" cy="30003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362"/>
              </a:lnSpc>
            </a:pPr>
            <a:r>
              <a:rPr sz="1575" b="1" i="0" u="none">
                <a:solidFill>
                  <a:srgbClr val="0F5132"/>
                </a:solidFill>
                <a:latin typeface="Hind Siliguri"/>
              </a:rPr>
              <a:t>ভূমি ও প্রাকৃতিক সম্পদ (Land):</a:t>
            </a:r>
            <a:r>
              <a:rPr sz="1575" b="0" i="0" u="none">
                <a:solidFill>
                  <a:srgbClr val="334155"/>
                </a:solidFill>
                <a:latin typeface="Hind Siliguri"/>
              </a:rPr>
              <a:t> পর্যাপ্ত প্রাকৃতিক সম্পদ ও উর্বর কৃষিজমি জিডিপি বৃদ্ধির প্রাথমিক ভিত্তি।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9675" y="3302793"/>
            <a:ext cx="10201275" cy="30003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362"/>
              </a:lnSpc>
            </a:pPr>
            <a:r>
              <a:rPr sz="1575" b="1" i="0" u="none">
                <a:solidFill>
                  <a:srgbClr val="0F5132"/>
                </a:solidFill>
                <a:latin typeface="Hind Siliguri"/>
              </a:rPr>
              <a:t>শ্রম ও শ্রমের দক্ষতা (Labour):</a:t>
            </a:r>
            <a:r>
              <a:rPr sz="1575" b="0" i="0" u="none">
                <a:solidFill>
                  <a:srgbClr val="334155"/>
                </a:solidFill>
                <a:latin typeface="Hind Siliguri"/>
              </a:rPr>
              <a:t> দক্ষ, প্রযুক্তিজ্ঞানসম্পন্ন ও কর্মক্ষম জনশক্তি উৎপাদনকে বহুগুণ বাড়িয়ে দেয়।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9675" y="3793331"/>
            <a:ext cx="10201275" cy="30003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362"/>
              </a:lnSpc>
            </a:pPr>
            <a:r>
              <a:rPr sz="1575" b="1" i="0" u="none">
                <a:solidFill>
                  <a:srgbClr val="0F5132"/>
                </a:solidFill>
                <a:latin typeface="Hind Siliguri"/>
              </a:rPr>
              <a:t>মূলধন (Capital):</a:t>
            </a:r>
            <a:r>
              <a:rPr sz="1575" b="0" i="0" u="none">
                <a:solidFill>
                  <a:srgbClr val="334155"/>
                </a:solidFill>
                <a:latin typeface="Hind Siliguri"/>
              </a:rPr>
              <a:t> আধুনিক ও উন্নত যন্ত্রপাতি, কলকারখানা এবং অবকাঠামো নির্মাণে পর্যাপ্ত বিনিয়োগ অত্যন্ত জরুরি।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09675" y="4283868"/>
            <a:ext cx="10201275" cy="60007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ts val="2362"/>
              </a:lnSpc>
            </a:pPr>
            <a:r>
              <a:rPr sz="1575" b="1" i="0" u="none">
                <a:solidFill>
                  <a:srgbClr val="0F5132"/>
                </a:solidFill>
                <a:latin typeface="Hind Siliguri"/>
              </a:rPr>
              <a:t>প্রযুক্তি ও উপাদানের সচলতা (Technology &amp; Mobility):</a:t>
            </a:r>
            <a:r>
              <a:rPr sz="1575" b="0" i="0" u="none">
                <a:solidFill>
                  <a:srgbClr val="334155"/>
                </a:solidFill>
                <a:latin typeface="Hind Siliguri"/>
              </a:rPr>
              <a:t> আধুনিক প্রযুক্তির ব্যবহার এবং উপকরণের দ্রুত স্থানান্তরের ক্ষমতা উৎপাদনের দক্ষতা বৃদ্ধি করে।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2850356"/>
            <a:ext cx="228600" cy="247650"/>
          </a:xfrm>
          <a:prstGeom prst="rect">
            <a:avLst/>
          </a:prstGeom>
        </p:spPr>
      </p:pic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3340893"/>
            <a:ext cx="228600" cy="247650"/>
          </a:xfrm>
          <a:prstGeom prst="rect">
            <a:avLst/>
          </a:prstGeom>
        </p:spPr>
      </p:pic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3831431"/>
            <a:ext cx="228600" cy="247650"/>
          </a:xfrm>
          <a:prstGeom prst="rect">
            <a:avLst/>
          </a:prstGeom>
        </p:spPr>
      </p:pic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4321968"/>
            <a:ext cx="228600" cy="2476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81112" y="590550"/>
            <a:ext cx="10636329" cy="60007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2850" b="1" i="0" u="none">
                <a:solidFill>
                  <a:srgbClr val="0F5132"/>
                </a:solidFill>
                <a:latin typeface="Hind Siliguri"/>
              </a:rPr>
              <a:t>জিডিপি বৃদ্ধির প্রধান নির্ধারকসমূহ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1050" y="1314450"/>
            <a:ext cx="10629900" cy="19050"/>
          </a:xfrm>
          <a:prstGeom prst="rect">
            <a:avLst/>
          </a:prstGeom>
          <a:solidFill>
            <a:srgbClr val="0F51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777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Hind Siliguri</vt:lpstr>
      <vt:lpstr>Hind Siliguri SemiBold</vt:lpstr>
      <vt:lpstr>Playfair Display ExtraBold</vt:lpstr>
      <vt:lpstr>Playfair Display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Ariful Islam</dc:creator>
  <cp:keywords/>
  <dc:description>generated using python-pptx</dc:description>
  <cp:lastModifiedBy>Ariful Islam</cp:lastModifiedBy>
  <cp:revision>3</cp:revision>
  <dcterms:created xsi:type="dcterms:W3CDTF">2013-01-27T09:14:16Z</dcterms:created>
  <dcterms:modified xsi:type="dcterms:W3CDTF">2026-07-19T16:02:45Z</dcterms:modified>
  <cp:category/>
</cp:coreProperties>
</file>