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5143500" cy="9144000"/>
  <p:embeddedFontLst>
    <p:embeddedFont>
      <p:font typeface="Noto Serif Bold" panose="020B0604020202020204" charset="0"/>
      <p:regular r:id="rId15"/>
    </p:embeddedFont>
    <p:embeddedFont>
      <p:font typeface="Geist" panose="020B0604020202020204" charset="0"/>
      <p:regular r:id="rId16"/>
    </p:embeddedFont>
    <p:embeddedFont>
      <p:font typeface="Geist Bold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Kalpurush" panose="02000600000000000000" pitchFamily="2" charset="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4PZxSJCnZ4kaWGAvWZ8etw==" hashData="Vt7yhsCdA52LspkOlLKUCdePoWUAIeZAQdoPovaca92aL67LlGLCEVrDU/GNLtSFZS46stfymgtxlZsoPnaFO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2D4"/>
    <a:srgbClr val="C7D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08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01827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7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2-3.svg"/><Relationship Id="rId5" Type="http://schemas.openxmlformats.org/officeDocument/2006/relationships/image" Target="../media/image-2-3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-5-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-5-3.svg"/><Relationship Id="rId4" Type="http://schemas.openxmlformats.org/officeDocument/2006/relationships/image" Target="../media/image12.png"/><Relationship Id="rId9" Type="http://schemas.openxmlformats.org/officeDocument/2006/relationships/image" Target="../media/image-5-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29584" y="1495928"/>
            <a:ext cx="4722763" cy="1290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800" b="1" dirty="0" err="1" smtClean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স্বাগতম</a:t>
            </a:r>
            <a:endParaRPr lang="en-US" sz="8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96519" y="2786137"/>
            <a:ext cx="5304180" cy="1014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36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সপ্তম শ্রেণি | বিজ্ঞান | পাঠ ২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20" y="424383"/>
            <a:ext cx="4894746" cy="57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শ্বসনতন্ত্রের অঙ্গসমূহ (মানবদেহ)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8" y="863785"/>
            <a:ext cx="5281445" cy="19817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79503" y="2232589"/>
            <a:ext cx="780908" cy="150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ফুসফুস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695344" y="2232589"/>
            <a:ext cx="780908" cy="150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ব্রংকিওল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716535" y="2232589"/>
            <a:ext cx="780908" cy="150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ব্রংকাস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737725" y="2232589"/>
            <a:ext cx="780908" cy="150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শ্বাসনালি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37520" y="2232589"/>
            <a:ext cx="780908" cy="150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নাক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36079" y="2747667"/>
            <a:ext cx="5175586" cy="1640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32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অ্যালভিওলাসে রক্ত ও বায়ুর </a:t>
            </a:r>
            <a:r>
              <a:rPr lang="en-US" sz="32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মধ্যে</a:t>
            </a:r>
            <a:r>
              <a:rPr lang="en-US" sz="32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32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32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গ্যাস</a:t>
            </a:r>
            <a:r>
              <a:rPr lang="en-US" sz="32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32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বিনিময় ঘটে।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895833" y="715974"/>
            <a:ext cx="2708969" cy="440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নিয়ন্ত্রণ ব্যবস্থা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895832" y="1055973"/>
            <a:ext cx="3022979" cy="6130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ডায়াফ্রাম</a:t>
            </a:r>
            <a:r>
              <a:rPr lang="en-US" sz="16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ও পাঁজরের পেশি শ্বাস-প্রশ্বাস নিয়ন্ত্রণ করে।</a:t>
            </a:r>
            <a:endParaRPr lang="en-US" sz="1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930962" y="1713234"/>
            <a:ext cx="2721607" cy="1531731"/>
          </a:xfrm>
          <a:prstGeom prst="roundRect">
            <a:avLst>
              <a:gd name="adj" fmla="val 11496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70861" y="1744569"/>
            <a:ext cx="1430942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শ্বাস গ্রহণ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170861" y="2030200"/>
            <a:ext cx="2321540" cy="1142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ডায়াফ্রাম নিচে নামে → বুকের গহ্বর বড় হয় → বায়ু ভেতরে আসে।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30962" y="3333678"/>
            <a:ext cx="2721607" cy="1647757"/>
          </a:xfrm>
          <a:prstGeom prst="roundRect">
            <a:avLst>
              <a:gd name="adj" fmla="val 11496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157213" y="3398314"/>
            <a:ext cx="1889640" cy="363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শ্বাস ত্যাগ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157213" y="3672818"/>
            <a:ext cx="2335188" cy="1254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ডায়াফ্রাম ওপরে ওঠে → বুকের গহ্বর ছোট হয় → বায়ু বাইরে যায়।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3762" y="357258"/>
            <a:ext cx="4553552" cy="789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শ্বসন কেন গুরুত্বপূর্ণ?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96119" y="1067436"/>
            <a:ext cx="318939" cy="318939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9287" y="111447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1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56816" y="1136571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শক্তির উৎস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56816" y="1443083"/>
            <a:ext cx="4358987" cy="767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শ্বসনে উৎপন্ন শক্তি (ATP) দিয়ে জীবের </a:t>
            </a:r>
            <a:r>
              <a:rPr lang="en-US" sz="2000" b="1" dirty="0" err="1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সকল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 </a:t>
            </a:r>
            <a:endParaRPr lang="en-US" sz="2000" b="1" dirty="0" smtClean="0">
              <a:solidFill>
                <a:srgbClr val="4B4A4A"/>
              </a:solidFill>
              <a:latin typeface="Kalpurush" panose="02000600000000000000" pitchFamily="2" charset="0"/>
              <a:ea typeface="Geist Bold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জৈবিক</a:t>
            </a:r>
            <a:r>
              <a:rPr lang="en-US" sz="2000" b="1" dirty="0" smtClean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কাজ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পরিচালিত হয়।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6119" y="2253663"/>
            <a:ext cx="318939" cy="318939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9287" y="2280228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2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56816" y="2302329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জীবনের প্রতিটি কাজে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56816" y="2608841"/>
            <a:ext cx="4586734" cy="8287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বৃদ্ধি, চলাচল, পরিপাক, প্রজনন — </a:t>
            </a:r>
            <a:r>
              <a:rPr lang="en-US" sz="2000" b="1" dirty="0" err="1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সবকিছুতেই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শ্বসনের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শক্তি প্রয়োজন।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96119" y="3549085"/>
            <a:ext cx="318939" cy="318939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9287" y="357565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3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56816" y="3597751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জীবন ও মৃত্যুর প্রশ্ন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56816" y="3904262"/>
            <a:ext cx="4891250" cy="68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 বন্ধ হলে কোষ মারা যায় এবং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জীবের মৃত্যু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ঘটে।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0185" y="1862919"/>
            <a:ext cx="66942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সবাইকে</a:t>
            </a:r>
            <a:r>
              <a:rPr lang="en-US" sz="8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8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ধন্যবাদ</a:t>
            </a:r>
            <a:r>
              <a:rPr lang="en-US" sz="8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8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87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558" y="2934269"/>
            <a:ext cx="3712191" cy="140614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51431" tIns="25715" rIns="51431" bIns="25715" rtlCol="0">
            <a:spAutoFit/>
          </a:bodyPr>
          <a:lstStyle/>
          <a:p>
            <a:pPr algn="just"/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মোঃ ছানাউল্লাহ শাহ ফকির</a:t>
            </a:r>
          </a:p>
          <a:p>
            <a:pPr algn="just"/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সহকারি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প্রধান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 শিক্ষক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ছফুরা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খাতুন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বালিকা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উচ্চ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বিদ্যালয়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নরসিংদী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bn-BD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50" y="543465"/>
            <a:ext cx="2153423" cy="2153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3927036" y="1620177"/>
            <a:ext cx="26192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08478" y="2944845"/>
            <a:ext cx="4155743" cy="138499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সপ্তম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শ্রেণি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-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বিজ্ঞান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চতুর্থ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অধ্যায়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28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শ্বসন</a:t>
            </a:r>
            <a:r>
              <a:rPr lang="en-US" sz="28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800" dirty="0" smtClean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680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92931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শ্বসন কী?</a:t>
            </a:r>
            <a:endParaRPr lang="en-US" sz="275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1248519"/>
            <a:ext cx="4939102" cy="108175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62127" y="1409328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জৈব রাসায়নিক প্রক্রিয়া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162127" y="1715839"/>
            <a:ext cx="43249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 হলো এমন একটি জৈব রাসায়নিক প্রক্রিয়া যেখানে জীব কোষে খাদ্যের জারণ ঘটে এবং শক্তি মুক্ত হয়।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25119" y="2472035"/>
            <a:ext cx="4939102" cy="10817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62127" y="2632844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গ্যাস বিনিময়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162127" y="2939355"/>
            <a:ext cx="43249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এই প্রক্রিয়ায় অক্সিজেন গ্রহণ করা হয় এবং কার্বন ডাই-অক্সাইড ও জলীয় বাষ্প নির্গত হয়।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925119" y="3695551"/>
            <a:ext cx="4939102" cy="85494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62127" y="3856360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সর্বদা সক্রিয়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4162127" y="4162871"/>
            <a:ext cx="4324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 সকল জীবকোষে সর্বদা চলতে থাকে — দিনে ও রাতে উভয় সময়ে।</a:t>
            </a:r>
            <a:endParaRPr lang="en-US" sz="1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8353" y="148054"/>
            <a:ext cx="2740670" cy="483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শ্বসনের প্রকারভেদ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704255"/>
            <a:ext cx="2740670" cy="403391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49836" y="1461198"/>
            <a:ext cx="5421210" cy="828815"/>
          </a:xfrm>
          <a:prstGeom prst="roundRect">
            <a:avLst>
              <a:gd name="adj" fmla="val 16682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559018" y="998750"/>
            <a:ext cx="1586188" cy="351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সবাত শ্বসন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525441" y="1572075"/>
            <a:ext cx="5122441" cy="60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অক্সিজেনের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উপস্থিতিতে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সম্পন্ন হয়। সম্পূর্ণ জারণ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ঘটে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এবং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বেশি শক্তি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উৎপন্ন হয়।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449836" y="3075914"/>
            <a:ext cx="5421210" cy="847817"/>
          </a:xfrm>
          <a:prstGeom prst="roundRect">
            <a:avLst>
              <a:gd name="adj" fmla="val 16682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559017" y="2458525"/>
            <a:ext cx="1586189" cy="431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অবাত শ্বসন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73208" y="3174839"/>
            <a:ext cx="5297838" cy="5803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অক্সিজেনের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অনুপস্থিতিতে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সম্পন্ন হয়। আংশিক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জারণ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ঘটে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এবং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কম শক্তি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উৎপন্ন হয়।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1667"/>
            <a:ext cx="3495851" cy="665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সবাত শ্বসন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142647"/>
            <a:ext cx="3427612" cy="617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প্রক্রিয়া কী?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8404" y="1894719"/>
            <a:ext cx="5525320" cy="14970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অক্সিজেনের উপস্থিতিতে গ্লুকোজ সম্পূর্ণরূপে ভেঙে CO₂ ও H₂O তৈরি </a:t>
            </a:r>
            <a:r>
              <a:rPr lang="en-US" sz="24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হয়</a:t>
            </a:r>
            <a:r>
              <a:rPr lang="en-US" sz="24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।উচ্চতর</a:t>
            </a:r>
            <a:r>
              <a:rPr lang="en-US" sz="24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প্রাণী ও উদ্ভিদের অধিকাংশ কোষে এই ধরনের শ্বসন ঘটে।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27878" y="3473355"/>
            <a:ext cx="5665846" cy="955252"/>
          </a:xfrm>
          <a:prstGeom prst="roundRect">
            <a:avLst>
              <a:gd name="adj" fmla="val 23083"/>
            </a:avLst>
          </a:prstGeom>
          <a:solidFill>
            <a:srgbClr val="CCFFEF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37" y="3839295"/>
            <a:ext cx="177180" cy="1417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33985" y="3717334"/>
            <a:ext cx="5368767" cy="487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বিক্রিয়া:</a:t>
            </a:r>
            <a:r>
              <a:rPr lang="en-US" sz="2000" dirty="0">
                <a:solidFill>
                  <a:srgbClr val="000000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C₆H₁₂O₆ + 6O₂ → 6CO₂ + 6H₂O + শক্তি (ATP)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3759" y="1371600"/>
            <a:ext cx="2842022" cy="28420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8" y="38509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অবাত শ্বসন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981939"/>
            <a:ext cx="354360" cy="3543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56658" y="981939"/>
            <a:ext cx="2128387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কোথায় ঘটে?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456658" y="1336299"/>
            <a:ext cx="4387091" cy="902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ব্যাকটেরিয়া, ইস্ট এবং কিছু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পরজীবী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প্রাণীতে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এই শ্বসন দেখা যায়।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25119" y="2219186"/>
            <a:ext cx="354360" cy="3543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456658" y="2219186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কী তৈরি হয়?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456659" y="2571750"/>
            <a:ext cx="4191222" cy="804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অক্সিজেন ছাড়াই গ্লুকোজ আংশিকভাবে ভেঙে ইথানল বা ল্যাকটিক অ্যাসিড তৈরি হয়।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25119" y="3563094"/>
            <a:ext cx="354360" cy="35436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56658" y="3563094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বাস্তব উদাহরণ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4456659" y="3869606"/>
            <a:ext cx="4114136" cy="797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রুটি তৈরিতে ইস্টের গাঁজন প্রক্রিয়া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অবাত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শ্বসনের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ফলে ঘটে।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8072"/>
            <a:ext cx="3074403" cy="601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উদ্ভিদের শ্বসন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6" y="1005360"/>
            <a:ext cx="3518873" cy="35188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570522" y="900751"/>
            <a:ext cx="2837101" cy="498019"/>
          </a:xfrm>
          <a:prstGeom prst="rect">
            <a:avLst/>
          </a:prstGeom>
          <a:solidFill>
            <a:srgbClr val="C7D69C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 err="1" smtClean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গ্যাস</a:t>
            </a:r>
            <a:r>
              <a:rPr lang="en-US" sz="2400" b="1" dirty="0" smtClean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 </a:t>
            </a:r>
            <a:r>
              <a:rPr lang="en-US" sz="24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বিনিময়ের পথ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570522" y="1460185"/>
            <a:ext cx="4993448" cy="3425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8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পাতার </a:t>
            </a: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স্টোমাটা</a:t>
            </a:r>
            <a:r>
              <a:rPr lang="en-US" sz="28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, কাণ্ডের </a:t>
            </a: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লেন্টিসেল</a:t>
            </a:r>
            <a:r>
              <a:rPr lang="en-US" sz="28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ও মূলের মাধ্যমে গ্যাস বিনিময় করে।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8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দিনে সালোকসংশ্লেষণ ও শ্বসন </a:t>
            </a: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একসাথে</a:t>
            </a:r>
            <a:r>
              <a:rPr lang="en-US" sz="28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চলে; রাতে শুধু শ্বসন চলে।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8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শ্বসনে উৎপন্ন CO₂ সালোকসংশ্লেষণে ব্যবহৃত হয়।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26305" y="269262"/>
            <a:ext cx="3939322" cy="777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8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প্রাণীর শ্বসনতন্ত্র</a:t>
            </a:r>
            <a:endParaRPr lang="en-US" sz="4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1113681"/>
            <a:ext cx="1905074" cy="19050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3886" y="3042678"/>
            <a:ext cx="1857307" cy="374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মানুষ ও স্তন্যপায়ী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8" y="3531295"/>
            <a:ext cx="1811951" cy="1199207"/>
          </a:xfrm>
          <a:prstGeom prst="rect">
            <a:avLst/>
          </a:prstGeom>
          <a:solidFill>
            <a:srgbClr val="EEE2D4"/>
          </a:solidFill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ফুসফুসের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মাধ্যমে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298" y="1113681"/>
            <a:ext cx="1905074" cy="190507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931899" y="3030789"/>
            <a:ext cx="1197871" cy="386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মাছ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2578298" y="3531537"/>
            <a:ext cx="1905074" cy="1199207"/>
          </a:xfrm>
          <a:prstGeom prst="rect">
            <a:avLst/>
          </a:prstGeom>
          <a:solidFill>
            <a:srgbClr val="EEE2D4"/>
          </a:solidFill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ফুলকার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মাধ্যমে পানি থেকে অক্সিজেন গ্রহণ করে।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553" y="1113681"/>
            <a:ext cx="1905074" cy="190507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0476" y="3049501"/>
            <a:ext cx="1905074" cy="374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কেঁচো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660477" y="3502446"/>
            <a:ext cx="1905150" cy="1228055"/>
          </a:xfrm>
          <a:prstGeom prst="rect">
            <a:avLst/>
          </a:prstGeom>
          <a:solidFill>
            <a:srgbClr val="EEE2D4"/>
          </a:solidFill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ভেজা ত্বকের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মাধ্যমে গ্যাস বিনিময় করে।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807" y="1113681"/>
            <a:ext cx="1905074" cy="190507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2807" y="3085207"/>
            <a:ext cx="1905074" cy="417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পোকামাকড়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6742808" y="3502446"/>
            <a:ext cx="1905074" cy="1228297"/>
          </a:xfrm>
          <a:prstGeom prst="rect">
            <a:avLst/>
          </a:prstGeom>
          <a:solidFill>
            <a:srgbClr val="EEE2D4"/>
          </a:solidFill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ট্র্যাকিয়ার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 err="1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মাধ্যমে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endParaRPr lang="en-US" sz="2000" dirty="0" smtClean="0">
              <a:solidFill>
                <a:srgbClr val="4B4A4A"/>
              </a:solidFill>
              <a:latin typeface="Kalpurush" panose="02000600000000000000" pitchFamily="2" charset="0"/>
              <a:ea typeface="Geist" pitchFamily="34" charset="-122"/>
              <a:cs typeface="Kalpurush" panose="02000600000000000000" pitchFamily="2" charset="0"/>
            </a:endParaRP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2000" dirty="0" err="1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শ্বসন</a:t>
            </a:r>
            <a:r>
              <a:rPr lang="en-US" sz="2000" dirty="0" smtClean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 </a:t>
            </a:r>
            <a:r>
              <a:rPr lang="en-US" sz="20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করে।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1356" y="406954"/>
            <a:ext cx="8151763" cy="712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800" b="1" dirty="0">
                <a:solidFill>
                  <a:srgbClr val="006747"/>
                </a:solidFill>
                <a:latin typeface="Kalpurush" panose="02000600000000000000" pitchFamily="2" charset="0"/>
                <a:ea typeface="Noto Serif Bold" pitchFamily="34" charset="-122"/>
                <a:cs typeface="Kalpurush" panose="02000600000000000000" pitchFamily="2" charset="0"/>
              </a:rPr>
              <a:t>শ্বসন ও সালোকসংশ্লেষণের পার্থক্য</a:t>
            </a:r>
            <a:endParaRPr lang="en-US" sz="4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96119" y="1358641"/>
            <a:ext cx="8320335" cy="2783455"/>
          </a:xfrm>
          <a:prstGeom prst="roundRect">
            <a:avLst>
              <a:gd name="adj" fmla="val 619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1772234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183446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594658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005870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01030" y="1363403"/>
            <a:ext cx="2035522" cy="408831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9" name="Text 7"/>
          <p:cNvSpPr/>
          <p:nvPr/>
        </p:nvSpPr>
        <p:spPr>
          <a:xfrm>
            <a:off x="919067" y="1323565"/>
            <a:ext cx="1465790" cy="411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বিষয়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536552" y="1363403"/>
            <a:ext cx="3012579" cy="408831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1" name="Text 9"/>
          <p:cNvSpPr/>
          <p:nvPr/>
        </p:nvSpPr>
        <p:spPr>
          <a:xfrm>
            <a:off x="3122522" y="1314050"/>
            <a:ext cx="1982399" cy="48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শ্বসন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549131" y="1363403"/>
            <a:ext cx="3093988" cy="408831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3" name="Text 11"/>
          <p:cNvSpPr/>
          <p:nvPr/>
        </p:nvSpPr>
        <p:spPr>
          <a:xfrm>
            <a:off x="5690890" y="1323565"/>
            <a:ext cx="2209204" cy="484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Kalpurush" panose="02000600000000000000" pitchFamily="2" charset="0"/>
                <a:ea typeface="Geist Bold" pitchFamily="34" charset="-122"/>
                <a:cs typeface="Kalpurush" panose="02000600000000000000" pitchFamily="2" charset="0"/>
              </a:rPr>
              <a:t>সালোকসংশ্লেষণ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2789" y="1864433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কোথায় ঘটে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678311" y="1864433"/>
            <a:ext cx="318626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সকল জীবকোষে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690890" y="1864433"/>
            <a:ext cx="3214274" cy="402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শুধু সবুজ উদ্ভিদে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2789" y="2275645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গ্যাস গ্রহণ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678311" y="2275645"/>
            <a:ext cx="318626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O₂ গ্রহণ করে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690890" y="2275645"/>
            <a:ext cx="3267670" cy="39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CO₂ গ্রহণ করে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2789" y="268685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গ্যাস ত্যাগ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2678311" y="2686857"/>
            <a:ext cx="318626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CO₂ ত্যাগ করে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690890" y="2686857"/>
            <a:ext cx="326767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O₂ ত্যাগ করে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2789" y="3098069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শক্তি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678311" y="3098069"/>
            <a:ext cx="318626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শক্তি মুক্ত করে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690890" y="3098069"/>
            <a:ext cx="326767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4B4A4A"/>
                </a:solidFill>
                <a:latin typeface="Kalpurush" panose="02000600000000000000" pitchFamily="2" charset="0"/>
                <a:ea typeface="Geist" pitchFamily="34" charset="-122"/>
                <a:cs typeface="Kalpurush" panose="02000600000000000000" pitchFamily="2" charset="0"/>
              </a:rPr>
              <a:t>শক্তি সঞ্চয় করে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455</Words>
  <Application>Microsoft Office PowerPoint</Application>
  <PresentationFormat>On-screen Show (16:9)</PresentationFormat>
  <Paragraphs>106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Noto Serif Bold</vt:lpstr>
      <vt:lpstr>Arial</vt:lpstr>
      <vt:lpstr>Geist</vt:lpstr>
      <vt:lpstr>Geist Bold</vt:lpstr>
      <vt:lpstr>Calibri</vt:lpstr>
      <vt:lpstr>Kalpurush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USER</cp:lastModifiedBy>
  <cp:revision>14</cp:revision>
  <dcterms:created xsi:type="dcterms:W3CDTF">2026-07-16T06:41:29Z</dcterms:created>
  <dcterms:modified xsi:type="dcterms:W3CDTF">2026-07-19T05:38:19Z</dcterms:modified>
</cp:coreProperties>
</file>