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sldIdLst>
    <p:sldId id="274" r:id="rId2"/>
    <p:sldId id="276" r:id="rId3"/>
    <p:sldId id="277" r:id="rId4"/>
    <p:sldId id="282" r:id="rId5"/>
    <p:sldId id="279" r:id="rId6"/>
    <p:sldId id="283" r:id="rId7"/>
    <p:sldId id="264" r:id="rId8"/>
    <p:sldId id="281" r:id="rId9"/>
    <p:sldId id="267" r:id="rId10"/>
    <p:sldId id="268" r:id="rId11"/>
    <p:sldId id="269" r:id="rId12"/>
    <p:sldId id="270" r:id="rId13"/>
    <p:sldId id="284" r:id="rId1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9" d="100"/>
          <a:sy n="69" d="100"/>
        </p:scale>
        <p:origin x="-756" y="-9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67D6496-2865-4D44-976A-BE0B68105C6B}" type="datetimeFigureOut">
              <a:rPr lang="en-US" smtClean="0"/>
              <a:pPr/>
              <a:t>7/19/2026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AEA12B8-13AE-439A-8595-A70C655F85B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4860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561CCA6C-F6DE-4F5B-8876-CE7B5A49FD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="" xmlns:a16="http://schemas.microsoft.com/office/drawing/2014/main" id="{259113DB-F97C-442E-9F87-B0E52AD3EA1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B3EF916D-2346-4ECC-AC2F-7061548443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49E155-7052-46B0-BD93-55B58A9ECBF0}" type="datetimeFigureOut">
              <a:rPr lang="en-US" smtClean="0"/>
              <a:pPr/>
              <a:t>7/19/2026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95AB5894-61EA-42FC-AA69-870BD19A67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B8D72F86-8199-4514-9925-07C5022F01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5C664E-E764-4961-AB23-5546B2A8316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71866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DF090129-8CED-45BB-A019-2E98B0DAD9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="" xmlns:a16="http://schemas.microsoft.com/office/drawing/2014/main" id="{5E7301A9-6E90-4DEE-804A-EA3FF64E4EC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7A19D826-A7A3-4C5A-BC57-A426CE9FBB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49E155-7052-46B0-BD93-55B58A9ECBF0}" type="datetimeFigureOut">
              <a:rPr lang="en-US" smtClean="0"/>
              <a:pPr/>
              <a:t>7/19/2026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C6DC4B81-8C40-4F87-81D3-65A2246470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0792DD97-2136-4035-9D88-33B39BF964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5C664E-E764-4961-AB23-5546B2A8316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63668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="" xmlns:a16="http://schemas.microsoft.com/office/drawing/2014/main" id="{02F98BA0-9A1A-41EF-9AA5-F4FD74A4DEB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="" xmlns:a16="http://schemas.microsoft.com/office/drawing/2014/main" id="{C42BE221-3808-4C50-AE93-A541F64A4E0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97C4D11B-39AD-44B0-AA33-ED0B2E8CE4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49E155-7052-46B0-BD93-55B58A9ECBF0}" type="datetimeFigureOut">
              <a:rPr lang="en-US" smtClean="0"/>
              <a:pPr/>
              <a:t>7/19/2026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29E0B984-85A7-44F8-912F-6924BA7B0D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66696035-2EDC-45CC-959B-7494DB4B12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5C664E-E764-4961-AB23-5546B2A8316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02058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6ED351E8-23D8-41B9-A709-C3E3F682C1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5226FE4A-F688-407F-91BE-B880468D526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48F67F6F-775D-4519-9302-506883D681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49E155-7052-46B0-BD93-55B58A9ECBF0}" type="datetimeFigureOut">
              <a:rPr lang="en-US" smtClean="0"/>
              <a:pPr/>
              <a:t>7/19/2026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6802ECF5-7DA7-4A6D-9727-33034042B0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6C61CF7E-FDAE-4B53-8054-8EDBD6C111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5C664E-E764-4961-AB23-5546B2A8316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45751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AD2004C3-5CAA-407F-9118-D04084CCEA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8A3B98D1-96F9-4298-85FB-34A33DC93A5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AD176C17-53A7-4243-82F2-94E290AD31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49E155-7052-46B0-BD93-55B58A9ECBF0}" type="datetimeFigureOut">
              <a:rPr lang="en-US" smtClean="0"/>
              <a:pPr/>
              <a:t>7/19/2026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FE140404-1E4E-4532-B63F-C34C86FEFE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79F9A72C-A5AF-45A3-A1B9-88295DBD41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5C664E-E764-4961-AB23-5546B2A8316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031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7EB51EA1-E657-4960-B6A7-466ED022EB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AAFF627B-8E16-4004-9A60-0F2F17FFB6A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="" xmlns:a16="http://schemas.microsoft.com/office/drawing/2014/main" id="{6D47242B-C39D-45FF-98B2-F48D677955B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5E91C39B-A0DB-4566-8832-1337BE7DD0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49E155-7052-46B0-BD93-55B58A9ECBF0}" type="datetimeFigureOut">
              <a:rPr lang="en-US" smtClean="0"/>
              <a:pPr/>
              <a:t>7/19/2026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C8E1DE21-132F-4DCF-B491-0C25791D77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1DECB8F9-49E7-451C-96B8-2ADB853E7F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5C664E-E764-4961-AB23-5546B2A8316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09035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EF50EABB-DA01-4F08-9C10-F2CD7D220D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61BA400E-0041-4AB4-B307-53E3986A368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="" xmlns:a16="http://schemas.microsoft.com/office/drawing/2014/main" id="{B35BFCF0-0AE1-47E7-9AE8-8460E19A89F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="" xmlns:a16="http://schemas.microsoft.com/office/drawing/2014/main" id="{5FCAC76A-4B78-4702-8F8A-FC6C5B05354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="" xmlns:a16="http://schemas.microsoft.com/office/drawing/2014/main" id="{BAA4BC71-43D8-4561-8813-69092F05DFE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="" xmlns:a16="http://schemas.microsoft.com/office/drawing/2014/main" id="{D4979A22-8887-424E-904C-F8246C73D8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49E155-7052-46B0-BD93-55B58A9ECBF0}" type="datetimeFigureOut">
              <a:rPr lang="en-US" smtClean="0"/>
              <a:pPr/>
              <a:t>7/19/2026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="" xmlns:a16="http://schemas.microsoft.com/office/drawing/2014/main" id="{2A527B94-3027-4656-A329-FACC402731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="" xmlns:a16="http://schemas.microsoft.com/office/drawing/2014/main" id="{40FF3700-787D-40E9-A554-CF3E73A6DC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5C664E-E764-4961-AB23-5546B2A8316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05699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8D57369F-AD9B-453D-9F85-B5FEE929BB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="" xmlns:a16="http://schemas.microsoft.com/office/drawing/2014/main" id="{C13C579B-C151-40B6-9594-09C1096A0D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49E155-7052-46B0-BD93-55B58A9ECBF0}" type="datetimeFigureOut">
              <a:rPr lang="en-US" smtClean="0"/>
              <a:pPr/>
              <a:t>7/19/2026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="" xmlns:a16="http://schemas.microsoft.com/office/drawing/2014/main" id="{F8E15092-2E10-438B-98B1-1748F36327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="" xmlns:a16="http://schemas.microsoft.com/office/drawing/2014/main" id="{38FBA190-33E7-44D3-808C-B939218F47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5C664E-E764-4961-AB23-5546B2A8316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09847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="" xmlns:a16="http://schemas.microsoft.com/office/drawing/2014/main" id="{51B18B44-5A83-4D4D-9759-82A6CDD736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49E155-7052-46B0-BD93-55B58A9ECBF0}" type="datetimeFigureOut">
              <a:rPr lang="en-US" smtClean="0"/>
              <a:pPr/>
              <a:t>7/19/2026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="" xmlns:a16="http://schemas.microsoft.com/office/drawing/2014/main" id="{8F3E8322-0265-4360-A110-C4D6F9474F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="" xmlns:a16="http://schemas.microsoft.com/office/drawing/2014/main" id="{97D651C7-8B0C-4ABB-89D9-03B9099A10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5C664E-E764-4961-AB23-5546B2A8316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21806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DCE9C6A7-3D39-4180-843F-0527067041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A867340D-D15E-4938-A941-8D423C7BA44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="" xmlns:a16="http://schemas.microsoft.com/office/drawing/2014/main" id="{3A62889D-B1E2-4B88-8851-6A21CBDC3F7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B808CAD1-23ED-4473-AF66-959DF320C5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49E155-7052-46B0-BD93-55B58A9ECBF0}" type="datetimeFigureOut">
              <a:rPr lang="en-US" smtClean="0"/>
              <a:pPr/>
              <a:t>7/19/2026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59475FDA-08C5-4C71-90A0-46DC056A40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02C0B1B8-5F4B-4498-831E-92CD2B8C26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5C664E-E764-4961-AB23-5546B2A8316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22308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497F8DD6-23E1-438B-8BA9-4C22F1EC04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="" xmlns:a16="http://schemas.microsoft.com/office/drawing/2014/main" id="{EF5FB1C2-8841-4783-8B64-8D018D48B27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="" xmlns:a16="http://schemas.microsoft.com/office/drawing/2014/main" id="{634EA8F6-1B37-4F19-AF4A-AE5E53BD84F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77632862-0CE3-40B9-A2F9-2A53CE0774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49E155-7052-46B0-BD93-55B58A9ECBF0}" type="datetimeFigureOut">
              <a:rPr lang="en-US" smtClean="0"/>
              <a:pPr/>
              <a:t>7/19/2026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C659C770-F8D0-40BA-83B7-64FF8FC23E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C19AA702-487E-4717-9782-1C654D5808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5C664E-E764-4961-AB23-5546B2A8316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05768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="" xmlns:a16="http://schemas.microsoft.com/office/drawing/2014/main" id="{4E9ADB19-F59B-4692-9654-D0E850237B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DE7EB071-7896-4167-A8CB-6DAEDA05080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C76B3633-1A7A-4CC9-83B6-5E45C1F12F4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949E155-7052-46B0-BD93-55B58A9ECBF0}" type="datetimeFigureOut">
              <a:rPr lang="en-US" smtClean="0"/>
              <a:pPr/>
              <a:t>7/19/2026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EC5DDAEC-06BE-4966-8095-E41552AD5F3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998677BD-A734-4218-AE43-74B6121DA82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5C664E-E764-4961-AB23-5546B2A8316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91267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Content Placeholder 3">
            <a:extLst>
              <a:ext uri="{FF2B5EF4-FFF2-40B4-BE49-F238E27FC236}">
                <a16:creationId xmlns="" xmlns:a16="http://schemas.microsoft.com/office/drawing/2014/main" id="{A6787EB4-A96F-4345-9F33-A618069F211B}"/>
              </a:ext>
            </a:extLst>
          </p:cNvPr>
          <p:cNvPicPr>
            <a:picLocks noGrp="1" noChangeAspect="1"/>
          </p:cNvPicPr>
          <p:nvPr/>
        </p:nvPicPr>
        <p:blipFill>
          <a:blip r:embed="rId2" cstate="print">
            <a:duotone>
              <a:schemeClr val="accent6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1692624" y="1732916"/>
            <a:ext cx="8169442" cy="4595311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3442854" y="163258"/>
            <a:ext cx="4668982" cy="1569660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lvl="0"/>
            <a:r>
              <a:rPr lang="en-US" sz="9600" b="1" dirty="0" err="1">
                <a:solidFill>
                  <a:prstClr val="black"/>
                </a:solidFill>
              </a:rPr>
              <a:t>স্বাগতম</a:t>
            </a:r>
            <a:endParaRPr lang="en-US" sz="9600" b="1" dirty="0">
              <a:solidFill>
                <a:prstClr val="black"/>
              </a:solidFill>
            </a:endParaRPr>
          </a:p>
        </p:txBody>
      </p:sp>
    </p:spTree>
  </p:cSld>
  <p:clrMapOvr>
    <a:masterClrMapping/>
  </p:clrMapOvr>
  <p:transition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740013DD-89B9-4EBC-97D7-1BFC0C6BB165}"/>
              </a:ext>
            </a:extLst>
          </p:cNvPr>
          <p:cNvSpPr txBox="1">
            <a:spLocks/>
          </p:cNvSpPr>
          <p:nvPr/>
        </p:nvSpPr>
        <p:spPr>
          <a:xfrm>
            <a:off x="3532909" y="1070811"/>
            <a:ext cx="5126182" cy="1467852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>
            <a:normAutofit fontScale="850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72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NikoshBAN" panose="02000000000000000000" pitchFamily="2" charset="0"/>
              <a:ea typeface="+mj-ea"/>
              <a:cs typeface="NikoshBAN" panose="02000000000000000000" pitchFamily="2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bn-IN" sz="72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NikoshBAN" panose="02000000000000000000" pitchFamily="2" charset="0"/>
                <a:ea typeface="+mj-ea"/>
                <a:cs typeface="NikoshBAN" panose="02000000000000000000" pitchFamily="2" charset="0"/>
              </a:rPr>
              <a:t>দলীয় কাজ</a:t>
            </a:r>
            <a:endParaRPr kumimoji="0" lang="en-US" sz="72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0" y="3167390"/>
            <a:ext cx="12191999" cy="1323439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en-US" sz="4000" dirty="0" err="1"/>
              <a:t>মারকনিকভ</a:t>
            </a:r>
            <a:r>
              <a:rPr lang="en-US" sz="4000" dirty="0"/>
              <a:t> </a:t>
            </a:r>
            <a:r>
              <a:rPr lang="en-US" sz="4000" dirty="0" err="1"/>
              <a:t>এর</a:t>
            </a:r>
            <a:r>
              <a:rPr lang="en-US" sz="4000" dirty="0"/>
              <a:t>  </a:t>
            </a:r>
            <a:r>
              <a:rPr lang="en-US" sz="4000" dirty="0" err="1" smtClean="0"/>
              <a:t>নিয়মে</a:t>
            </a:r>
            <a:r>
              <a:rPr lang="en-US" sz="4000" dirty="0"/>
              <a:t> </a:t>
            </a:r>
            <a:r>
              <a:rPr lang="en-US" sz="4000" dirty="0" err="1" smtClean="0"/>
              <a:t>উৎ</a:t>
            </a:r>
            <a:r>
              <a:rPr lang="en-US" sz="4000" dirty="0" err="1" smtClean="0"/>
              <a:t>পাদের</a:t>
            </a:r>
            <a:r>
              <a:rPr lang="en-US" sz="4000" dirty="0" smtClean="0"/>
              <a:t> </a:t>
            </a:r>
            <a:r>
              <a:rPr lang="en-US" sz="4000" dirty="0" err="1" smtClean="0"/>
              <a:t>পরিমান</a:t>
            </a:r>
            <a:r>
              <a:rPr lang="en-US" sz="4000" dirty="0" smtClean="0"/>
              <a:t> </a:t>
            </a:r>
            <a:r>
              <a:rPr lang="en-US" sz="4000" dirty="0" err="1" smtClean="0"/>
              <a:t>ভিন্ন</a:t>
            </a:r>
            <a:r>
              <a:rPr lang="en-US" sz="4000" dirty="0" smtClean="0"/>
              <a:t> </a:t>
            </a:r>
            <a:r>
              <a:rPr lang="en-US" sz="4000" dirty="0" err="1" smtClean="0"/>
              <a:t>হয়</a:t>
            </a:r>
            <a:r>
              <a:rPr lang="en-US" sz="4000" dirty="0" smtClean="0"/>
              <a:t>                            </a:t>
            </a:r>
            <a:r>
              <a:rPr lang="en-US" sz="4000" dirty="0" err="1" smtClean="0"/>
              <a:t>কেন</a:t>
            </a:r>
            <a:r>
              <a:rPr lang="en-US" sz="4000" dirty="0" smtClean="0"/>
              <a:t>? </a:t>
            </a:r>
            <a:endParaRPr lang="en-US" sz="4000" dirty="0"/>
          </a:p>
        </p:txBody>
      </p:sp>
    </p:spTree>
  </p:cSld>
  <p:clrMapOvr>
    <a:masterClrMapping/>
  </p:clrMapOvr>
  <p:transition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C226D5EB-4BF1-4269-B676-A85A2ED327B2}"/>
              </a:ext>
            </a:extLst>
          </p:cNvPr>
          <p:cNvSpPr txBox="1">
            <a:spLocks/>
          </p:cNvSpPr>
          <p:nvPr/>
        </p:nvSpPr>
        <p:spPr>
          <a:xfrm>
            <a:off x="3489158" y="565484"/>
            <a:ext cx="5402179" cy="1118937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>
            <a:normAutofit fontScale="625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72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NikoshBAN" pitchFamily="2" charset="0"/>
              <a:ea typeface="+mj-ea"/>
              <a:cs typeface="NikoshBAN" pitchFamily="2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bn-IN" sz="72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NikoshBAN" pitchFamily="2" charset="0"/>
                <a:ea typeface="+mj-ea"/>
                <a:cs typeface="NikoshBAN" pitchFamily="2" charset="0"/>
              </a:rPr>
              <a:t>মূল্যায়ন</a:t>
            </a:r>
            <a:endParaRPr kumimoji="0" lang="en-US" sz="72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0" y="2513509"/>
            <a:ext cx="12192000" cy="1569660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arenR"/>
            </a:pPr>
            <a:r>
              <a:rPr lang="en-US" sz="3200" dirty="0" err="1" smtClean="0"/>
              <a:t>প্রোপিন</a:t>
            </a:r>
            <a:r>
              <a:rPr lang="en-US" sz="3200" dirty="0" smtClean="0"/>
              <a:t> </a:t>
            </a:r>
            <a:r>
              <a:rPr lang="en-US" sz="3200" dirty="0" err="1" smtClean="0"/>
              <a:t>এর</a:t>
            </a:r>
            <a:r>
              <a:rPr lang="en-US" sz="3200" dirty="0" smtClean="0"/>
              <a:t> </a:t>
            </a:r>
            <a:r>
              <a:rPr lang="en-US" sz="3200" dirty="0" err="1" smtClean="0"/>
              <a:t>সাথে</a:t>
            </a:r>
            <a:r>
              <a:rPr lang="en-US" sz="3200" dirty="0" smtClean="0"/>
              <a:t> </a:t>
            </a:r>
            <a:r>
              <a:rPr lang="en-US" sz="3200" dirty="0" err="1" smtClean="0"/>
              <a:t>পানির</a:t>
            </a:r>
            <a:r>
              <a:rPr lang="en-US" sz="3200" dirty="0" smtClean="0"/>
              <a:t> </a:t>
            </a:r>
            <a:r>
              <a:rPr lang="en-US" sz="3200" dirty="0" err="1" smtClean="0"/>
              <a:t>বিক্রিয়াটি</a:t>
            </a:r>
            <a:r>
              <a:rPr lang="en-US" sz="3200" dirty="0" smtClean="0"/>
              <a:t> </a:t>
            </a:r>
            <a:r>
              <a:rPr lang="en-US" sz="3200" dirty="0" err="1" smtClean="0"/>
              <a:t>লিখ</a:t>
            </a:r>
            <a:r>
              <a:rPr lang="en-US" sz="3200" dirty="0" smtClean="0"/>
              <a:t>। </a:t>
            </a:r>
          </a:p>
          <a:p>
            <a:pPr marL="342900" indent="-342900">
              <a:buFont typeface="+mj-lt"/>
              <a:buAutoNum type="arabicParenR"/>
            </a:pPr>
            <a:r>
              <a:rPr lang="en-US" sz="3200" dirty="0" smtClean="0"/>
              <a:t> </a:t>
            </a:r>
            <a:r>
              <a:rPr lang="en-US" sz="3200" dirty="0" err="1" smtClean="0"/>
              <a:t>প্রোপাইনের</a:t>
            </a:r>
            <a:r>
              <a:rPr lang="en-US" sz="3200" dirty="0" smtClean="0"/>
              <a:t> </a:t>
            </a:r>
            <a:r>
              <a:rPr lang="en-US" sz="3200" dirty="0" err="1" smtClean="0"/>
              <a:t>সাথে</a:t>
            </a:r>
            <a:r>
              <a:rPr lang="en-US" sz="3200" dirty="0" smtClean="0"/>
              <a:t> </a:t>
            </a:r>
            <a:r>
              <a:rPr lang="en-US" sz="3200" dirty="0" err="1" smtClean="0"/>
              <a:t>পানির</a:t>
            </a:r>
            <a:r>
              <a:rPr lang="en-US" sz="3200" dirty="0" smtClean="0"/>
              <a:t> </a:t>
            </a:r>
            <a:r>
              <a:rPr lang="en-US" sz="3200" dirty="0" err="1" smtClean="0"/>
              <a:t>বিক্রিইয়াটি</a:t>
            </a:r>
            <a:r>
              <a:rPr lang="en-US" sz="3200" dirty="0" smtClean="0"/>
              <a:t> </a:t>
            </a:r>
            <a:r>
              <a:rPr lang="en-US" sz="3200" dirty="0" err="1" smtClean="0"/>
              <a:t>লিখ</a:t>
            </a:r>
            <a:r>
              <a:rPr lang="en-US" sz="3200" dirty="0" smtClean="0"/>
              <a:t>।</a:t>
            </a:r>
            <a:endParaRPr lang="en-US" sz="3200" dirty="0"/>
          </a:p>
          <a:p>
            <a:pPr marL="342900" indent="-342900">
              <a:buFont typeface="+mj-lt"/>
              <a:buAutoNum type="arabicParenR"/>
            </a:pPr>
            <a:endParaRPr lang="en-US" sz="3200" dirty="0"/>
          </a:p>
        </p:txBody>
      </p:sp>
    </p:spTree>
  </p:cSld>
  <p:clrMapOvr>
    <a:masterClrMapping/>
  </p:clrMapOvr>
  <p:transition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DFC1656A-740F-495B-994A-E02CDEA5DBCB}"/>
              </a:ext>
            </a:extLst>
          </p:cNvPr>
          <p:cNvSpPr txBox="1">
            <a:spLocks/>
          </p:cNvSpPr>
          <p:nvPr/>
        </p:nvSpPr>
        <p:spPr>
          <a:xfrm>
            <a:off x="4627418" y="938463"/>
            <a:ext cx="4420329" cy="986590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>
            <a:normAutofit fontScale="925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40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NikoshBAN" panose="02000000000000000000" pitchFamily="2" charset="0"/>
              <a:ea typeface="+mj-ea"/>
              <a:cs typeface="NikoshBAN" panose="02000000000000000000" pitchFamily="2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NikoshBAN" panose="02000000000000000000" pitchFamily="2" charset="0"/>
                <a:ea typeface="+mj-ea"/>
                <a:cs typeface="NikoshBAN" panose="02000000000000000000" pitchFamily="2" charset="0"/>
              </a:rPr>
              <a:t>বাড়ীর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NikoshBAN" panose="02000000000000000000" pitchFamily="2" charset="0"/>
                <a:ea typeface="+mj-ea"/>
                <a:cs typeface="NikoshBAN" panose="02000000000000000000" pitchFamily="2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NikoshBAN" panose="02000000000000000000" pitchFamily="2" charset="0"/>
                <a:ea typeface="+mj-ea"/>
                <a:cs typeface="NikoshBAN" panose="02000000000000000000" pitchFamily="2" charset="0"/>
              </a:rPr>
              <a:t>কাজ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407694" y="2673021"/>
            <a:ext cx="10784305" cy="1077218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v"/>
            </a:pPr>
            <a:r>
              <a:rPr lang="en-US" sz="3200" dirty="0" smtClean="0"/>
              <a:t> </a:t>
            </a:r>
            <a:r>
              <a:rPr lang="en-US" sz="3200" dirty="0" err="1"/>
              <a:t>মারকনিকভ</a:t>
            </a:r>
            <a:r>
              <a:rPr lang="en-US" sz="3200" dirty="0"/>
              <a:t> </a:t>
            </a:r>
            <a:r>
              <a:rPr lang="en-US" sz="3200" dirty="0" err="1"/>
              <a:t>সূত্রে</a:t>
            </a:r>
            <a:r>
              <a:rPr lang="en-US" sz="3200" dirty="0"/>
              <a:t> </a:t>
            </a:r>
            <a:r>
              <a:rPr lang="en-US" sz="3200" dirty="0" smtClean="0"/>
              <a:t> </a:t>
            </a:r>
            <a:r>
              <a:rPr lang="en-US" sz="3200" dirty="0" err="1"/>
              <a:t>বিক্রিয়ায়</a:t>
            </a:r>
            <a:r>
              <a:rPr lang="en-US" sz="3200" dirty="0"/>
              <a:t> </a:t>
            </a:r>
            <a:r>
              <a:rPr lang="en-US" sz="3200" dirty="0" err="1"/>
              <a:t>HBr</a:t>
            </a:r>
            <a:r>
              <a:rPr lang="en-US" sz="3200" dirty="0"/>
              <a:t> </a:t>
            </a:r>
            <a:r>
              <a:rPr lang="en-US" sz="3200" dirty="0" err="1"/>
              <a:t>এর</a:t>
            </a:r>
            <a:r>
              <a:rPr lang="en-US" sz="3200" dirty="0"/>
              <a:t> </a:t>
            </a:r>
            <a:r>
              <a:rPr lang="en-US" sz="3200" dirty="0" err="1"/>
              <a:t>পরিবর্তে</a:t>
            </a:r>
            <a:r>
              <a:rPr lang="en-US" sz="3200" dirty="0"/>
              <a:t> </a:t>
            </a:r>
            <a:r>
              <a:rPr lang="en-US" sz="3200" dirty="0" err="1"/>
              <a:t>HCl</a:t>
            </a:r>
            <a:r>
              <a:rPr lang="en-US" sz="3200" dirty="0"/>
              <a:t> ,HF </a:t>
            </a:r>
            <a:r>
              <a:rPr lang="en-US" sz="3200" dirty="0" err="1"/>
              <a:t>ব্যবহার</a:t>
            </a:r>
            <a:r>
              <a:rPr lang="en-US" sz="3200" dirty="0"/>
              <a:t> </a:t>
            </a:r>
            <a:r>
              <a:rPr lang="en-US" sz="3200" dirty="0" err="1"/>
              <a:t>করা</a:t>
            </a:r>
            <a:r>
              <a:rPr lang="en-US" sz="3200" dirty="0"/>
              <a:t> </a:t>
            </a:r>
            <a:r>
              <a:rPr lang="en-US" sz="3200" dirty="0" err="1"/>
              <a:t>যায়</a:t>
            </a:r>
            <a:r>
              <a:rPr lang="en-US" sz="3200" dirty="0"/>
              <a:t> </a:t>
            </a:r>
            <a:r>
              <a:rPr lang="en-US" sz="3200" dirty="0" err="1"/>
              <a:t>কী</a:t>
            </a:r>
            <a:r>
              <a:rPr lang="en-US" sz="3200" dirty="0" smtClean="0"/>
              <a:t>? </a:t>
            </a:r>
            <a:r>
              <a:rPr lang="en-US" sz="3200" dirty="0" err="1" smtClean="0"/>
              <a:t>ব্যাখ্যা</a:t>
            </a:r>
            <a:r>
              <a:rPr lang="en-US" sz="3200" dirty="0" smtClean="0"/>
              <a:t> </a:t>
            </a:r>
            <a:r>
              <a:rPr lang="en-US" sz="3200" dirty="0" err="1" smtClean="0"/>
              <a:t>কর</a:t>
            </a:r>
            <a:r>
              <a:rPr lang="en-US" sz="3200" dirty="0" smtClean="0"/>
              <a:t>।</a:t>
            </a:r>
            <a:endParaRPr lang="en-US" sz="3200" dirty="0"/>
          </a:p>
        </p:txBody>
      </p:sp>
      <p:pic>
        <p:nvPicPr>
          <p:cNvPr id="4" name="Picture 3" descr="3d-home-icon-png-mfvjcc8wj.png"/>
          <p:cNvPicPr>
            <a:picLocks noChangeAspect="1"/>
          </p:cNvPicPr>
          <p:nvPr/>
        </p:nvPicPr>
        <p:blipFill>
          <a:blip r:embed="rId2" cstate="email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52386" y="409740"/>
            <a:ext cx="3070232" cy="1656566"/>
          </a:xfrm>
          <a:prstGeom prst="rect">
            <a:avLst/>
          </a:prstGeom>
        </p:spPr>
      </p:pic>
    </p:spTree>
  </p:cSld>
  <p:clrMapOvr>
    <a:masterClrMapping/>
  </p:clrMapOvr>
  <p:transition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14799" y="378980"/>
            <a:ext cx="4156365" cy="1325563"/>
          </a:xfr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/>
          <a:lstStyle/>
          <a:p>
            <a:r>
              <a:rPr lang="en-US" dirty="0" err="1" smtClean="0"/>
              <a:t>ধন্যবাদ</a:t>
            </a:r>
            <a:r>
              <a:rPr lang="en-US" dirty="0" smtClean="0"/>
              <a:t> </a:t>
            </a:r>
            <a:r>
              <a:rPr lang="en-US" dirty="0" err="1" smtClean="0"/>
              <a:t>সবাইকে</a:t>
            </a:r>
            <a:r>
              <a:rPr lang="en-US" dirty="0"/>
              <a:t> 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duotone>
              <a:prstClr val="black"/>
              <a:schemeClr val="accent4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81200" y="1743003"/>
            <a:ext cx="8243455" cy="4267200"/>
          </a:xfrm>
        </p:spPr>
      </p:pic>
    </p:spTree>
    <p:extLst>
      <p:ext uri="{BB962C8B-B14F-4D97-AF65-F5344CB8AC3E}">
        <p14:creationId xmlns:p14="http://schemas.microsoft.com/office/powerpoint/2010/main" val="21965441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64333" y="392834"/>
            <a:ext cx="5394757" cy="1325563"/>
          </a:xfr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bn-BD" sz="5400" b="1" u="sng" dirty="0" smtClean="0">
                <a:latin typeface="NikoshBAN" pitchFamily="2" charset="0"/>
                <a:cs typeface="NikoshBAN" pitchFamily="2" charset="0"/>
              </a:rPr>
              <a:t>শিক্ষক পরিচিতি</a:t>
            </a:r>
            <a:endParaRPr lang="en-US" sz="5400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2"/>
          </p:nvPr>
        </p:nvSpPr>
        <p:spPr>
          <a:xfrm>
            <a:off x="839787" y="2505075"/>
            <a:ext cx="7472939" cy="3684588"/>
          </a:xfr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>
              <a:buFont typeface="Wingdings" pitchFamily="2" charset="2"/>
              <a:buChar char="Ø"/>
            </a:pPr>
            <a:r>
              <a:rPr lang="bn-BD" sz="3200" dirty="0" smtClean="0">
                <a:latin typeface="NikoshBAN" pitchFamily="2" charset="0"/>
                <a:cs typeface="NikoshBAN" pitchFamily="2" charset="0"/>
              </a:rPr>
              <a:t>নামঃ 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 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মোঃ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নজরুল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ইসলাম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মোল্লা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endParaRPr lang="bn-BD" sz="3200" dirty="0" smtClean="0">
              <a:latin typeface="NikoshBAN" pitchFamily="2" charset="0"/>
              <a:cs typeface="NikoshBAN" pitchFamily="2" charset="0"/>
            </a:endParaRPr>
          </a:p>
          <a:p>
            <a:pPr>
              <a:buFont typeface="Wingdings" pitchFamily="2" charset="2"/>
              <a:buChar char="Ø"/>
            </a:pPr>
            <a:r>
              <a:rPr lang="bn-BD" sz="3200" dirty="0" smtClean="0">
                <a:latin typeface="NikoshBAN" pitchFamily="2" charset="0"/>
                <a:cs typeface="NikoshBAN" pitchFamily="2" charset="0"/>
              </a:rPr>
              <a:t>পদবীঃ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প্রভাষক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endParaRPr lang="bn-BD" sz="3200" dirty="0" smtClean="0">
              <a:latin typeface="NikoshBAN" pitchFamily="2" charset="0"/>
              <a:cs typeface="NikoshBAN" pitchFamily="2" charset="0"/>
            </a:endParaRPr>
          </a:p>
          <a:p>
            <a:pPr>
              <a:buNone/>
            </a:pPr>
            <a:r>
              <a:rPr lang="bn-BD" sz="3200" dirty="0" smtClean="0">
                <a:latin typeface="NikoshBAN" pitchFamily="2" charset="0"/>
                <a:cs typeface="NikoshBAN" pitchFamily="2" charset="0"/>
              </a:rPr>
              <a:t>            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 </a:t>
            </a:r>
            <a:r>
              <a:rPr lang="bn-BD" sz="3200" dirty="0" smtClean="0">
                <a:latin typeface="NikoshBAN" pitchFamily="2" charset="0"/>
                <a:cs typeface="NikoshBAN" pitchFamily="2" charset="0"/>
              </a:rPr>
              <a:t>রসায়ন বিভাগ</a:t>
            </a:r>
          </a:p>
          <a:p>
            <a:pPr>
              <a:buNone/>
            </a:pPr>
            <a:r>
              <a:rPr lang="bn-BD" sz="3200" dirty="0" smtClean="0">
                <a:latin typeface="NikoshBAN" pitchFamily="2" charset="0"/>
                <a:cs typeface="NikoshBAN" pitchFamily="2" charset="0"/>
              </a:rPr>
              <a:t>            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বদিউল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আলম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কলেজ</a:t>
            </a:r>
            <a:endParaRPr lang="bn-BD" sz="3200" dirty="0" smtClean="0">
              <a:latin typeface="NikoshBAN" pitchFamily="2" charset="0"/>
              <a:cs typeface="NikoshBAN" pitchFamily="2" charset="0"/>
            </a:endParaRPr>
          </a:p>
          <a:p>
            <a:pPr>
              <a:buNone/>
            </a:pPr>
            <a:r>
              <a:rPr lang="bn-BD" sz="3200" dirty="0" smtClean="0">
                <a:latin typeface="NikoshBAN" pitchFamily="2" charset="0"/>
                <a:cs typeface="NikoshBAN" pitchFamily="2" charset="0"/>
              </a:rPr>
              <a:t>            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কোম্পানিগঞ্জ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,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মুরাদনগর,কুমিল্লা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। </a:t>
            </a:r>
            <a:endParaRPr lang="bn-BD" sz="3200" dirty="0" smtClean="0">
              <a:latin typeface="NikoshBAN" pitchFamily="2" charset="0"/>
              <a:cs typeface="NikoshBAN" pitchFamily="2" charset="0"/>
            </a:endParaRPr>
          </a:p>
          <a:p>
            <a:pPr marL="0" indent="0">
              <a:buNone/>
            </a:pPr>
            <a:endParaRPr lang="en-US" sz="3600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9" name="Content Placeholder 8"/>
          <p:cNvPicPr>
            <a:picLocks noGrp="1" noChangeAspect="1"/>
          </p:cNvPicPr>
          <p:nvPr>
            <p:ph sz="quarter" idx="4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51733" y="2477366"/>
            <a:ext cx="2967321" cy="3684588"/>
          </a:xfrm>
        </p:spPr>
      </p:pic>
    </p:spTree>
    <p:extLst>
      <p:ext uri="{BB962C8B-B14F-4D97-AF65-F5344CB8AC3E}">
        <p14:creationId xmlns:p14="http://schemas.microsoft.com/office/powerpoint/2010/main" val="6852391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6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build="p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01888"/>
            <a:ext cx="10515600" cy="1325563"/>
          </a:xfr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bn-BD" sz="5400" b="1" u="sng" dirty="0" smtClean="0">
                <a:latin typeface="NikoshBAN" pitchFamily="2" charset="0"/>
                <a:cs typeface="NikoshBAN" pitchFamily="2" charset="0"/>
              </a:rPr>
              <a:t>পাঠ পরিচিতি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65908" y="1603952"/>
            <a:ext cx="10661073" cy="2365376"/>
          </a:xfr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>
            <a:normAutofit lnSpcReduction="10000"/>
          </a:bodyPr>
          <a:lstStyle/>
          <a:p>
            <a:pPr>
              <a:buFont typeface="Wingdings" pitchFamily="2" charset="2"/>
              <a:buChar char="ü"/>
            </a:pPr>
            <a:r>
              <a:rPr lang="bn-BD" dirty="0" smtClean="0">
                <a:latin typeface="NikoshBAN" pitchFamily="2" charset="0"/>
                <a:cs typeface="NikoshBAN" pitchFamily="2" charset="0"/>
              </a:rPr>
              <a:t>বিষয়ঃ রসায়ন ২য় পত্র</a:t>
            </a:r>
          </a:p>
          <a:p>
            <a:pPr>
              <a:buFont typeface="Wingdings" pitchFamily="2" charset="2"/>
              <a:buChar char="ü"/>
            </a:pPr>
            <a:r>
              <a:rPr lang="bn-BD" dirty="0" smtClean="0">
                <a:latin typeface="NikoshBAN" pitchFamily="2" charset="0"/>
                <a:cs typeface="NikoshBAN" pitchFamily="2" charset="0"/>
              </a:rPr>
              <a:t>শ্রেণিঃ দ্বাদশ</a:t>
            </a:r>
          </a:p>
          <a:p>
            <a:pPr>
              <a:buFont typeface="Wingdings" pitchFamily="2" charset="2"/>
              <a:buChar char="ü"/>
            </a:pPr>
            <a:r>
              <a:rPr lang="bn-BD" dirty="0" smtClean="0">
                <a:latin typeface="NikoshBAN" pitchFamily="2" charset="0"/>
                <a:cs typeface="NikoshBAN" pitchFamily="2" charset="0"/>
              </a:rPr>
              <a:t>অধ্যায়ঃ ২য়</a:t>
            </a:r>
          </a:p>
          <a:p>
            <a:pPr>
              <a:buFont typeface="Wingdings" pitchFamily="2" charset="2"/>
              <a:buChar char="ü"/>
            </a:pPr>
            <a:r>
              <a:rPr lang="bn-BD" dirty="0" smtClean="0">
                <a:latin typeface="NikoshBAN" pitchFamily="2" charset="0"/>
                <a:cs typeface="NikoshBAN" pitchFamily="2" charset="0"/>
              </a:rPr>
              <a:t>অধ্যায়ের নামঃ জৈব </a:t>
            </a:r>
            <a:r>
              <a:rPr lang="bn-BD" dirty="0" smtClean="0">
                <a:latin typeface="NikoshBAN" pitchFamily="2" charset="0"/>
                <a:cs typeface="NikoshBAN" pitchFamily="2" charset="0"/>
              </a:rPr>
              <a:t>রসায়ন</a:t>
            </a:r>
            <a:r>
              <a:rPr lang="en-US" dirty="0" smtClean="0">
                <a:latin typeface="NikoshBAN" pitchFamily="2" charset="0"/>
                <a:cs typeface="NikoshBAN" pitchFamily="2" charset="0"/>
              </a:rPr>
              <a:t>(</a:t>
            </a:r>
            <a:r>
              <a:rPr lang="en-US" dirty="0" err="1" smtClean="0">
                <a:latin typeface="NikoshBAN" pitchFamily="2" charset="0"/>
                <a:cs typeface="NikoshBAN" pitchFamily="2" charset="0"/>
              </a:rPr>
              <a:t>মারকনিকভের</a:t>
            </a:r>
            <a:r>
              <a:rPr lang="en-US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dirty="0" err="1" smtClean="0">
                <a:latin typeface="NikoshBAN" pitchFamily="2" charset="0"/>
                <a:cs typeface="NikoshBAN" pitchFamily="2" charset="0"/>
              </a:rPr>
              <a:t>নীতি</a:t>
            </a:r>
            <a:r>
              <a:rPr lang="en-US" dirty="0" smtClean="0">
                <a:latin typeface="NikoshBAN" pitchFamily="2" charset="0"/>
                <a:cs typeface="NikoshBAN" pitchFamily="2" charset="0"/>
              </a:rPr>
              <a:t>) </a:t>
            </a:r>
            <a:endParaRPr lang="bn-BD" dirty="0" smtClean="0">
              <a:latin typeface="NikoshBAN" pitchFamily="2" charset="0"/>
              <a:cs typeface="NikoshBAN" pitchFamily="2" charset="0"/>
            </a:endParaRPr>
          </a:p>
          <a:p>
            <a:pPr>
              <a:buFont typeface="Wingdings" pitchFamily="2" charset="2"/>
              <a:buChar char="ü"/>
            </a:pPr>
            <a:r>
              <a:rPr lang="bn-BD" dirty="0" smtClean="0">
                <a:latin typeface="NikoshBAN" pitchFamily="2" charset="0"/>
                <a:cs typeface="NikoshBAN" pitchFamily="2" charset="0"/>
              </a:rPr>
              <a:t>সময়ঃ ৪</a:t>
            </a:r>
            <a:r>
              <a:rPr lang="en-US" dirty="0" smtClean="0">
                <a:latin typeface="NikoshBAN" pitchFamily="2" charset="0"/>
                <a:cs typeface="NikoshBAN" pitchFamily="2" charset="0"/>
              </a:rPr>
              <a:t>০ </a:t>
            </a:r>
            <a:r>
              <a:rPr lang="bn-BD" dirty="0" smtClean="0">
                <a:latin typeface="NikoshBAN" pitchFamily="2" charset="0"/>
                <a:cs typeface="NikoshBAN" pitchFamily="2" charset="0"/>
              </a:rPr>
              <a:t> মিনিট</a:t>
            </a:r>
            <a:endParaRPr lang="en-US" dirty="0" smtClean="0">
              <a:latin typeface="NikoshBAN" pitchFamily="2" charset="0"/>
              <a:cs typeface="NikoshBAN" pitchFamily="2" charset="0"/>
            </a:endParaRPr>
          </a:p>
          <a:p>
            <a:pPr>
              <a:buNone/>
            </a:pP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4211782" y="4191000"/>
            <a:ext cx="5126182" cy="646331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bn-BD" sz="3600" u="sng" dirty="0" smtClean="0">
                <a:latin typeface="NikoshBAN" pitchFamily="2" charset="0"/>
                <a:cs typeface="NikoshBAN" pitchFamily="2" charset="0"/>
              </a:rPr>
              <a:t>রেফারেন্স বই</a:t>
            </a:r>
            <a:endParaRPr lang="en-US" sz="3600" u="sng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03201" y="5103674"/>
            <a:ext cx="5588000" cy="1569660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marL="342900" indent="-342900" algn="ctr"/>
            <a:r>
              <a:rPr lang="bn-BD" sz="2400" dirty="0" smtClean="0">
                <a:latin typeface="NikoshBAN" pitchFamily="2" charset="0"/>
                <a:cs typeface="NikoshBAN" pitchFamily="2" charset="0"/>
              </a:rPr>
              <a:t>রসায়ন ২য় পত্র</a:t>
            </a:r>
          </a:p>
          <a:p>
            <a:pPr marL="342900" indent="-342900" algn="ctr"/>
            <a:r>
              <a:rPr lang="bn-BD" sz="2400" dirty="0" smtClean="0">
                <a:latin typeface="NikoshBAN" pitchFamily="2" charset="0"/>
                <a:cs typeface="NikoshBAN" pitchFamily="2" charset="0"/>
              </a:rPr>
              <a:t>ড</a:t>
            </a:r>
            <a:r>
              <a:rPr lang="en-US" sz="2400" dirty="0" smtClean="0">
                <a:latin typeface="NikoshBAN" pitchFamily="2" charset="0"/>
                <a:cs typeface="NikoshBAN" pitchFamily="2" charset="0"/>
              </a:rPr>
              <a:t>.</a:t>
            </a:r>
            <a:r>
              <a:rPr lang="bn-BD" sz="2400" dirty="0" smtClean="0">
                <a:latin typeface="NikoshBAN" pitchFamily="2" charset="0"/>
                <a:cs typeface="NikoshBAN" pitchFamily="2" charset="0"/>
              </a:rPr>
              <a:t>সরোজ কান্তি সিংহ হাজারী</a:t>
            </a:r>
          </a:p>
          <a:p>
            <a:pPr marL="342900" indent="-342900" algn="ctr"/>
            <a:r>
              <a:rPr lang="bn-BD" sz="2400" dirty="0" smtClean="0">
                <a:latin typeface="NikoshBAN" pitchFamily="2" charset="0"/>
                <a:cs typeface="NikoshBAN" pitchFamily="2" charset="0"/>
              </a:rPr>
              <a:t>ও</a:t>
            </a:r>
          </a:p>
          <a:p>
            <a:pPr marL="342900" indent="-342900" algn="ctr"/>
            <a:r>
              <a:rPr lang="bn-BD" sz="2400" dirty="0" smtClean="0">
                <a:latin typeface="NikoshBAN" pitchFamily="2" charset="0"/>
                <a:cs typeface="NikoshBAN" pitchFamily="2" charset="0"/>
              </a:rPr>
              <a:t>অধ্যাপক হারাধন নাগ</a:t>
            </a:r>
            <a:endParaRPr lang="en-US" sz="24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373090" y="4919008"/>
            <a:ext cx="5818910" cy="1938992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marL="342900" indent="-342900" algn="ctr"/>
            <a:r>
              <a:rPr lang="bn-BD" sz="2400" dirty="0" smtClean="0">
                <a:latin typeface="NikoshBAN" pitchFamily="2" charset="0"/>
                <a:cs typeface="NikoshBAN" pitchFamily="2" charset="0"/>
              </a:rPr>
              <a:t>রসায়ন ২য় পত্র</a:t>
            </a:r>
          </a:p>
          <a:p>
            <a:pPr marL="342900" indent="-342900" algn="ctr"/>
            <a:r>
              <a:rPr lang="bn-BD" sz="2400" dirty="0" smtClean="0">
                <a:latin typeface="NikoshBAN" pitchFamily="2" charset="0"/>
                <a:cs typeface="NikoshBAN" pitchFamily="2" charset="0"/>
              </a:rPr>
              <a:t>প্রফেসর ড</a:t>
            </a:r>
            <a:r>
              <a:rPr lang="en-US" sz="2400" dirty="0" smtClean="0">
                <a:latin typeface="NikoshBAN" pitchFamily="2" charset="0"/>
                <a:cs typeface="NikoshBAN" pitchFamily="2" charset="0"/>
              </a:rPr>
              <a:t>. </a:t>
            </a:r>
            <a:r>
              <a:rPr lang="bn-BD" sz="2400" dirty="0" smtClean="0">
                <a:latin typeface="NikoshBAN" pitchFamily="2" charset="0"/>
                <a:cs typeface="NikoshBAN" pitchFamily="2" charset="0"/>
              </a:rPr>
              <a:t>মো</a:t>
            </a:r>
            <a:r>
              <a:rPr lang="en-US" sz="2400" dirty="0" smtClean="0">
                <a:latin typeface="NikoshBAN" pitchFamily="2" charset="0"/>
                <a:cs typeface="NikoshBAN" pitchFamily="2" charset="0"/>
              </a:rPr>
              <a:t>. </a:t>
            </a:r>
            <a:r>
              <a:rPr lang="bn-BD" sz="2400" dirty="0" smtClean="0">
                <a:latin typeface="NikoshBAN" pitchFamily="2" charset="0"/>
                <a:cs typeface="NikoshBAN" pitchFamily="2" charset="0"/>
              </a:rPr>
              <a:t>জয়নাল আবেদীন</a:t>
            </a:r>
          </a:p>
          <a:p>
            <a:pPr marL="342900" indent="-342900" algn="ctr"/>
            <a:r>
              <a:rPr lang="bn-BD" sz="2400" dirty="0" smtClean="0">
                <a:latin typeface="NikoshBAN" pitchFamily="2" charset="0"/>
                <a:cs typeface="NikoshBAN" pitchFamily="2" charset="0"/>
              </a:rPr>
              <a:t>প্রফেসর ড</a:t>
            </a:r>
            <a:r>
              <a:rPr lang="en-US" sz="2400" dirty="0" smtClean="0">
                <a:latin typeface="NikoshBAN" pitchFamily="2" charset="0"/>
                <a:cs typeface="NikoshBAN" pitchFamily="2" charset="0"/>
              </a:rPr>
              <a:t>.</a:t>
            </a:r>
            <a:r>
              <a:rPr lang="bn-BD" sz="2400" dirty="0" smtClean="0">
                <a:latin typeface="NikoshBAN" pitchFamily="2" charset="0"/>
                <a:cs typeface="NikoshBAN" pitchFamily="2" charset="0"/>
              </a:rPr>
              <a:t> এস এম ওয়াহিদুজ্জামান</a:t>
            </a:r>
          </a:p>
          <a:p>
            <a:pPr marL="342900" indent="-342900" algn="ctr"/>
            <a:r>
              <a:rPr lang="bn-BD" sz="2400" dirty="0" smtClean="0">
                <a:latin typeface="NikoshBAN" pitchFamily="2" charset="0"/>
                <a:cs typeface="NikoshBAN" pitchFamily="2" charset="0"/>
              </a:rPr>
              <a:t>প্রফেসর সায়েন উদ্দিন আহমেদ</a:t>
            </a:r>
          </a:p>
          <a:p>
            <a:pPr marL="342900" indent="-342900" algn="ctr"/>
            <a:r>
              <a:rPr lang="bn-BD" sz="2400" dirty="0" smtClean="0">
                <a:latin typeface="NikoshBAN" pitchFamily="2" charset="0"/>
                <a:cs typeface="NikoshBAN" pitchFamily="2" charset="0"/>
              </a:rPr>
              <a:t>মো</a:t>
            </a:r>
            <a:r>
              <a:rPr lang="en-US" sz="2400" dirty="0" smtClean="0">
                <a:latin typeface="NikoshBAN" pitchFamily="2" charset="0"/>
                <a:cs typeface="NikoshBAN" pitchFamily="2" charset="0"/>
              </a:rPr>
              <a:t>.</a:t>
            </a:r>
            <a:r>
              <a:rPr lang="bn-BD" sz="2400" dirty="0" smtClean="0">
                <a:latin typeface="NikoshBAN" pitchFamily="2" charset="0"/>
                <a:cs typeface="NikoshBAN" pitchFamily="2" charset="0"/>
              </a:rPr>
              <a:t> আব্দুল মান্নান</a:t>
            </a:r>
          </a:p>
        </p:txBody>
      </p:sp>
    </p:spTree>
    <p:extLst>
      <p:ext uri="{BB962C8B-B14F-4D97-AF65-F5344CB8AC3E}">
        <p14:creationId xmlns:p14="http://schemas.microsoft.com/office/powerpoint/2010/main" val="19674843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2" presetClass="entr" presetSubtype="9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3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8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90108" y="0"/>
            <a:ext cx="5223163" cy="1325563"/>
          </a:xfr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bn-IN" b="1" dirty="0">
                <a:latin typeface="NikoshBAN" panose="02000000000000000000" pitchFamily="2" charset="0"/>
                <a:cs typeface="NikoshBAN" panose="02000000000000000000" pitchFamily="2" charset="0"/>
              </a:rPr>
              <a:t>শিখনফল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0" y="1825625"/>
            <a:ext cx="12192000" cy="4351338"/>
          </a:xfr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/>
          <a:lstStyle/>
          <a:p>
            <a:r>
              <a:rPr lang="en-US" dirty="0" err="1" smtClean="0"/>
              <a:t>এই</a:t>
            </a:r>
            <a:r>
              <a:rPr lang="en-US" dirty="0" smtClean="0"/>
              <a:t> </a:t>
            </a:r>
            <a:r>
              <a:rPr lang="en-US" dirty="0" err="1" smtClean="0"/>
              <a:t>পাঠ</a:t>
            </a:r>
            <a:r>
              <a:rPr lang="en-US" dirty="0" smtClean="0"/>
              <a:t> </a:t>
            </a:r>
            <a:r>
              <a:rPr lang="en-US" dirty="0" err="1" smtClean="0"/>
              <a:t>শেষে</a:t>
            </a:r>
            <a:r>
              <a:rPr lang="en-US" dirty="0" smtClean="0"/>
              <a:t> </a:t>
            </a:r>
            <a:r>
              <a:rPr lang="en-US" dirty="0" err="1" smtClean="0"/>
              <a:t>শিক্ষার্থীরা</a:t>
            </a:r>
            <a:r>
              <a:rPr lang="en-US" dirty="0" smtClean="0"/>
              <a:t> …………</a:t>
            </a:r>
          </a:p>
          <a:p>
            <a:pPr marL="514350" indent="-514350">
              <a:buAutoNum type="arabicParenR"/>
            </a:pPr>
            <a:r>
              <a:rPr lang="en-US" dirty="0" err="1" smtClean="0"/>
              <a:t>অ্যালকিন</a:t>
            </a:r>
            <a:r>
              <a:rPr lang="en-US" dirty="0" smtClean="0"/>
              <a:t>  </a:t>
            </a:r>
            <a:r>
              <a:rPr lang="en-US" dirty="0" err="1" smtClean="0"/>
              <a:t>কি</a:t>
            </a:r>
            <a:r>
              <a:rPr lang="en-US" dirty="0" smtClean="0"/>
              <a:t> </a:t>
            </a:r>
            <a:r>
              <a:rPr lang="en-US" dirty="0" err="1" smtClean="0"/>
              <a:t>বলতে</a:t>
            </a:r>
            <a:r>
              <a:rPr lang="en-US" dirty="0" smtClean="0"/>
              <a:t> </a:t>
            </a:r>
            <a:r>
              <a:rPr lang="en-US" dirty="0" err="1" smtClean="0"/>
              <a:t>পারবে</a:t>
            </a:r>
            <a:r>
              <a:rPr lang="en-US" dirty="0" smtClean="0"/>
              <a:t>।</a:t>
            </a:r>
          </a:p>
          <a:p>
            <a:pPr marL="514350" indent="-514350">
              <a:buFont typeface="Arial" panose="020B0604020202020204" pitchFamily="34" charset="0"/>
              <a:buAutoNum type="arabicParenR"/>
            </a:pPr>
            <a:r>
              <a:rPr lang="en-US" dirty="0" err="1" smtClean="0"/>
              <a:t>অ্যালকাইন</a:t>
            </a:r>
            <a:r>
              <a:rPr lang="en-US" dirty="0" smtClean="0"/>
              <a:t>  </a:t>
            </a:r>
            <a:r>
              <a:rPr lang="en-US" dirty="0" err="1"/>
              <a:t>কি</a:t>
            </a:r>
            <a:r>
              <a:rPr lang="en-US" dirty="0"/>
              <a:t> </a:t>
            </a:r>
            <a:r>
              <a:rPr lang="en-US" dirty="0" err="1"/>
              <a:t>বলতে</a:t>
            </a:r>
            <a:r>
              <a:rPr lang="en-US" dirty="0"/>
              <a:t> </a:t>
            </a:r>
            <a:r>
              <a:rPr lang="en-US" dirty="0" err="1"/>
              <a:t>পারবে</a:t>
            </a:r>
            <a:r>
              <a:rPr lang="en-US" dirty="0" smtClean="0"/>
              <a:t>।</a:t>
            </a:r>
          </a:p>
          <a:p>
            <a:pPr marL="514350" indent="-514350">
              <a:buFont typeface="Arial" panose="020B0604020202020204" pitchFamily="34" charset="0"/>
              <a:buAutoNum type="arabicParenR"/>
            </a:pPr>
            <a:r>
              <a:rPr lang="en-US" dirty="0" err="1" smtClean="0"/>
              <a:t>মারকনিকভের</a:t>
            </a:r>
            <a:r>
              <a:rPr lang="en-US" dirty="0" smtClean="0"/>
              <a:t> </a:t>
            </a:r>
            <a:r>
              <a:rPr lang="en-US" dirty="0" err="1" smtClean="0"/>
              <a:t>নীতি</a:t>
            </a:r>
            <a:r>
              <a:rPr lang="en-US" dirty="0" smtClean="0"/>
              <a:t> </a:t>
            </a:r>
            <a:r>
              <a:rPr lang="en-US" dirty="0" err="1" smtClean="0"/>
              <a:t>ব্যাখ্যা</a:t>
            </a:r>
            <a:r>
              <a:rPr lang="en-US" dirty="0" smtClean="0"/>
              <a:t> </a:t>
            </a:r>
            <a:r>
              <a:rPr lang="en-US" dirty="0" err="1" smtClean="0"/>
              <a:t>করতে</a:t>
            </a:r>
            <a:r>
              <a:rPr lang="en-US" dirty="0" smtClean="0"/>
              <a:t> </a:t>
            </a:r>
            <a:r>
              <a:rPr lang="en-US" dirty="0" err="1" smtClean="0"/>
              <a:t>পারবে</a:t>
            </a:r>
            <a:r>
              <a:rPr lang="en-US" dirty="0" smtClean="0"/>
              <a:t>।</a:t>
            </a:r>
          </a:p>
          <a:p>
            <a:pPr marL="514350" indent="-514350">
              <a:buFont typeface="Arial" panose="020B0604020202020204" pitchFamily="34" charset="0"/>
              <a:buAutoNum type="arabicParenR"/>
            </a:pPr>
            <a:r>
              <a:rPr lang="en-US" dirty="0" err="1" smtClean="0"/>
              <a:t>প্রান্তীয়</a:t>
            </a:r>
            <a:r>
              <a:rPr lang="en-US" dirty="0" smtClean="0"/>
              <a:t> </a:t>
            </a:r>
            <a:r>
              <a:rPr lang="en-US" dirty="0" err="1" smtClean="0"/>
              <a:t>অ্যালকাইন</a:t>
            </a:r>
            <a:r>
              <a:rPr lang="en-US" dirty="0" smtClean="0"/>
              <a:t>  </a:t>
            </a:r>
            <a:r>
              <a:rPr lang="en-US" dirty="0" err="1" smtClean="0"/>
              <a:t>অম্লধর্মী</a:t>
            </a:r>
            <a:r>
              <a:rPr lang="en-US" dirty="0" smtClean="0"/>
              <a:t> </a:t>
            </a:r>
            <a:r>
              <a:rPr lang="en-US" dirty="0" err="1" smtClean="0"/>
              <a:t>ব্যাখ্যা</a:t>
            </a:r>
            <a:r>
              <a:rPr lang="en-US" dirty="0" smtClean="0"/>
              <a:t> </a:t>
            </a:r>
            <a:r>
              <a:rPr lang="en-US" dirty="0" err="1" smtClean="0"/>
              <a:t>করতে</a:t>
            </a:r>
            <a:r>
              <a:rPr lang="en-US" dirty="0" smtClean="0"/>
              <a:t> </a:t>
            </a:r>
            <a:r>
              <a:rPr lang="en-US" dirty="0" err="1" smtClean="0"/>
              <a:t>পারবে</a:t>
            </a:r>
            <a:r>
              <a:rPr lang="en-US" dirty="0" smtClean="0"/>
              <a:t>। </a:t>
            </a:r>
          </a:p>
          <a:p>
            <a:pPr marL="514350" indent="-514350">
              <a:buFont typeface="Arial" panose="020B0604020202020204" pitchFamily="34" charset="0"/>
              <a:buAutoNum type="arabicParenR"/>
            </a:pPr>
            <a:endParaRPr lang="en-US" dirty="0"/>
          </a:p>
          <a:p>
            <a:pPr marL="514350" indent="-514350">
              <a:buAutoNum type="arabicParenR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261216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" grpId="0" build="p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690255"/>
          </a:xfr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/>
          <a:lstStyle/>
          <a:p>
            <a:r>
              <a:rPr lang="en-US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অ্যালকিন</a:t>
            </a:r>
            <a:r>
              <a:rPr lang="en-US" b="1" dirty="0">
                <a:latin typeface="NikoshBAN" panose="02000000000000000000" pitchFamily="2" charset="0"/>
                <a:cs typeface="NikoshBAN" panose="02000000000000000000" pitchFamily="2" charset="0"/>
              </a:rPr>
              <a:t>   </a:t>
            </a:r>
            <a:r>
              <a:rPr lang="en-US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কি</a:t>
            </a:r>
            <a:r>
              <a:rPr lang="en-US" b="1" dirty="0">
                <a:latin typeface="NikoshBAN" panose="02000000000000000000" pitchFamily="2" charset="0"/>
                <a:cs typeface="NikoshBAN" panose="02000000000000000000" pitchFamily="2" charset="0"/>
              </a:rPr>
              <a:t> ? </a:t>
            </a:r>
            <a:br>
              <a:rPr lang="en-US" b="1" dirty="0">
                <a:latin typeface="NikoshBAN" panose="02000000000000000000" pitchFamily="2" charset="0"/>
                <a:cs typeface="NikoshBAN" panose="02000000000000000000" pitchFamily="2" charset="0"/>
              </a:rPr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" y="1704110"/>
            <a:ext cx="12192000" cy="5153890"/>
          </a:xfr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endParaRPr lang="en-US" b="1" dirty="0" smtClean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en-US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যে</a:t>
            </a:r>
            <a:r>
              <a:rPr lang="en-US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সব</a:t>
            </a:r>
            <a:r>
              <a:rPr lang="en-US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জৈব</a:t>
            </a:r>
            <a:r>
              <a:rPr lang="en-US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যৌগে</a:t>
            </a:r>
            <a:r>
              <a:rPr lang="en-US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কার্বন</a:t>
            </a:r>
            <a:r>
              <a:rPr lang="en-US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কার্বন</a:t>
            </a:r>
            <a:r>
              <a:rPr lang="en-US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দ্বিবন্ধন</a:t>
            </a:r>
            <a:r>
              <a:rPr lang="en-US" b="1" dirty="0">
                <a:latin typeface="NikoshBAN" panose="02000000000000000000" pitchFamily="2" charset="0"/>
                <a:cs typeface="NikoshBAN" panose="02000000000000000000" pitchFamily="2" charset="0"/>
              </a:rPr>
              <a:t>  </a:t>
            </a:r>
            <a:r>
              <a:rPr lang="en-US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বিদ্যমান</a:t>
            </a:r>
            <a:r>
              <a:rPr lang="en-US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থাকে</a:t>
            </a:r>
            <a:r>
              <a:rPr lang="en-US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তাদেরকে</a:t>
            </a:r>
            <a:endParaRPr lang="en-US" b="1" dirty="0" smtClean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marL="0" indent="0">
              <a:buNone/>
            </a:pPr>
            <a:r>
              <a:rPr lang="en-US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অ্যালকিন</a:t>
            </a:r>
            <a:r>
              <a:rPr lang="en-US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বলে</a:t>
            </a:r>
            <a:r>
              <a:rPr lang="en-US" b="1" dirty="0"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</a:p>
          <a:p>
            <a:r>
              <a:rPr lang="en-US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যেমন</a:t>
            </a:r>
            <a:r>
              <a:rPr lang="en-US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, </a:t>
            </a:r>
            <a:r>
              <a:rPr lang="en-US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ইথিন</a:t>
            </a:r>
            <a:r>
              <a:rPr lang="en-US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b="1" dirty="0">
                <a:latin typeface="NikoshBAN" panose="02000000000000000000" pitchFamily="2" charset="0"/>
                <a:cs typeface="NikoshBAN" panose="02000000000000000000" pitchFamily="2" charset="0"/>
              </a:rPr>
              <a:t>(CH</a:t>
            </a:r>
            <a:r>
              <a:rPr lang="en-US" b="1" baseline="-25000" dirty="0">
                <a:latin typeface="NikoshBAN" panose="02000000000000000000" pitchFamily="2" charset="0"/>
                <a:cs typeface="NikoshBAN" panose="02000000000000000000" pitchFamily="2" charset="0"/>
              </a:rPr>
              <a:t>2</a:t>
            </a:r>
            <a:r>
              <a:rPr lang="en-US" b="1" dirty="0">
                <a:latin typeface="NikoshBAN" panose="02000000000000000000" pitchFamily="2" charset="0"/>
                <a:cs typeface="NikoshBAN" panose="02000000000000000000" pitchFamily="2" charset="0"/>
              </a:rPr>
              <a:t>=CH</a:t>
            </a:r>
            <a:r>
              <a:rPr lang="en-US" b="1" baseline="-25000" dirty="0">
                <a:latin typeface="NikoshBAN" panose="02000000000000000000" pitchFamily="2" charset="0"/>
                <a:cs typeface="NikoshBAN" panose="02000000000000000000" pitchFamily="2" charset="0"/>
              </a:rPr>
              <a:t>2</a:t>
            </a:r>
            <a:r>
              <a:rPr lang="en-US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), </a:t>
            </a:r>
            <a:r>
              <a:rPr lang="en-US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প্রোপিন</a:t>
            </a:r>
            <a:r>
              <a:rPr lang="en-US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b="1" dirty="0">
                <a:latin typeface="NikoshBAN" panose="02000000000000000000" pitchFamily="2" charset="0"/>
                <a:cs typeface="NikoshBAN" panose="02000000000000000000" pitchFamily="2" charset="0"/>
              </a:rPr>
              <a:t>( CH</a:t>
            </a:r>
            <a:r>
              <a:rPr lang="en-US" b="1" baseline="-25000" dirty="0">
                <a:latin typeface="NikoshBAN" panose="02000000000000000000" pitchFamily="2" charset="0"/>
                <a:cs typeface="NikoshBAN" panose="02000000000000000000" pitchFamily="2" charset="0"/>
              </a:rPr>
              <a:t>3</a:t>
            </a:r>
            <a:r>
              <a:rPr lang="en-US" b="1" dirty="0">
                <a:latin typeface="NikoshBAN" panose="02000000000000000000" pitchFamily="2" charset="0"/>
                <a:cs typeface="NikoshBAN" panose="02000000000000000000" pitchFamily="2" charset="0"/>
              </a:rPr>
              <a:t>-CH=CH</a:t>
            </a:r>
            <a:r>
              <a:rPr lang="en-US" b="1" baseline="-25000" dirty="0">
                <a:latin typeface="NikoshBAN" panose="02000000000000000000" pitchFamily="2" charset="0"/>
                <a:cs typeface="NikoshBAN" panose="02000000000000000000" pitchFamily="2" charset="0"/>
              </a:rPr>
              <a:t>2</a:t>
            </a:r>
            <a:r>
              <a:rPr lang="en-US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)</a:t>
            </a:r>
          </a:p>
          <a:p>
            <a:pPr marL="0" indent="0">
              <a:buNone/>
            </a:pPr>
            <a:endParaRPr lang="en-US" b="1" dirty="0" smtClean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en-US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অ্যালকিনের</a:t>
            </a:r>
            <a:r>
              <a:rPr lang="en-US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সাধারন</a:t>
            </a:r>
            <a:r>
              <a:rPr lang="en-US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সংকেতঃ</a:t>
            </a:r>
            <a:r>
              <a:rPr lang="en-US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C</a:t>
            </a:r>
            <a:r>
              <a:rPr lang="en-US" b="1" baseline="-25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n</a:t>
            </a:r>
            <a:r>
              <a:rPr lang="en-US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H</a:t>
            </a:r>
            <a:r>
              <a:rPr lang="en-US" b="1" baseline="-25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2n</a:t>
            </a:r>
            <a:endParaRPr lang="en-US" b="1" baseline="-25000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endParaRPr lang="en-US" b="1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en-US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অ্যালকিনের</a:t>
            </a:r>
            <a:r>
              <a:rPr lang="en-US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সর্বনিম্ন</a:t>
            </a:r>
            <a:r>
              <a:rPr lang="en-US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সদস্য</a:t>
            </a:r>
            <a:r>
              <a:rPr lang="en-US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ইথিন</a:t>
            </a:r>
            <a:r>
              <a:rPr lang="en-US" b="1" dirty="0">
                <a:latin typeface="NikoshBAN" panose="02000000000000000000" pitchFamily="2" charset="0"/>
                <a:cs typeface="NikoshBAN" panose="02000000000000000000" pitchFamily="2" charset="0"/>
              </a:rPr>
              <a:t>।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8709217"/>
      </p:ext>
    </p:extLst>
  </p:cSld>
  <p:clrMapOvr>
    <a:masterClrMapping/>
  </p:clrMapOvr>
  <p:transition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build="p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690255"/>
          </a:xfr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/>
          <a:lstStyle/>
          <a:p>
            <a:r>
              <a:rPr lang="en-US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অ্যালকাইন</a:t>
            </a:r>
            <a:r>
              <a:rPr lang="en-US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কি</a:t>
            </a:r>
            <a:r>
              <a:rPr lang="en-US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b="1" dirty="0">
                <a:latin typeface="NikoshBAN" panose="02000000000000000000" pitchFamily="2" charset="0"/>
                <a:cs typeface="NikoshBAN" panose="02000000000000000000" pitchFamily="2" charset="0"/>
              </a:rPr>
              <a:t>? </a:t>
            </a:r>
            <a:br>
              <a:rPr lang="en-US" b="1" dirty="0">
                <a:latin typeface="NikoshBAN" panose="02000000000000000000" pitchFamily="2" charset="0"/>
                <a:cs typeface="NikoshBAN" panose="02000000000000000000" pitchFamily="2" charset="0"/>
              </a:rPr>
            </a:br>
            <a:endParaRPr lang="en-US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1" y="1704110"/>
                <a:ext cx="12192000" cy="5153890"/>
              </a:xfrm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>
                <a:normAutofit/>
              </a:bodyPr>
              <a:lstStyle/>
              <a:p>
                <a:endParaRPr lang="en-US" b="1" dirty="0" smtClean="0">
                  <a:latin typeface="NikoshBAN" panose="02000000000000000000" pitchFamily="2" charset="0"/>
                  <a:cs typeface="NikoshBAN" panose="02000000000000000000" pitchFamily="2" charset="0"/>
                </a:endParaRPr>
              </a:p>
              <a:p>
                <a:r>
                  <a:rPr lang="en-US" b="1" dirty="0" err="1" smtClean="0">
                    <a:latin typeface="NikoshBAN" panose="02000000000000000000" pitchFamily="2" charset="0"/>
                    <a:cs typeface="NikoshBAN" panose="02000000000000000000" pitchFamily="2" charset="0"/>
                  </a:rPr>
                  <a:t>যে</a:t>
                </a:r>
                <a:r>
                  <a:rPr lang="en-US" b="1" dirty="0" smtClean="0">
                    <a:latin typeface="NikoshBAN" panose="02000000000000000000" pitchFamily="2" charset="0"/>
                    <a:cs typeface="NikoshBAN" panose="02000000000000000000" pitchFamily="2" charset="0"/>
                  </a:rPr>
                  <a:t> </a:t>
                </a:r>
                <a:r>
                  <a:rPr lang="en-US" b="1" dirty="0" err="1">
                    <a:latin typeface="NikoshBAN" panose="02000000000000000000" pitchFamily="2" charset="0"/>
                    <a:cs typeface="NikoshBAN" panose="02000000000000000000" pitchFamily="2" charset="0"/>
                  </a:rPr>
                  <a:t>সব</a:t>
                </a:r>
                <a:r>
                  <a:rPr lang="en-US" b="1" dirty="0">
                    <a:latin typeface="NikoshBAN" panose="02000000000000000000" pitchFamily="2" charset="0"/>
                    <a:cs typeface="NikoshBAN" panose="02000000000000000000" pitchFamily="2" charset="0"/>
                  </a:rPr>
                  <a:t> </a:t>
                </a:r>
                <a:r>
                  <a:rPr lang="en-US" b="1" dirty="0" err="1">
                    <a:latin typeface="NikoshBAN" panose="02000000000000000000" pitchFamily="2" charset="0"/>
                    <a:cs typeface="NikoshBAN" panose="02000000000000000000" pitchFamily="2" charset="0"/>
                  </a:rPr>
                  <a:t>জৈব</a:t>
                </a:r>
                <a:r>
                  <a:rPr lang="en-US" b="1" dirty="0">
                    <a:latin typeface="NikoshBAN" panose="02000000000000000000" pitchFamily="2" charset="0"/>
                    <a:cs typeface="NikoshBAN" panose="02000000000000000000" pitchFamily="2" charset="0"/>
                  </a:rPr>
                  <a:t> </a:t>
                </a:r>
                <a:r>
                  <a:rPr lang="en-US" b="1" dirty="0" err="1">
                    <a:latin typeface="NikoshBAN" panose="02000000000000000000" pitchFamily="2" charset="0"/>
                    <a:cs typeface="NikoshBAN" panose="02000000000000000000" pitchFamily="2" charset="0"/>
                  </a:rPr>
                  <a:t>যৌগে</a:t>
                </a:r>
                <a:r>
                  <a:rPr lang="en-US" b="1" dirty="0">
                    <a:latin typeface="NikoshBAN" panose="02000000000000000000" pitchFamily="2" charset="0"/>
                    <a:cs typeface="NikoshBAN" panose="02000000000000000000" pitchFamily="2" charset="0"/>
                  </a:rPr>
                  <a:t> </a:t>
                </a:r>
                <a:r>
                  <a:rPr lang="en-US" b="1" dirty="0" err="1">
                    <a:latin typeface="NikoshBAN" panose="02000000000000000000" pitchFamily="2" charset="0"/>
                    <a:cs typeface="NikoshBAN" panose="02000000000000000000" pitchFamily="2" charset="0"/>
                  </a:rPr>
                  <a:t>কার্বন</a:t>
                </a:r>
                <a:r>
                  <a:rPr lang="en-US" b="1" dirty="0">
                    <a:latin typeface="NikoshBAN" panose="02000000000000000000" pitchFamily="2" charset="0"/>
                    <a:cs typeface="NikoshBAN" panose="02000000000000000000" pitchFamily="2" charset="0"/>
                  </a:rPr>
                  <a:t> </a:t>
                </a:r>
                <a:r>
                  <a:rPr lang="en-US" b="1" dirty="0" err="1">
                    <a:latin typeface="NikoshBAN" panose="02000000000000000000" pitchFamily="2" charset="0"/>
                    <a:cs typeface="NikoshBAN" panose="02000000000000000000" pitchFamily="2" charset="0"/>
                  </a:rPr>
                  <a:t>কার্বন</a:t>
                </a:r>
                <a:r>
                  <a:rPr lang="en-US" b="1" dirty="0">
                    <a:latin typeface="NikoshBAN" panose="02000000000000000000" pitchFamily="2" charset="0"/>
                    <a:cs typeface="NikoshBAN" panose="02000000000000000000" pitchFamily="2" charset="0"/>
                  </a:rPr>
                  <a:t> </a:t>
                </a:r>
                <a:r>
                  <a:rPr lang="en-US" b="1" dirty="0" err="1" smtClean="0">
                    <a:latin typeface="NikoshBAN" panose="02000000000000000000" pitchFamily="2" charset="0"/>
                    <a:cs typeface="NikoshBAN" panose="02000000000000000000" pitchFamily="2" charset="0"/>
                  </a:rPr>
                  <a:t>ত্রিবন্ধন</a:t>
                </a:r>
                <a:r>
                  <a:rPr lang="en-US" b="1" dirty="0" smtClean="0">
                    <a:latin typeface="NikoshBAN" panose="02000000000000000000" pitchFamily="2" charset="0"/>
                    <a:cs typeface="NikoshBAN" panose="02000000000000000000" pitchFamily="2" charset="0"/>
                  </a:rPr>
                  <a:t>  </a:t>
                </a:r>
                <a:r>
                  <a:rPr lang="en-US" b="1" dirty="0" err="1">
                    <a:latin typeface="NikoshBAN" panose="02000000000000000000" pitchFamily="2" charset="0"/>
                    <a:cs typeface="NikoshBAN" panose="02000000000000000000" pitchFamily="2" charset="0"/>
                  </a:rPr>
                  <a:t>বিদ্যমান</a:t>
                </a:r>
                <a:r>
                  <a:rPr lang="en-US" b="1" dirty="0">
                    <a:latin typeface="NikoshBAN" panose="02000000000000000000" pitchFamily="2" charset="0"/>
                    <a:cs typeface="NikoshBAN" panose="02000000000000000000" pitchFamily="2" charset="0"/>
                  </a:rPr>
                  <a:t> </a:t>
                </a:r>
                <a:r>
                  <a:rPr lang="en-US" b="1" dirty="0" err="1">
                    <a:latin typeface="NikoshBAN" panose="02000000000000000000" pitchFamily="2" charset="0"/>
                    <a:cs typeface="NikoshBAN" panose="02000000000000000000" pitchFamily="2" charset="0"/>
                  </a:rPr>
                  <a:t>থাকে</a:t>
                </a:r>
                <a:r>
                  <a:rPr lang="en-US" b="1" dirty="0">
                    <a:latin typeface="NikoshBAN" panose="02000000000000000000" pitchFamily="2" charset="0"/>
                    <a:cs typeface="NikoshBAN" panose="02000000000000000000" pitchFamily="2" charset="0"/>
                  </a:rPr>
                  <a:t> </a:t>
                </a:r>
                <a:r>
                  <a:rPr lang="en-US" b="1" dirty="0" err="1" smtClean="0">
                    <a:latin typeface="NikoshBAN" panose="02000000000000000000" pitchFamily="2" charset="0"/>
                    <a:cs typeface="NikoshBAN" panose="02000000000000000000" pitchFamily="2" charset="0"/>
                  </a:rPr>
                  <a:t>তাদেরকে</a:t>
                </a:r>
                <a:endParaRPr lang="en-US" b="1" dirty="0" smtClean="0">
                  <a:latin typeface="NikoshBAN" panose="02000000000000000000" pitchFamily="2" charset="0"/>
                  <a:cs typeface="NikoshBAN" panose="02000000000000000000" pitchFamily="2" charset="0"/>
                </a:endParaRPr>
              </a:p>
              <a:p>
                <a:pPr marL="0" indent="0">
                  <a:buNone/>
                </a:pPr>
                <a:r>
                  <a:rPr lang="en-US" b="1" dirty="0" smtClean="0">
                    <a:latin typeface="NikoshBAN" panose="02000000000000000000" pitchFamily="2" charset="0"/>
                    <a:cs typeface="NikoshBAN" panose="02000000000000000000" pitchFamily="2" charset="0"/>
                  </a:rPr>
                  <a:t> </a:t>
                </a:r>
                <a:r>
                  <a:rPr lang="en-US" b="1" dirty="0" err="1" smtClean="0">
                    <a:latin typeface="NikoshBAN" panose="02000000000000000000" pitchFamily="2" charset="0"/>
                    <a:cs typeface="NikoshBAN" panose="02000000000000000000" pitchFamily="2" charset="0"/>
                  </a:rPr>
                  <a:t>অ্যালকাইন</a:t>
                </a:r>
                <a:r>
                  <a:rPr lang="en-US" b="1" dirty="0" smtClean="0">
                    <a:latin typeface="NikoshBAN" panose="02000000000000000000" pitchFamily="2" charset="0"/>
                    <a:cs typeface="NikoshBAN" panose="02000000000000000000" pitchFamily="2" charset="0"/>
                  </a:rPr>
                  <a:t> </a:t>
                </a:r>
                <a:r>
                  <a:rPr lang="en-US" b="1" dirty="0" err="1" smtClean="0">
                    <a:latin typeface="NikoshBAN" panose="02000000000000000000" pitchFamily="2" charset="0"/>
                    <a:cs typeface="NikoshBAN" panose="02000000000000000000" pitchFamily="2" charset="0"/>
                  </a:rPr>
                  <a:t>বলে</a:t>
                </a:r>
                <a:r>
                  <a:rPr lang="en-US" b="1" dirty="0">
                    <a:latin typeface="NikoshBAN" panose="02000000000000000000" pitchFamily="2" charset="0"/>
                    <a:cs typeface="NikoshBAN" panose="02000000000000000000" pitchFamily="2" charset="0"/>
                  </a:rPr>
                  <a:t>।</a:t>
                </a:r>
              </a:p>
              <a:p>
                <a:r>
                  <a:rPr lang="en-US" b="1" dirty="0" err="1">
                    <a:latin typeface="NikoshBAN" panose="02000000000000000000" pitchFamily="2" charset="0"/>
                    <a:cs typeface="NikoshBAN" panose="02000000000000000000" pitchFamily="2" charset="0"/>
                  </a:rPr>
                  <a:t>যেমন</a:t>
                </a:r>
                <a:r>
                  <a:rPr lang="en-US" b="1" dirty="0">
                    <a:latin typeface="NikoshBAN" panose="02000000000000000000" pitchFamily="2" charset="0"/>
                    <a:cs typeface="NikoshBAN" panose="02000000000000000000" pitchFamily="2" charset="0"/>
                  </a:rPr>
                  <a:t> </a:t>
                </a:r>
                <a:r>
                  <a:rPr lang="en-US" b="1" dirty="0" smtClean="0">
                    <a:latin typeface="NikoshBAN" panose="02000000000000000000" pitchFamily="2" charset="0"/>
                    <a:cs typeface="NikoshBAN" panose="02000000000000000000" pitchFamily="2" charset="0"/>
                  </a:rPr>
                  <a:t>, </a:t>
                </a:r>
                <a:r>
                  <a:rPr lang="en-US" b="1" dirty="0" err="1" smtClean="0">
                    <a:latin typeface="NikoshBAN" panose="02000000000000000000" pitchFamily="2" charset="0"/>
                    <a:cs typeface="NikoshBAN" panose="02000000000000000000" pitchFamily="2" charset="0"/>
                  </a:rPr>
                  <a:t>ইথাইন</a:t>
                </a:r>
                <a:r>
                  <a:rPr lang="en-US" b="1" dirty="0" smtClean="0">
                    <a:latin typeface="NikoshBAN" panose="02000000000000000000" pitchFamily="2" charset="0"/>
                    <a:cs typeface="NikoshBAN" panose="02000000000000000000" pitchFamily="2" charset="0"/>
                  </a:rPr>
                  <a:t> </a:t>
                </a:r>
                <a:r>
                  <a:rPr lang="en-US" b="1" dirty="0">
                    <a:latin typeface="NikoshBAN" panose="02000000000000000000" pitchFamily="2" charset="0"/>
                    <a:cs typeface="NikoshBAN" panose="02000000000000000000" pitchFamily="2" charset="0"/>
                  </a:rPr>
                  <a:t>(</a:t>
                </a:r>
                <a:r>
                  <a:rPr lang="en-US" b="1" dirty="0" smtClean="0">
                    <a:latin typeface="NikoshBAN" panose="02000000000000000000" pitchFamily="2" charset="0"/>
                    <a:cs typeface="NikoshBAN" panose="02000000000000000000" pitchFamily="2" charset="0"/>
                  </a:rPr>
                  <a:t>CH</a:t>
                </a:r>
                <a14:m>
                  <m:oMath xmlns:m="http://schemas.openxmlformats.org/officeDocument/2006/math">
                    <m:r>
                      <a:rPr lang="en-US" b="1" i="1" smtClean="0">
                        <a:latin typeface="Cambria Math"/>
                        <a:ea typeface="Cambria Math"/>
                        <a:cs typeface="NikoshBAN" panose="02000000000000000000" pitchFamily="2" charset="0"/>
                      </a:rPr>
                      <m:t>≡</m:t>
                    </m:r>
                  </m:oMath>
                </a14:m>
                <a:r>
                  <a:rPr lang="en-US" b="1" dirty="0" smtClean="0">
                    <a:latin typeface="NikoshBAN" panose="02000000000000000000" pitchFamily="2" charset="0"/>
                    <a:cs typeface="NikoshBAN" panose="02000000000000000000" pitchFamily="2" charset="0"/>
                  </a:rPr>
                  <a:t>CH), </a:t>
                </a:r>
                <a:r>
                  <a:rPr lang="en-US" b="1" dirty="0" err="1" smtClean="0">
                    <a:latin typeface="NikoshBAN" panose="02000000000000000000" pitchFamily="2" charset="0"/>
                    <a:cs typeface="NikoshBAN" panose="02000000000000000000" pitchFamily="2" charset="0"/>
                  </a:rPr>
                  <a:t>প্রোপাইন</a:t>
                </a:r>
                <a:r>
                  <a:rPr lang="en-US" b="1" dirty="0" smtClean="0">
                    <a:latin typeface="NikoshBAN" panose="02000000000000000000" pitchFamily="2" charset="0"/>
                    <a:cs typeface="NikoshBAN" panose="02000000000000000000" pitchFamily="2" charset="0"/>
                  </a:rPr>
                  <a:t> </a:t>
                </a:r>
                <a:r>
                  <a:rPr lang="en-US" b="1" dirty="0">
                    <a:latin typeface="NikoshBAN" panose="02000000000000000000" pitchFamily="2" charset="0"/>
                    <a:cs typeface="NikoshBAN" panose="02000000000000000000" pitchFamily="2" charset="0"/>
                  </a:rPr>
                  <a:t>( </a:t>
                </a:r>
                <a:r>
                  <a:rPr lang="en-US" b="1" dirty="0" smtClean="0">
                    <a:latin typeface="NikoshBAN" panose="02000000000000000000" pitchFamily="2" charset="0"/>
                    <a:cs typeface="NikoshBAN" panose="02000000000000000000" pitchFamily="2" charset="0"/>
                  </a:rPr>
                  <a:t>CH</a:t>
                </a:r>
                <a:r>
                  <a:rPr lang="en-US" b="1" baseline="-25000" dirty="0" smtClean="0">
                    <a:latin typeface="NikoshBAN" panose="02000000000000000000" pitchFamily="2" charset="0"/>
                    <a:cs typeface="NikoshBAN" panose="02000000000000000000" pitchFamily="2" charset="0"/>
                  </a:rPr>
                  <a:t>3</a:t>
                </a:r>
                <a:r>
                  <a:rPr lang="en-US" b="1" dirty="0" smtClean="0">
                    <a:latin typeface="NikoshBAN" panose="02000000000000000000" pitchFamily="2" charset="0"/>
                    <a:cs typeface="NikoshBAN" panose="02000000000000000000" pitchFamily="2" charset="0"/>
                  </a:rPr>
                  <a:t>-C</a:t>
                </a:r>
                <a14:m>
                  <m:oMath xmlns:m="http://schemas.openxmlformats.org/officeDocument/2006/math">
                    <m:r>
                      <a:rPr lang="en-US" b="1" i="1" smtClean="0">
                        <a:latin typeface="Cambria Math"/>
                        <a:ea typeface="Cambria Math"/>
                        <a:cs typeface="NikoshBAN" panose="02000000000000000000" pitchFamily="2" charset="0"/>
                      </a:rPr>
                      <m:t>≡</m:t>
                    </m:r>
                  </m:oMath>
                </a14:m>
                <a:r>
                  <a:rPr lang="en-US" b="1" dirty="0" smtClean="0">
                    <a:latin typeface="NikoshBAN" panose="02000000000000000000" pitchFamily="2" charset="0"/>
                    <a:cs typeface="NikoshBAN" panose="02000000000000000000" pitchFamily="2" charset="0"/>
                  </a:rPr>
                  <a:t>CH)</a:t>
                </a:r>
              </a:p>
              <a:p>
                <a:pPr marL="0" indent="0">
                  <a:buNone/>
                </a:pPr>
                <a:endParaRPr lang="en-US" b="1" dirty="0" smtClean="0">
                  <a:latin typeface="NikoshBAN" panose="02000000000000000000" pitchFamily="2" charset="0"/>
                  <a:cs typeface="NikoshBAN" panose="02000000000000000000" pitchFamily="2" charset="0"/>
                </a:endParaRPr>
              </a:p>
              <a:p>
                <a:r>
                  <a:rPr lang="en-US" b="1" dirty="0" err="1" smtClean="0">
                    <a:latin typeface="NikoshBAN" panose="02000000000000000000" pitchFamily="2" charset="0"/>
                    <a:cs typeface="NikoshBAN" panose="02000000000000000000" pitchFamily="2" charset="0"/>
                  </a:rPr>
                  <a:t>অ্যালকাইনের</a:t>
                </a:r>
                <a:r>
                  <a:rPr lang="en-US" b="1" dirty="0" smtClean="0">
                    <a:latin typeface="NikoshBAN" panose="02000000000000000000" pitchFamily="2" charset="0"/>
                    <a:cs typeface="NikoshBAN" panose="02000000000000000000" pitchFamily="2" charset="0"/>
                  </a:rPr>
                  <a:t> </a:t>
                </a:r>
                <a:r>
                  <a:rPr lang="en-US" b="1" dirty="0" err="1" smtClean="0">
                    <a:latin typeface="NikoshBAN" panose="02000000000000000000" pitchFamily="2" charset="0"/>
                    <a:cs typeface="NikoshBAN" panose="02000000000000000000" pitchFamily="2" charset="0"/>
                  </a:rPr>
                  <a:t>সাধারন</a:t>
                </a:r>
                <a:r>
                  <a:rPr lang="en-US" b="1" dirty="0" smtClean="0">
                    <a:latin typeface="NikoshBAN" panose="02000000000000000000" pitchFamily="2" charset="0"/>
                    <a:cs typeface="NikoshBAN" panose="02000000000000000000" pitchFamily="2" charset="0"/>
                  </a:rPr>
                  <a:t> </a:t>
                </a:r>
                <a:r>
                  <a:rPr lang="en-US" b="1" dirty="0" err="1" smtClean="0">
                    <a:latin typeface="NikoshBAN" panose="02000000000000000000" pitchFamily="2" charset="0"/>
                    <a:cs typeface="NikoshBAN" panose="02000000000000000000" pitchFamily="2" charset="0"/>
                  </a:rPr>
                  <a:t>সংকেতঃ</a:t>
                </a:r>
                <a:r>
                  <a:rPr lang="en-US" b="1" dirty="0" smtClean="0">
                    <a:latin typeface="NikoshBAN" panose="02000000000000000000" pitchFamily="2" charset="0"/>
                    <a:cs typeface="NikoshBAN" panose="02000000000000000000" pitchFamily="2" charset="0"/>
                  </a:rPr>
                  <a:t> C</a:t>
                </a:r>
                <a:r>
                  <a:rPr lang="en-US" b="1" baseline="-25000" dirty="0" smtClean="0">
                    <a:latin typeface="NikoshBAN" panose="02000000000000000000" pitchFamily="2" charset="0"/>
                    <a:cs typeface="NikoshBAN" panose="02000000000000000000" pitchFamily="2" charset="0"/>
                  </a:rPr>
                  <a:t>n</a:t>
                </a:r>
                <a:r>
                  <a:rPr lang="en-US" b="1" dirty="0" smtClean="0">
                    <a:latin typeface="NikoshBAN" panose="02000000000000000000" pitchFamily="2" charset="0"/>
                    <a:cs typeface="NikoshBAN" panose="02000000000000000000" pitchFamily="2" charset="0"/>
                  </a:rPr>
                  <a:t>H</a:t>
                </a:r>
                <a:r>
                  <a:rPr lang="en-US" b="1" baseline="-25000" dirty="0" smtClean="0">
                    <a:latin typeface="NikoshBAN" panose="02000000000000000000" pitchFamily="2" charset="0"/>
                    <a:cs typeface="NikoshBAN" panose="02000000000000000000" pitchFamily="2" charset="0"/>
                  </a:rPr>
                  <a:t>2n-2 </a:t>
                </a:r>
                <a:endParaRPr lang="en-US" b="1" baseline="-25000" dirty="0">
                  <a:latin typeface="NikoshBAN" panose="02000000000000000000" pitchFamily="2" charset="0"/>
                  <a:cs typeface="NikoshBAN" panose="02000000000000000000" pitchFamily="2" charset="0"/>
                </a:endParaRPr>
              </a:p>
              <a:p>
                <a:endParaRPr lang="en-US" b="1" dirty="0">
                  <a:latin typeface="NikoshBAN" panose="02000000000000000000" pitchFamily="2" charset="0"/>
                  <a:cs typeface="NikoshBAN" panose="02000000000000000000" pitchFamily="2" charset="0"/>
                </a:endParaRPr>
              </a:p>
              <a:p>
                <a:r>
                  <a:rPr lang="en-US" b="1" dirty="0" err="1" smtClean="0">
                    <a:latin typeface="NikoshBAN" panose="02000000000000000000" pitchFamily="2" charset="0"/>
                    <a:cs typeface="NikoshBAN" panose="02000000000000000000" pitchFamily="2" charset="0"/>
                  </a:rPr>
                  <a:t>অ্যালকাইনের</a:t>
                </a:r>
                <a:r>
                  <a:rPr lang="en-US" b="1" dirty="0" smtClean="0">
                    <a:latin typeface="NikoshBAN" panose="02000000000000000000" pitchFamily="2" charset="0"/>
                    <a:cs typeface="NikoshBAN" panose="02000000000000000000" pitchFamily="2" charset="0"/>
                  </a:rPr>
                  <a:t> </a:t>
                </a:r>
                <a:r>
                  <a:rPr lang="en-US" b="1" dirty="0" err="1">
                    <a:latin typeface="NikoshBAN" panose="02000000000000000000" pitchFamily="2" charset="0"/>
                    <a:cs typeface="NikoshBAN" panose="02000000000000000000" pitchFamily="2" charset="0"/>
                  </a:rPr>
                  <a:t>সর্বনিম্ন</a:t>
                </a:r>
                <a:r>
                  <a:rPr lang="en-US" b="1" dirty="0">
                    <a:latin typeface="NikoshBAN" panose="02000000000000000000" pitchFamily="2" charset="0"/>
                    <a:cs typeface="NikoshBAN" panose="02000000000000000000" pitchFamily="2" charset="0"/>
                  </a:rPr>
                  <a:t> </a:t>
                </a:r>
                <a:r>
                  <a:rPr lang="en-US" b="1" dirty="0" err="1">
                    <a:latin typeface="NikoshBAN" panose="02000000000000000000" pitchFamily="2" charset="0"/>
                    <a:cs typeface="NikoshBAN" panose="02000000000000000000" pitchFamily="2" charset="0"/>
                  </a:rPr>
                  <a:t>সদস্য</a:t>
                </a:r>
                <a:r>
                  <a:rPr lang="en-US" b="1" dirty="0">
                    <a:latin typeface="NikoshBAN" panose="02000000000000000000" pitchFamily="2" charset="0"/>
                    <a:cs typeface="NikoshBAN" panose="02000000000000000000" pitchFamily="2" charset="0"/>
                  </a:rPr>
                  <a:t> </a:t>
                </a:r>
                <a:r>
                  <a:rPr lang="en-US" b="1" dirty="0" err="1" smtClean="0">
                    <a:latin typeface="NikoshBAN" panose="02000000000000000000" pitchFamily="2" charset="0"/>
                    <a:cs typeface="NikoshBAN" panose="02000000000000000000" pitchFamily="2" charset="0"/>
                  </a:rPr>
                  <a:t>ইথাইন</a:t>
                </a:r>
                <a:r>
                  <a:rPr lang="en-US" b="1" dirty="0" smtClean="0">
                    <a:latin typeface="NikoshBAN" panose="02000000000000000000" pitchFamily="2" charset="0"/>
                    <a:cs typeface="NikoshBAN" panose="02000000000000000000" pitchFamily="2" charset="0"/>
                  </a:rPr>
                  <a:t> </a:t>
                </a:r>
                <a:r>
                  <a:rPr lang="en-US" b="1" dirty="0" err="1" smtClean="0">
                    <a:latin typeface="NikoshBAN" panose="02000000000000000000" pitchFamily="2" charset="0"/>
                    <a:cs typeface="NikoshBAN" panose="02000000000000000000" pitchFamily="2" charset="0"/>
                  </a:rPr>
                  <a:t>বা</a:t>
                </a:r>
                <a:r>
                  <a:rPr lang="en-US" b="1" dirty="0" smtClean="0">
                    <a:latin typeface="NikoshBAN" panose="02000000000000000000" pitchFamily="2" charset="0"/>
                    <a:cs typeface="NikoshBAN" panose="02000000000000000000" pitchFamily="2" charset="0"/>
                  </a:rPr>
                  <a:t> </a:t>
                </a:r>
                <a:r>
                  <a:rPr lang="en-US" b="1" dirty="0" err="1" smtClean="0">
                    <a:latin typeface="NikoshBAN" panose="02000000000000000000" pitchFamily="2" charset="0"/>
                    <a:cs typeface="NikoshBAN" panose="02000000000000000000" pitchFamily="2" charset="0"/>
                  </a:rPr>
                  <a:t>অ্যাসিটিলিন</a:t>
                </a:r>
                <a:r>
                  <a:rPr lang="en-US" b="1" dirty="0" smtClean="0">
                    <a:latin typeface="NikoshBAN" panose="02000000000000000000" pitchFamily="2" charset="0"/>
                    <a:cs typeface="NikoshBAN" panose="02000000000000000000" pitchFamily="2" charset="0"/>
                  </a:rPr>
                  <a:t> । </a:t>
                </a:r>
                <a:endParaRPr lang="en-US" b="1" dirty="0">
                  <a:latin typeface="NikoshBAN" panose="02000000000000000000" pitchFamily="2" charset="0"/>
                  <a:cs typeface="NikoshBAN" panose="02000000000000000000" pitchFamily="2" charset="0"/>
                </a:endParaRPr>
              </a:p>
              <a:p>
                <a:endParaRPr lang="en-US" dirty="0"/>
              </a:p>
            </p:txBody>
          </p:sp>
        </mc:Choice>
        <mc:Fallback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" y="1704110"/>
                <a:ext cx="12192000" cy="5153890"/>
              </a:xfrm>
              <a:blipFill rotWithShape="1">
                <a:blip r:embed="rId2"/>
                <a:stretch>
                  <a:fillRect l="-79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291342608"/>
      </p:ext>
    </p:extLst>
  </p:cSld>
  <p:clrMapOvr>
    <a:masterClrMapping/>
  </p:clrMapOvr>
  <p:transition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build="p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D26C5FF3-A75A-4677-AEBC-9D8F294D04D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554545"/>
            <a:ext cx="12192002" cy="3366654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8C69C730-73C2-4B87-A87F-E42AC9C812EB}"/>
              </a:ext>
            </a:extLst>
          </p:cNvPr>
          <p:cNvSpPr txBox="1"/>
          <p:nvPr/>
        </p:nvSpPr>
        <p:spPr>
          <a:xfrm>
            <a:off x="-1" y="0"/>
            <a:ext cx="12192002" cy="2554545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endParaRPr lang="en-US" sz="3200" b="1" dirty="0" smtClean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en-US" sz="32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মার্কনিকভের</a:t>
            </a:r>
            <a:r>
              <a:rPr lang="en-US" sz="32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সুত্রঃ</a:t>
            </a:r>
            <a:r>
              <a:rPr lang="en-US" sz="32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অপ্রতিসম</a:t>
            </a:r>
            <a:r>
              <a:rPr lang="en-US" sz="32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অসম্পৃক্ত</a:t>
            </a:r>
            <a:r>
              <a:rPr lang="en-US" sz="32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জৈব</a:t>
            </a:r>
            <a:r>
              <a:rPr lang="en-US" sz="32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যৌগের</a:t>
            </a:r>
            <a:r>
              <a:rPr lang="en-US" sz="32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সাথে</a:t>
            </a:r>
            <a:r>
              <a:rPr lang="en-US" sz="32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অপ্রতিসম</a:t>
            </a:r>
            <a:r>
              <a:rPr lang="en-US" sz="32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বিকারকের</a:t>
            </a:r>
            <a:r>
              <a:rPr lang="en-US" sz="32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যুত</a:t>
            </a:r>
            <a:r>
              <a:rPr lang="en-US" sz="32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বিক্রিয়ায়</a:t>
            </a:r>
            <a:r>
              <a:rPr lang="en-US" sz="32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বিকারক</a:t>
            </a:r>
            <a:r>
              <a:rPr lang="en-US" sz="32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অনুর</a:t>
            </a:r>
            <a:r>
              <a:rPr lang="en-US" sz="32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ঋনাত্বক</a:t>
            </a:r>
            <a:r>
              <a:rPr lang="en-US" sz="32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অংশ</a:t>
            </a:r>
            <a:r>
              <a:rPr lang="en-US" sz="32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অসম্পৃক্ত</a:t>
            </a:r>
            <a:r>
              <a:rPr lang="en-US" sz="32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কার্বন</a:t>
            </a:r>
            <a:r>
              <a:rPr lang="en-US" sz="32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পরমানুর</a:t>
            </a:r>
            <a:r>
              <a:rPr lang="en-US" sz="32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যেখানে</a:t>
            </a:r>
            <a:r>
              <a:rPr lang="en-US" sz="32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হাইড্রোজেন</a:t>
            </a:r>
            <a:r>
              <a:rPr lang="en-US" sz="32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পরমানু</a:t>
            </a:r>
            <a:r>
              <a:rPr lang="en-US" sz="32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কম</a:t>
            </a:r>
            <a:r>
              <a:rPr lang="en-US" sz="32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সেখানে</a:t>
            </a:r>
            <a:r>
              <a:rPr lang="en-US" sz="32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যুক্ত</a:t>
            </a:r>
            <a:r>
              <a:rPr lang="en-US" sz="32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হয়</a:t>
            </a:r>
            <a:r>
              <a:rPr lang="en-US" sz="32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। </a:t>
            </a:r>
            <a:endParaRPr lang="en-US" sz="32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63750673"/>
      </p:ext>
    </p:extLst>
  </p:cSld>
  <p:clrMapOvr>
    <a:masterClrMapping/>
  </p:clrMapOvr>
  <p:transition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325563"/>
          </a:xfr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/>
          <a:lstStyle/>
          <a:p>
            <a:r>
              <a:rPr lang="en-US" dirty="0" err="1" smtClean="0"/>
              <a:t>প্রান্তীয়</a:t>
            </a:r>
            <a:r>
              <a:rPr lang="en-US" dirty="0" smtClean="0"/>
              <a:t> </a:t>
            </a:r>
            <a:r>
              <a:rPr lang="en-US" dirty="0" err="1" smtClean="0"/>
              <a:t>অ্যালকাইন</a:t>
            </a:r>
            <a:r>
              <a:rPr lang="en-US" dirty="0" smtClean="0"/>
              <a:t> </a:t>
            </a:r>
            <a:r>
              <a:rPr lang="en-US" dirty="0" err="1" smtClean="0"/>
              <a:t>অম্লধর্মী</a:t>
            </a:r>
            <a:r>
              <a:rPr lang="en-US" dirty="0" smtClean="0"/>
              <a:t> –</a:t>
            </a:r>
            <a:r>
              <a:rPr lang="en-US" dirty="0" err="1" smtClean="0"/>
              <a:t>কেন</a:t>
            </a:r>
            <a:r>
              <a:rPr lang="en-US" dirty="0" smtClean="0"/>
              <a:t>? 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3325094" y="-2008909"/>
            <a:ext cx="5541817" cy="12191999"/>
          </a:xfrm>
        </p:spPr>
      </p:pic>
    </p:spTree>
    <p:extLst>
      <p:ext uri="{BB962C8B-B14F-4D97-AF65-F5344CB8AC3E}">
        <p14:creationId xmlns:p14="http://schemas.microsoft.com/office/powerpoint/2010/main" val="23328060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6B403809-0854-4ED0-AE96-B5765A97AF28}"/>
              </a:ext>
            </a:extLst>
          </p:cNvPr>
          <p:cNvSpPr txBox="1">
            <a:spLocks/>
          </p:cNvSpPr>
          <p:nvPr/>
        </p:nvSpPr>
        <p:spPr>
          <a:xfrm>
            <a:off x="3338946" y="324853"/>
            <a:ext cx="5929746" cy="2033336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48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NikoshBAN" panose="02000000000000000000" pitchFamily="2" charset="0"/>
              <a:ea typeface="+mj-ea"/>
              <a:cs typeface="NikoshBAN" panose="02000000000000000000" pitchFamily="2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NikoshBAN" panose="02000000000000000000" pitchFamily="2" charset="0"/>
                <a:ea typeface="+mj-ea"/>
                <a:cs typeface="NikoshBAN" panose="02000000000000000000" pitchFamily="2" charset="0"/>
              </a:rPr>
              <a:t>একক</a:t>
            </a: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NikoshBAN" panose="02000000000000000000" pitchFamily="2" charset="0"/>
                <a:ea typeface="+mj-ea"/>
                <a:cs typeface="NikoshBAN" panose="02000000000000000000" pitchFamily="2" charset="0"/>
              </a:rPr>
              <a:t> </a:t>
            </a:r>
            <a:r>
              <a:rPr kumimoji="0" lang="en-US" sz="4800" b="1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NikoshBAN" panose="02000000000000000000" pitchFamily="2" charset="0"/>
                <a:ea typeface="+mj-ea"/>
                <a:cs typeface="NikoshBAN" panose="02000000000000000000" pitchFamily="2" charset="0"/>
              </a:rPr>
              <a:t>কাজ</a:t>
            </a:r>
            <a:endParaRPr kumimoji="0" lang="en-US" sz="48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71055" y="2923710"/>
            <a:ext cx="10432472" cy="1938992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en-US" sz="4000" dirty="0" err="1" smtClean="0"/>
              <a:t>অ্যালকিনের</a:t>
            </a:r>
            <a:r>
              <a:rPr lang="en-US" sz="4000" dirty="0" smtClean="0"/>
              <a:t> </a:t>
            </a:r>
            <a:r>
              <a:rPr lang="en-US" sz="4000" dirty="0" err="1" smtClean="0"/>
              <a:t>সাধারন</a:t>
            </a:r>
            <a:r>
              <a:rPr lang="en-US" sz="4000" dirty="0" smtClean="0"/>
              <a:t> </a:t>
            </a:r>
            <a:r>
              <a:rPr lang="en-US" sz="4000" dirty="0" err="1" smtClean="0"/>
              <a:t>সংকেত</a:t>
            </a:r>
            <a:r>
              <a:rPr lang="en-US" sz="4000" dirty="0" smtClean="0"/>
              <a:t> </a:t>
            </a:r>
            <a:r>
              <a:rPr lang="en-US" sz="4000" dirty="0" err="1" smtClean="0"/>
              <a:t>লিখ</a:t>
            </a:r>
            <a:r>
              <a:rPr lang="en-US" sz="4000" dirty="0" smtClean="0"/>
              <a:t> ?</a:t>
            </a:r>
            <a:endParaRPr lang="en-US" sz="4000" dirty="0"/>
          </a:p>
          <a:p>
            <a:pPr>
              <a:buFont typeface="Wingdings" pitchFamily="2" charset="2"/>
              <a:buChar char="Ø"/>
            </a:pPr>
            <a:r>
              <a:rPr lang="en-US" sz="4000" dirty="0" err="1" smtClean="0"/>
              <a:t>অ্যালকাইনের</a:t>
            </a:r>
            <a:r>
              <a:rPr lang="en-US" sz="4000" dirty="0" smtClean="0"/>
              <a:t> </a:t>
            </a:r>
            <a:r>
              <a:rPr lang="en-US" sz="4000" dirty="0" err="1"/>
              <a:t>সাধারন</a:t>
            </a:r>
            <a:r>
              <a:rPr lang="en-US" sz="4000" dirty="0"/>
              <a:t> </a:t>
            </a:r>
            <a:r>
              <a:rPr lang="en-US" sz="4000" dirty="0" err="1"/>
              <a:t>সংকেত</a:t>
            </a:r>
            <a:r>
              <a:rPr lang="en-US" sz="4000" dirty="0"/>
              <a:t> </a:t>
            </a:r>
            <a:r>
              <a:rPr lang="en-US" sz="4000" dirty="0" err="1" smtClean="0"/>
              <a:t>লিখ</a:t>
            </a:r>
            <a:r>
              <a:rPr lang="en-US" sz="4000" dirty="0" smtClean="0"/>
              <a:t> ?</a:t>
            </a:r>
            <a:endParaRPr lang="en-US" sz="4000" dirty="0"/>
          </a:p>
          <a:p>
            <a:endParaRPr lang="en-US" sz="4000" dirty="0"/>
          </a:p>
        </p:txBody>
      </p:sp>
    </p:spTree>
  </p:cSld>
  <p:clrMapOvr>
    <a:masterClrMapping/>
  </p:clrMapOvr>
  <p:transition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545</TotalTime>
  <Words>281</Words>
  <Application>Microsoft Office PowerPoint</Application>
  <PresentationFormat>Custom</PresentationFormat>
  <Paragraphs>65</Paragraphs>
  <Slides>13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4" baseType="lpstr">
      <vt:lpstr>Office Theme</vt:lpstr>
      <vt:lpstr>PowerPoint Presentation</vt:lpstr>
      <vt:lpstr>শিক্ষক পরিচিতি</vt:lpstr>
      <vt:lpstr>পাঠ পরিচিতি</vt:lpstr>
      <vt:lpstr>শিখনফল</vt:lpstr>
      <vt:lpstr>অ্যালকিন   কি ?  </vt:lpstr>
      <vt:lpstr>অ্যালকাইন কি ?  </vt:lpstr>
      <vt:lpstr>PowerPoint Presentation</vt:lpstr>
      <vt:lpstr>প্রান্তীয় অ্যালকাইন অম্লধর্মী –কেন? </vt:lpstr>
      <vt:lpstr>PowerPoint Presentation</vt:lpstr>
      <vt:lpstr>PowerPoint Presentation</vt:lpstr>
      <vt:lpstr>PowerPoint Presentation</vt:lpstr>
      <vt:lpstr>PowerPoint Presentation</vt:lpstr>
      <vt:lpstr>ধন্যবাদ সবাইকে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USER</dc:creator>
  <cp:lastModifiedBy>HP</cp:lastModifiedBy>
  <cp:revision>87</cp:revision>
  <dcterms:created xsi:type="dcterms:W3CDTF">2020-09-24T12:45:01Z</dcterms:created>
  <dcterms:modified xsi:type="dcterms:W3CDTF">2026-07-19T01:24:28Z</dcterms:modified>
</cp:coreProperties>
</file>