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51" r:id="rId1"/>
  </p:sldMasterIdLst>
  <p:notesMasterIdLst>
    <p:notesMasterId r:id="rId15"/>
  </p:notesMasterIdLst>
  <p:sldIdLst>
    <p:sldId id="268" r:id="rId2"/>
    <p:sldId id="269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71" r:id="rId14"/>
  </p:sldIdLst>
  <p:sldSz cx="9144000" cy="5143500" type="screen16x9"/>
  <p:notesSz cx="5143500" cy="9144000"/>
  <p:embeddedFontLst>
    <p:embeddedFont>
      <p:font typeface="Hind Siliguri" panose="020B0604020202020204" charset="0"/>
      <p:regular r:id="rId16"/>
      <p:bold r:id="rId17"/>
    </p:embeddedFont>
    <p:embeddedFont>
      <p:font typeface="Hind Siliguri Medium" panose="020B0604020202020204" charset="0"/>
      <p:regular r:id="rId18"/>
      <p:bold r:id="rId19"/>
    </p:embeddedFont>
    <p:embeddedFont>
      <p:font typeface="Cambria Math" panose="02040503050406030204" pitchFamily="18" charset="0"/>
      <p:regular r:id="rId20"/>
    </p:embeddedFont>
    <p:embeddedFont>
      <p:font typeface="Inter Bold" panose="020B0604020202020204" charset="0"/>
      <p:regular r:id="rId21"/>
    </p:embeddedFont>
    <p:embeddedFont>
      <p:font typeface="Inter" panose="020B0604020202020204" charset="0"/>
      <p:regular r:id="rId22"/>
    </p:embeddedFont>
    <p:embeddedFont>
      <p:font typeface="Trebuchet MS" panose="020B0603020202020204" pitchFamily="34" charset="0"/>
      <p:regular r:id="rId23"/>
      <p:bold r:id="rId24"/>
      <p:italic r:id="rId25"/>
      <p:boldItalic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Wingdings 3" panose="05040102010807070707" pitchFamily="18" charset="2"/>
      <p:regular r:id="rId31"/>
    </p:embeddedFont>
    <p:embeddedFont>
      <p:font typeface="Hind Siliguri SemiBold" panose="020B0604020202020204" charset="0"/>
      <p:regular r:id="rId32"/>
      <p:bold r:id="rId33"/>
    </p:embeddedFont>
    <p:embeddedFont>
      <p:font typeface="Nikosh" panose="02000000000000000000" pitchFamily="2" charset="0"/>
      <p:regular r:id="rId34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5" d="100"/>
          <a:sy n="95" d="100"/>
        </p:scale>
        <p:origin x="77" y="3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21" Type="http://schemas.openxmlformats.org/officeDocument/2006/relationships/font" Target="fonts/font6.fntdata"/><Relationship Id="rId34" Type="http://schemas.openxmlformats.org/officeDocument/2006/relationships/font" Target="fonts/font1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font" Target="fonts/font18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font" Target="fonts/font17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15616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951047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054957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18275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1803400"/>
            <a:ext cx="5825202" cy="1234727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3038125"/>
            <a:ext cx="5825202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794235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25527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5080582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2724150"/>
            <a:ext cx="5418393" cy="28575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sz="1350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74306392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448991"/>
            <a:ext cx="6447501" cy="1946595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2757387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58841679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57200"/>
            <a:ext cx="6441152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2248559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7/18/2026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3101025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55" y="457200"/>
            <a:ext cx="978557" cy="3938588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1" y="457200"/>
            <a:ext cx="5295113" cy="393858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6904752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9698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7623620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025651"/>
            <a:ext cx="6447501" cy="1369936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6453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95686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1" y="1620442"/>
            <a:ext cx="3138026" cy="29105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477" y="1620442"/>
            <a:ext cx="3138026" cy="291058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7/18/2026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4148473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09" y="1620737"/>
            <a:ext cx="3139217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09" y="2052934"/>
            <a:ext cx="3139217" cy="24780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6287" y="1620737"/>
            <a:ext cx="313921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6288" y="2052934"/>
            <a:ext cx="3139213" cy="24780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6042864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8983185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2483574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123953"/>
            <a:ext cx="2890896" cy="958850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6" y="386193"/>
            <a:ext cx="3385156" cy="41448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2082802"/>
            <a:ext cx="2890896" cy="1938337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797" indent="0">
              <a:buNone/>
              <a:defRPr sz="1050"/>
            </a:lvl2pPr>
            <a:lvl3pPr marL="685595" indent="0">
              <a:buNone/>
              <a:defRPr sz="900"/>
            </a:lvl3pPr>
            <a:lvl4pPr marL="1028392" indent="0">
              <a:buNone/>
              <a:defRPr sz="750"/>
            </a:lvl4pPr>
            <a:lvl5pPr marL="1371188" indent="0">
              <a:buNone/>
              <a:defRPr sz="750"/>
            </a:lvl5pPr>
            <a:lvl6pPr marL="1713986" indent="0">
              <a:buNone/>
              <a:defRPr sz="750"/>
            </a:lvl6pPr>
            <a:lvl7pPr marL="2056783" indent="0">
              <a:buNone/>
              <a:defRPr sz="750"/>
            </a:lvl7pPr>
            <a:lvl8pPr marL="2399580" indent="0">
              <a:buNone/>
              <a:defRPr sz="750"/>
            </a:lvl8pPr>
            <a:lvl9pPr marL="2742377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7/18/2026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670962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3600450"/>
            <a:ext cx="6447500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457200"/>
            <a:ext cx="6447501" cy="2884289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4025504"/>
            <a:ext cx="6447500" cy="505518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3827163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1620442"/>
            <a:ext cx="6447501" cy="2910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3850" y="4531022"/>
            <a:ext cx="68395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001" y="4531022"/>
            <a:ext cx="472320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2998" y="4531022"/>
            <a:ext cx="51250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3000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5" r:id="rId14"/>
    <p:sldLayoutId id="2147483666" r:id="rId15"/>
    <p:sldLayoutId id="2147483667" r:id="rId16"/>
    <p:sldLayoutId id="2147483668" r:id="rId17"/>
  </p:sldLayoutIdLst>
  <p:hf sldNum="0" hdr="0" ftr="0" dt="0"/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2.png"/><Relationship Id="rId5" Type="http://schemas.openxmlformats.org/officeDocument/2006/relationships/image" Target="../media/image19.jpe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-9-2.svg"/><Relationship Id="rId5" Type="http://schemas.openxmlformats.org/officeDocument/2006/relationships/image" Target="../media/image-9-2.svg"/><Relationship Id="rId4" Type="http://schemas.openxmlformats.org/officeDocument/2006/relationships/image" Target="../media/image-9-2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4.jpeg"/><Relationship Id="rId7" Type="http://schemas.openxmlformats.org/officeDocument/2006/relationships/image" Target="../media/image-10-3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-10-3.svg"/><Relationship Id="rId5" Type="http://schemas.openxmlformats.org/officeDocument/2006/relationships/image" Target="../media/image-10-3.svg"/><Relationship Id="rId10" Type="http://schemas.openxmlformats.org/officeDocument/2006/relationships/image" Target="../media/image9.jpeg"/><Relationship Id="rId4" Type="http://schemas.openxmlformats.org/officeDocument/2006/relationships/image" Target="../media/image25.png"/><Relationship Id="rId9" Type="http://schemas.openxmlformats.org/officeDocument/2006/relationships/image" Target="../media/image-10-3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26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10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-3-3.svg"/><Relationship Id="rId5" Type="http://schemas.openxmlformats.org/officeDocument/2006/relationships/image" Target="../media/image-3-3.sv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9.jpe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9.jpe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86178" y="2987538"/>
            <a:ext cx="1591678" cy="45719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3"/>
          <p:cNvSpPr txBox="1"/>
          <p:nvPr/>
        </p:nvSpPr>
        <p:spPr>
          <a:xfrm>
            <a:off x="1196578" y="1004555"/>
            <a:ext cx="6750844" cy="1661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4500" b="1" dirty="0" err="1">
                <a:solidFill>
                  <a:srgbClr val="F59E0B"/>
                </a:solidFill>
                <a:latin typeface="Hind Siliguri"/>
                <a:ea typeface="Hind Siliguri"/>
                <a:cs typeface="Hind Siliguri"/>
                <a:sym typeface="Hind Siliguri"/>
              </a:rPr>
              <a:t>আজকের</a:t>
            </a:r>
            <a:r>
              <a:rPr lang="en-US" sz="4500" b="1" dirty="0">
                <a:solidFill>
                  <a:srgbClr val="F59E0B"/>
                </a:solidFill>
                <a:latin typeface="Hind Siliguri"/>
                <a:ea typeface="Hind Siliguri"/>
                <a:cs typeface="Hind Siliguri"/>
                <a:sym typeface="Hind Siliguri"/>
              </a:rPr>
              <a:t> </a:t>
            </a:r>
            <a:r>
              <a:rPr lang="en-US" sz="4500" b="1" dirty="0" err="1">
                <a:solidFill>
                  <a:srgbClr val="F59E0B"/>
                </a:solidFill>
                <a:latin typeface="Hind Siliguri"/>
                <a:ea typeface="Hind Siliguri"/>
                <a:cs typeface="Hind Siliguri"/>
                <a:sym typeface="Hind Siliguri"/>
              </a:rPr>
              <a:t>উপস্থাপনায়</a:t>
            </a:r>
            <a:r>
              <a:rPr lang="en-US" sz="4500" b="1" dirty="0">
                <a:solidFill>
                  <a:srgbClr val="F59E0B"/>
                </a:solidFill>
                <a:latin typeface="Hind Siliguri"/>
                <a:ea typeface="Hind Siliguri"/>
                <a:cs typeface="Hind Siliguri"/>
                <a:sym typeface="Hind Siliguri"/>
              </a:rPr>
              <a:t> </a:t>
            </a:r>
            <a:r>
              <a:rPr lang="en-US" sz="4500" b="1" dirty="0" err="1">
                <a:solidFill>
                  <a:srgbClr val="F59E0B"/>
                </a:solidFill>
                <a:latin typeface="Hind Siliguri"/>
                <a:ea typeface="Hind Siliguri"/>
                <a:cs typeface="Hind Siliguri"/>
                <a:sym typeface="Hind Siliguri"/>
              </a:rPr>
              <a:t>স্বাগতম</a:t>
            </a:r>
            <a:endParaRPr sz="1350" dirty="0"/>
          </a:p>
        </p:txBody>
      </p:sp>
      <p:sp>
        <p:nvSpPr>
          <p:cNvPr id="87" name="Google Shape;87;p13"/>
          <p:cNvSpPr txBox="1"/>
          <p:nvPr/>
        </p:nvSpPr>
        <p:spPr>
          <a:xfrm>
            <a:off x="1357312" y="3667949"/>
            <a:ext cx="6429375" cy="7204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60000"/>
              </a:lnSpc>
            </a:pPr>
            <a:r>
              <a:rPr lang="en-US" sz="1463" dirty="0" err="1" smtClean="0">
                <a:solidFill>
                  <a:srgbClr val="CBD5E1"/>
                </a:solidFill>
                <a:latin typeface="Hind Siliguri"/>
                <a:ea typeface="Hind Siliguri"/>
                <a:cs typeface="Hind Siliguri"/>
                <a:sym typeface="Hind Siliguri"/>
              </a:rPr>
              <a:t>আপনার</a:t>
            </a:r>
            <a:r>
              <a:rPr lang="en-US" sz="1463" dirty="0" smtClean="0">
                <a:solidFill>
                  <a:srgbClr val="CBD5E1"/>
                </a:solidFill>
                <a:latin typeface="Hind Siliguri"/>
                <a:ea typeface="Hind Siliguri"/>
                <a:cs typeface="Hind Siliguri"/>
                <a:sym typeface="Hind Siliguri"/>
              </a:rPr>
              <a:t> </a:t>
            </a:r>
            <a:r>
              <a:rPr lang="en-US" sz="1463" dirty="0" err="1">
                <a:solidFill>
                  <a:srgbClr val="CBD5E1"/>
                </a:solidFill>
                <a:latin typeface="Hind Siliguri"/>
                <a:ea typeface="Hind Siliguri"/>
                <a:cs typeface="Hind Siliguri"/>
                <a:sym typeface="Hind Siliguri"/>
              </a:rPr>
              <a:t>সুন্দর</a:t>
            </a:r>
            <a:r>
              <a:rPr lang="en-US" sz="1463" dirty="0">
                <a:solidFill>
                  <a:srgbClr val="CBD5E1"/>
                </a:solidFill>
                <a:latin typeface="Hind Siliguri"/>
                <a:ea typeface="Hind Siliguri"/>
                <a:cs typeface="Hind Siliguri"/>
                <a:sym typeface="Hind Siliguri"/>
              </a:rPr>
              <a:t> </a:t>
            </a:r>
            <a:r>
              <a:rPr lang="en-US" sz="1463" dirty="0" err="1">
                <a:solidFill>
                  <a:srgbClr val="CBD5E1"/>
                </a:solidFill>
                <a:latin typeface="Hind Siliguri"/>
                <a:ea typeface="Hind Siliguri"/>
                <a:cs typeface="Hind Siliguri"/>
                <a:sym typeface="Hind Siliguri"/>
              </a:rPr>
              <a:t>উপস্থিতি</a:t>
            </a:r>
            <a:r>
              <a:rPr lang="en-US" sz="1463" dirty="0">
                <a:solidFill>
                  <a:srgbClr val="CBD5E1"/>
                </a:solidFill>
                <a:latin typeface="Hind Siliguri"/>
                <a:ea typeface="Hind Siliguri"/>
                <a:cs typeface="Hind Siliguri"/>
                <a:sym typeface="Hind Siliguri"/>
              </a:rPr>
              <a:t> </a:t>
            </a:r>
            <a:r>
              <a:rPr lang="en-US" sz="1463" dirty="0" err="1">
                <a:solidFill>
                  <a:srgbClr val="CBD5E1"/>
                </a:solidFill>
                <a:latin typeface="Hind Siliguri"/>
                <a:ea typeface="Hind Siliguri"/>
                <a:cs typeface="Hind Siliguri"/>
                <a:sym typeface="Hind Siliguri"/>
              </a:rPr>
              <a:t>আমাদের</a:t>
            </a:r>
            <a:r>
              <a:rPr lang="en-US" sz="1463" dirty="0">
                <a:solidFill>
                  <a:srgbClr val="CBD5E1"/>
                </a:solidFill>
                <a:latin typeface="Hind Siliguri"/>
                <a:ea typeface="Hind Siliguri"/>
                <a:cs typeface="Hind Siliguri"/>
                <a:sym typeface="Hind Siliguri"/>
              </a:rPr>
              <a:t> </a:t>
            </a:r>
            <a:r>
              <a:rPr lang="en-US" sz="1463" dirty="0" err="1">
                <a:solidFill>
                  <a:srgbClr val="CBD5E1"/>
                </a:solidFill>
                <a:latin typeface="Hind Siliguri"/>
                <a:ea typeface="Hind Siliguri"/>
                <a:cs typeface="Hind Siliguri"/>
                <a:sym typeface="Hind Siliguri"/>
              </a:rPr>
              <a:t>আজকের</a:t>
            </a:r>
            <a:r>
              <a:rPr lang="en-US" sz="1463" dirty="0">
                <a:solidFill>
                  <a:srgbClr val="CBD5E1"/>
                </a:solidFill>
                <a:latin typeface="Hind Siliguri"/>
                <a:ea typeface="Hind Siliguri"/>
                <a:cs typeface="Hind Siliguri"/>
                <a:sym typeface="Hind Siliguri"/>
              </a:rPr>
              <a:t> </a:t>
            </a:r>
            <a:r>
              <a:rPr lang="en-US" sz="1463" dirty="0" err="1">
                <a:solidFill>
                  <a:srgbClr val="CBD5E1"/>
                </a:solidFill>
                <a:latin typeface="Hind Siliguri"/>
                <a:ea typeface="Hind Siliguri"/>
                <a:cs typeface="Hind Siliguri"/>
                <a:sym typeface="Hind Siliguri"/>
              </a:rPr>
              <a:t>এই</a:t>
            </a:r>
            <a:r>
              <a:rPr lang="en-US" sz="1463" dirty="0">
                <a:solidFill>
                  <a:srgbClr val="CBD5E1"/>
                </a:solidFill>
                <a:latin typeface="Hind Siliguri"/>
                <a:ea typeface="Hind Siliguri"/>
                <a:cs typeface="Hind Siliguri"/>
                <a:sym typeface="Hind Siliguri"/>
              </a:rPr>
              <a:t> </a:t>
            </a:r>
            <a:r>
              <a:rPr lang="en-US" sz="1463" dirty="0" err="1">
                <a:solidFill>
                  <a:srgbClr val="CBD5E1"/>
                </a:solidFill>
                <a:latin typeface="Hind Siliguri"/>
                <a:ea typeface="Hind Siliguri"/>
                <a:cs typeface="Hind Siliguri"/>
                <a:sym typeface="Hind Siliguri"/>
              </a:rPr>
              <a:t>সেশনটিকে</a:t>
            </a:r>
            <a:r>
              <a:rPr lang="en-US" sz="1463" dirty="0">
                <a:solidFill>
                  <a:srgbClr val="CBD5E1"/>
                </a:solidFill>
                <a:latin typeface="Hind Siliguri"/>
                <a:ea typeface="Hind Siliguri"/>
                <a:cs typeface="Hind Siliguri"/>
                <a:sym typeface="Hind Siliguri"/>
              </a:rPr>
              <a:t> </a:t>
            </a:r>
            <a:r>
              <a:rPr lang="en-US" sz="1463" dirty="0" err="1">
                <a:solidFill>
                  <a:srgbClr val="CBD5E1"/>
                </a:solidFill>
                <a:latin typeface="Hind Siliguri"/>
                <a:ea typeface="Hind Siliguri"/>
                <a:cs typeface="Hind Siliguri"/>
                <a:sym typeface="Hind Siliguri"/>
              </a:rPr>
              <a:t>আরও</a:t>
            </a:r>
            <a:r>
              <a:rPr lang="en-US" sz="1463" dirty="0">
                <a:solidFill>
                  <a:srgbClr val="CBD5E1"/>
                </a:solidFill>
                <a:latin typeface="Hind Siliguri"/>
                <a:ea typeface="Hind Siliguri"/>
                <a:cs typeface="Hind Siliguri"/>
                <a:sym typeface="Hind Siliguri"/>
              </a:rPr>
              <a:t> </a:t>
            </a:r>
            <a:r>
              <a:rPr lang="en-US" sz="1463" dirty="0" err="1">
                <a:solidFill>
                  <a:srgbClr val="CBD5E1"/>
                </a:solidFill>
                <a:latin typeface="Hind Siliguri"/>
                <a:ea typeface="Hind Siliguri"/>
                <a:cs typeface="Hind Siliguri"/>
                <a:sym typeface="Hind Siliguri"/>
              </a:rPr>
              <a:t>সাফল্যমণ্ডিত</a:t>
            </a:r>
            <a:r>
              <a:rPr lang="en-US" sz="1463" dirty="0">
                <a:solidFill>
                  <a:srgbClr val="CBD5E1"/>
                </a:solidFill>
                <a:latin typeface="Hind Siliguri"/>
                <a:ea typeface="Hind Siliguri"/>
                <a:cs typeface="Hind Siliguri"/>
                <a:sym typeface="Hind Siliguri"/>
              </a:rPr>
              <a:t> </a:t>
            </a:r>
            <a:r>
              <a:rPr lang="en-US" sz="1463" dirty="0" err="1">
                <a:solidFill>
                  <a:srgbClr val="CBD5E1"/>
                </a:solidFill>
                <a:latin typeface="Hind Siliguri"/>
                <a:ea typeface="Hind Siliguri"/>
                <a:cs typeface="Hind Siliguri"/>
                <a:sym typeface="Hind Siliguri"/>
              </a:rPr>
              <a:t>করবে</a:t>
            </a:r>
            <a:r>
              <a:rPr lang="en-US" sz="1463" dirty="0">
                <a:solidFill>
                  <a:srgbClr val="CBD5E1"/>
                </a:solidFill>
                <a:latin typeface="Hind Siliguri"/>
                <a:ea typeface="Hind Siliguri"/>
                <a:cs typeface="Hind Siliguri"/>
                <a:sym typeface="Hind Siliguri"/>
              </a:rPr>
              <a:t>।</a:t>
            </a:r>
            <a:endParaRPr sz="1350" dirty="0"/>
          </a:p>
        </p:txBody>
      </p:sp>
    </p:spTree>
    <p:extLst>
      <p:ext uri="{BB962C8B-B14F-4D97-AF65-F5344CB8AC3E}">
        <p14:creationId xmlns:p14="http://schemas.microsoft.com/office/powerpoint/2010/main" val="4257787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/>
      <p:bldP spid="8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8" y="403399"/>
            <a:ext cx="1297239" cy="273359"/>
          </a:xfrm>
          <a:prstGeom prst="roundRect">
            <a:avLst>
              <a:gd name="adj" fmla="val 22111"/>
            </a:avLst>
          </a:prstGeom>
          <a:solidFill>
            <a:srgbClr val="DADBF1"/>
          </a:solidFill>
          <a:ln/>
        </p:spPr>
      </p:sp>
      <p:sp>
        <p:nvSpPr>
          <p:cNvPr id="3" name="Text 1"/>
          <p:cNvSpPr/>
          <p:nvPr/>
        </p:nvSpPr>
        <p:spPr>
          <a:xfrm>
            <a:off x="528395" y="437256"/>
            <a:ext cx="1229522" cy="239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প্রশ্ন গ — বিস্তারিত</a:t>
            </a:r>
            <a:endParaRPr lang="en-US" sz="16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496118" y="930808"/>
            <a:ext cx="2828329" cy="352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লাভের হিসাব বিস্তারিত</a:t>
            </a:r>
            <a:endParaRPr lang="en-US" sz="22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496119" y="1328850"/>
            <a:ext cx="2673921" cy="176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 err="1" smtClean="0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ঐকিক</a:t>
            </a:r>
            <a:r>
              <a:rPr lang="en-US" sz="2400" b="1" dirty="0" smtClean="0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নি</a:t>
            </a:r>
            <a:r>
              <a:rPr lang="as-IN" sz="2400" b="1" dirty="0" smtClean="0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য়</a:t>
            </a:r>
            <a:r>
              <a:rPr lang="en-US" sz="2400" b="1" dirty="0" err="1" smtClean="0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মে</a:t>
            </a:r>
            <a:r>
              <a:rPr lang="en-US" sz="2400" b="1" dirty="0" smtClean="0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 </a:t>
            </a:r>
            <a:r>
              <a:rPr lang="en-US" sz="2400" b="1" dirty="0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সমাধান</a:t>
            </a:r>
            <a:endParaRPr lang="en-US" sz="24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496119" y="2034545"/>
            <a:ext cx="225921" cy="1411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Nikosh" panose="02000000000000000000" pitchFamily="2" charset="0"/>
                <a:ea typeface="Inter Light" pitchFamily="34" charset="-122"/>
                <a:cs typeface="Nikosh" panose="02000000000000000000" pitchFamily="2" charset="0"/>
              </a:rPr>
              <a:t>01</a:t>
            </a:r>
            <a:endParaRPr lang="en-US" sz="14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496119" y="2240524"/>
            <a:ext cx="2673921" cy="14288"/>
          </a:xfrm>
          <a:prstGeom prst="rect">
            <a:avLst/>
          </a:prstGeom>
          <a:solidFill>
            <a:srgbClr val="4950BC"/>
          </a:solidFill>
          <a:ln/>
        </p:spPr>
      </p:sp>
      <p:sp>
        <p:nvSpPr>
          <p:cNvPr id="8" name="Text 6"/>
          <p:cNvSpPr/>
          <p:nvPr/>
        </p:nvSpPr>
        <p:spPr>
          <a:xfrm>
            <a:off x="496118" y="2311157"/>
            <a:ext cx="3154394" cy="2752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00" dirty="0" err="1" smtClean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ক্র</a:t>
            </a:r>
            <a:r>
              <a:rPr lang="as-IN" sz="1400" dirty="0" smtClean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য়</a:t>
            </a:r>
            <a:r>
              <a:rPr lang="en-US" sz="1400" dirty="0" err="1" smtClean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মূল্য</a:t>
            </a:r>
            <a:r>
              <a:rPr lang="en-US" sz="1400" dirty="0" smtClean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 </a:t>
            </a:r>
            <a:r>
              <a:rPr lang="en-US" sz="1400" dirty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১০০ টাকা → </a:t>
            </a:r>
            <a:r>
              <a:rPr lang="en-US" sz="1400" dirty="0" err="1" smtClean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বিক্র</a:t>
            </a:r>
            <a:r>
              <a:rPr lang="as-IN" sz="1400" dirty="0" smtClean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য়</a:t>
            </a:r>
            <a:r>
              <a:rPr lang="en-US" sz="1400" dirty="0" err="1" smtClean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মূল্য</a:t>
            </a:r>
            <a:r>
              <a:rPr lang="en-US" sz="1400" dirty="0" smtClean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 </a:t>
            </a:r>
            <a:r>
              <a:rPr lang="en-US" sz="1400" b="1" dirty="0">
                <a:solidFill>
                  <a:srgbClr val="272525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১২৫ টাকা</a:t>
            </a:r>
            <a:r>
              <a:rPr lang="en-US" sz="1400" dirty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 (২৫% লাভ)</a:t>
            </a:r>
            <a:endParaRPr lang="en-US" sz="14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496119" y="2726395"/>
            <a:ext cx="225921" cy="1411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Nikosh" panose="02000000000000000000" pitchFamily="2" charset="0"/>
                <a:ea typeface="Inter Light" pitchFamily="34" charset="-122"/>
                <a:cs typeface="Nikosh" panose="02000000000000000000" pitchFamily="2" charset="0"/>
              </a:rPr>
              <a:t>02</a:t>
            </a:r>
            <a:endParaRPr lang="en-US" sz="14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496119" y="2939464"/>
            <a:ext cx="2673921" cy="14288"/>
          </a:xfrm>
          <a:prstGeom prst="rect">
            <a:avLst/>
          </a:prstGeom>
          <a:solidFill>
            <a:srgbClr val="4950BC"/>
          </a:solidFill>
          <a:ln/>
        </p:spPr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9"/>
              <p:cNvSpPr/>
              <p:nvPr/>
            </p:nvSpPr>
            <p:spPr>
              <a:xfrm>
                <a:off x="496119" y="2953635"/>
                <a:ext cx="3416662" cy="303655"/>
              </a:xfrm>
              <a:prstGeom prst="rect">
                <a:avLst/>
              </a:prstGeom>
              <a:noFill/>
              <a:ln/>
            </p:spPr>
            <p:txBody>
              <a:bodyPr wrap="none" lIns="0" tIns="0" rIns="0" bIns="0" rtlCol="0" anchor="t"/>
              <a:lstStyle/>
              <a:p>
                <a:pPr>
                  <a:lnSpc>
                    <a:spcPct val="120000"/>
                  </a:lnSpc>
                </a:pPr>
                <a:r>
                  <a:rPr lang="en-US" sz="1400" dirty="0" err="1" smtClean="0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ক্র</a:t>
                </a:r>
                <a:r>
                  <a:rPr lang="as-IN" sz="1400" dirty="0" smtClean="0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য়</a:t>
                </a:r>
                <a:r>
                  <a:rPr lang="en-US" sz="1400" dirty="0" err="1" smtClean="0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মূল্য</a:t>
                </a:r>
                <a:r>
                  <a:rPr lang="en-US" sz="1400" dirty="0" smtClean="0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 </a:t>
                </a:r>
                <a:r>
                  <a:rPr lang="en-US" sz="1400" dirty="0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১ টাকা → </a:t>
                </a:r>
                <a:r>
                  <a:rPr lang="en-US" sz="1400" dirty="0" err="1" smtClean="0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বিক্র</a:t>
                </a:r>
                <a:r>
                  <a:rPr lang="as-IN" sz="1400" dirty="0" smtClean="0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য়</a:t>
                </a:r>
                <a:r>
                  <a:rPr lang="en-US" sz="1400" dirty="0" err="1" smtClean="0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মূল্য</a:t>
                </a:r>
                <a:r>
                  <a:rPr lang="en-US" sz="1400" dirty="0" smtClean="0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400" i="1">
                            <a:solidFill>
                              <a:srgbClr val="272525"/>
                            </a:solidFill>
                            <a:latin typeface="Cambria Math" panose="02040503050406030204" pitchFamily="18" charset="0"/>
                            <a:ea typeface="Inter" pitchFamily="34" charset="-122"/>
                            <a:cs typeface="Nikosh" panose="02000000000000000000" pitchFamily="2" charset="0"/>
                          </a:rPr>
                        </m:ctrlPr>
                      </m:fPr>
                      <m:num>
                        <m:r>
                          <a:rPr lang="en-US" sz="1400" i="1">
                            <a:solidFill>
                              <a:srgbClr val="272525"/>
                            </a:solidFill>
                            <a:latin typeface="Cambria Math" panose="02040503050406030204" pitchFamily="18" charset="0"/>
                            <a:ea typeface="Inter" pitchFamily="34" charset="-122"/>
                            <a:cs typeface="Nikosh" panose="02000000000000000000" pitchFamily="2" charset="0"/>
                          </a:rPr>
                          <m:t> </m:t>
                        </m:r>
                        <m:r>
                          <a:rPr lang="en-US" sz="1400" i="1">
                            <a:solidFill>
                              <a:srgbClr val="272525"/>
                            </a:solidFill>
                            <a:latin typeface="Cambria Math" panose="02040503050406030204" pitchFamily="18" charset="0"/>
                            <a:ea typeface="Inter" pitchFamily="34" charset="-122"/>
                            <a:cs typeface="Nikosh" panose="02000000000000000000" pitchFamily="2" charset="0"/>
                          </a:rPr>
                          <m:t>১২৫</m:t>
                        </m:r>
                      </m:num>
                      <m:den>
                        <m:r>
                          <a:rPr lang="en-US" sz="1400" i="1">
                            <a:solidFill>
                              <a:srgbClr val="272525"/>
                            </a:solidFill>
                            <a:latin typeface="Cambria Math" panose="02040503050406030204" pitchFamily="18" charset="0"/>
                            <a:ea typeface="Inter" pitchFamily="34" charset="-122"/>
                            <a:cs typeface="Nikosh" panose="02000000000000000000" pitchFamily="2" charset="0"/>
                          </a:rPr>
                          <m:t>১০০</m:t>
                        </m:r>
                      </m:den>
                    </m:f>
                    <m:r>
                      <a:rPr lang="en-US" sz="1400" i="1">
                        <a:solidFill>
                          <a:srgbClr val="272525"/>
                        </a:solidFill>
                        <a:latin typeface="Cambria Math" panose="02040503050406030204" pitchFamily="18" charset="0"/>
                        <a:ea typeface="Inter" pitchFamily="34" charset="-122"/>
                        <a:cs typeface="Nikosh" panose="02000000000000000000" pitchFamily="2" charset="0"/>
                      </a:rPr>
                      <m:t> </m:t>
                    </m:r>
                  </m:oMath>
                </a14:m>
                <a:r>
                  <a:rPr lang="en-US" sz="1400" dirty="0" smtClean="0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 </a:t>
                </a:r>
                <a:r>
                  <a:rPr lang="en-US" sz="1400" dirty="0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টাকা</a:t>
                </a:r>
                <a:endParaRPr lang="en-US" sz="1400" dirty="0">
                  <a:latin typeface="Nikosh" panose="02000000000000000000" pitchFamily="2" charset="0"/>
                  <a:cs typeface="Nikosh" panose="02000000000000000000" pitchFamily="2" charset="0"/>
                </a:endParaRPr>
              </a:p>
            </p:txBody>
          </p:sp>
        </mc:Choice>
        <mc:Fallback xmlns="">
          <p:sp>
            <p:nvSpPr>
              <p:cNvPr id="11" name="Text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119" y="2953635"/>
                <a:ext cx="3416662" cy="303655"/>
              </a:xfrm>
              <a:prstGeom prst="rect">
                <a:avLst/>
              </a:prstGeom>
              <a:blipFill>
                <a:blip r:embed="rId3"/>
                <a:stretch>
                  <a:fillRect l="-3209" b="-48980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 10"/>
          <p:cNvSpPr/>
          <p:nvPr/>
        </p:nvSpPr>
        <p:spPr>
          <a:xfrm>
            <a:off x="496119" y="3439513"/>
            <a:ext cx="225921" cy="1411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Nikosh" panose="02000000000000000000" pitchFamily="2" charset="0"/>
                <a:ea typeface="Inter Light" pitchFamily="34" charset="-122"/>
                <a:cs typeface="Nikosh" panose="02000000000000000000" pitchFamily="2" charset="0"/>
              </a:rPr>
              <a:t>03</a:t>
            </a:r>
            <a:endParaRPr lang="en-US" sz="14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496119" y="3617139"/>
            <a:ext cx="2673921" cy="14288"/>
          </a:xfrm>
          <a:prstGeom prst="rect">
            <a:avLst/>
          </a:prstGeom>
          <a:solidFill>
            <a:srgbClr val="4950BC"/>
          </a:solidFill>
          <a:ln/>
        </p:spPr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12"/>
              <p:cNvSpPr/>
              <p:nvPr/>
            </p:nvSpPr>
            <p:spPr>
              <a:xfrm>
                <a:off x="496119" y="3688007"/>
                <a:ext cx="3154393" cy="650229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>
                <a:no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sz="1400" dirty="0" err="1" smtClean="0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ক্র</a:t>
                </a:r>
                <a:r>
                  <a:rPr lang="as-IN" sz="1400" dirty="0" smtClean="0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য়</a:t>
                </a:r>
                <a:r>
                  <a:rPr lang="en-US" sz="1400" dirty="0" err="1" smtClean="0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মূল্য</a:t>
                </a:r>
                <a:r>
                  <a:rPr lang="en-US" sz="1400" dirty="0" smtClean="0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 </a:t>
                </a:r>
                <a:r>
                  <a:rPr lang="en-US" sz="1400" dirty="0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১০ টাকা (১ হালি) → </a:t>
                </a:r>
                <a:r>
                  <a:rPr lang="en-US" sz="1400" dirty="0" err="1" smtClean="0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বিক্র</a:t>
                </a:r>
                <a:r>
                  <a:rPr lang="as-IN" sz="1400" dirty="0" smtClean="0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য়</a:t>
                </a:r>
                <a:r>
                  <a:rPr lang="en-US" sz="1400" dirty="0" err="1" smtClean="0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মূল্য</a:t>
                </a:r>
                <a:r>
                  <a:rPr lang="en-US" sz="1400" dirty="0" smtClean="0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400" i="1">
                            <a:solidFill>
                              <a:srgbClr val="272525"/>
                            </a:solidFill>
                            <a:latin typeface="Cambria Math" panose="02040503050406030204" pitchFamily="18" charset="0"/>
                            <a:ea typeface="Inter" pitchFamily="34" charset="-122"/>
                            <a:cs typeface="Nikosh" panose="02000000000000000000" pitchFamily="2" charset="0"/>
                          </a:rPr>
                        </m:ctrlPr>
                      </m:fPr>
                      <m:num>
                        <m:r>
                          <a:rPr lang="en-US" sz="1400" i="1">
                            <a:solidFill>
                              <a:srgbClr val="272525"/>
                            </a:solidFill>
                            <a:latin typeface="Cambria Math" panose="02040503050406030204" pitchFamily="18" charset="0"/>
                            <a:ea typeface="Inter" pitchFamily="34" charset="-122"/>
                            <a:cs typeface="Nikosh" panose="02000000000000000000" pitchFamily="2" charset="0"/>
                          </a:rPr>
                          <m:t> </m:t>
                        </m:r>
                        <m:r>
                          <a:rPr lang="en-US" sz="1400" i="1">
                            <a:solidFill>
                              <a:srgbClr val="272525"/>
                            </a:solidFill>
                            <a:latin typeface="Cambria Math" panose="02040503050406030204" pitchFamily="18" charset="0"/>
                            <a:ea typeface="Inter" pitchFamily="34" charset="-122"/>
                            <a:cs typeface="Nikosh" panose="02000000000000000000" pitchFamily="2" charset="0"/>
                          </a:rPr>
                          <m:t>১২৫</m:t>
                        </m:r>
                        <m:r>
                          <a:rPr lang="en-US" sz="1400" i="1">
                            <a:solidFill>
                              <a:srgbClr val="27252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" panose="02000000000000000000" pitchFamily="2" charset="0"/>
                          </a:rPr>
                          <m:t>×</m:t>
                        </m:r>
                        <m:r>
                          <a:rPr lang="en-US" sz="1400" i="1">
                            <a:solidFill>
                              <a:srgbClr val="27252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" panose="02000000000000000000" pitchFamily="2" charset="0"/>
                          </a:rPr>
                          <m:t>১০</m:t>
                        </m:r>
                      </m:num>
                      <m:den>
                        <m:r>
                          <a:rPr lang="en-US" sz="1400" i="1">
                            <a:solidFill>
                              <a:srgbClr val="272525"/>
                            </a:solidFill>
                            <a:latin typeface="Cambria Math" panose="02040503050406030204" pitchFamily="18" charset="0"/>
                            <a:ea typeface="Inter" pitchFamily="34" charset="-122"/>
                            <a:cs typeface="Nikosh" panose="02000000000000000000" pitchFamily="2" charset="0"/>
                          </a:rPr>
                          <m:t>১০০</m:t>
                        </m:r>
                      </m:den>
                    </m:f>
                    <m:r>
                      <a:rPr lang="en-US" sz="1400" i="1">
                        <a:solidFill>
                          <a:srgbClr val="272525"/>
                        </a:solidFill>
                        <a:latin typeface="Cambria Math" panose="02040503050406030204" pitchFamily="18" charset="0"/>
                        <a:ea typeface="Inter" pitchFamily="34" charset="-122"/>
                        <a:cs typeface="Nikosh" panose="02000000000000000000" pitchFamily="2" charset="0"/>
                      </a:rPr>
                      <m:t> </m:t>
                    </m:r>
                  </m:oMath>
                </a14:m>
                <a:endParaRPr lang="en-US" sz="1400" dirty="0" smtClean="0">
                  <a:solidFill>
                    <a:srgbClr val="272525"/>
                  </a:solidFill>
                  <a:latin typeface="Nikosh" panose="02000000000000000000" pitchFamily="2" charset="0"/>
                  <a:ea typeface="Inter" pitchFamily="34" charset="-122"/>
                  <a:cs typeface="Nikosh" panose="02000000000000000000" pitchFamily="2" charset="0"/>
                </a:endParaRPr>
              </a:p>
              <a:p>
                <a:pPr>
                  <a:lnSpc>
                    <a:spcPct val="120000"/>
                  </a:lnSpc>
                </a:pPr>
                <a:r>
                  <a:rPr lang="en-US" sz="1400" dirty="0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	</a:t>
                </a:r>
                <a:r>
                  <a:rPr lang="en-US" sz="1400" dirty="0" smtClean="0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= </a:t>
                </a:r>
                <a:r>
                  <a:rPr lang="en-US" sz="1400" b="1" dirty="0">
                    <a:solidFill>
                      <a:srgbClr val="272525"/>
                    </a:solidFill>
                    <a:latin typeface="Nikosh" panose="02000000000000000000" pitchFamily="2" charset="0"/>
                    <a:ea typeface="Inter Bold" pitchFamily="34" charset="-122"/>
                    <a:cs typeface="Nikosh" panose="02000000000000000000" pitchFamily="2" charset="0"/>
                  </a:rPr>
                  <a:t>১২.৫০ টাকা</a:t>
                </a:r>
                <a:endParaRPr lang="en-US" sz="1400" dirty="0">
                  <a:latin typeface="Nikosh" panose="02000000000000000000" pitchFamily="2" charset="0"/>
                  <a:cs typeface="Nikosh" panose="02000000000000000000" pitchFamily="2" charset="0"/>
                </a:endParaRPr>
              </a:p>
            </p:txBody>
          </p:sp>
        </mc:Choice>
        <mc:Fallback xmlns="">
          <p:sp>
            <p:nvSpPr>
              <p:cNvPr id="14" name="Text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119" y="3688007"/>
                <a:ext cx="3154393" cy="650229"/>
              </a:xfrm>
              <a:prstGeom prst="rect">
                <a:avLst/>
              </a:prstGeom>
              <a:blipFill>
                <a:blip r:embed="rId4"/>
                <a:stretch>
                  <a:fillRect l="-3475" b="-13084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Image 0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52259" y="1158143"/>
            <a:ext cx="4179125" cy="331042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Shape 13"/>
          <p:cNvSpPr/>
          <p:nvPr/>
        </p:nvSpPr>
        <p:spPr>
          <a:xfrm>
            <a:off x="375686" y="4448326"/>
            <a:ext cx="6400802" cy="483164"/>
          </a:xfrm>
          <a:prstGeom prst="roundRect">
            <a:avLst>
              <a:gd name="adj" fmla="val 12175"/>
            </a:avLst>
          </a:prstGeom>
          <a:solidFill>
            <a:srgbClr val="B6FCB8"/>
          </a:solidFill>
          <a:ln/>
        </p:spPr>
      </p:sp>
      <p:pic>
        <p:nvPicPr>
          <p:cNvPr id="17" name="Image 1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1870" y="4510834"/>
            <a:ext cx="388318" cy="310738"/>
          </a:xfrm>
          <a:prstGeom prst="rect">
            <a:avLst/>
          </a:prstGeom>
        </p:spPr>
      </p:pic>
      <p:sp>
        <p:nvSpPr>
          <p:cNvPr id="18" name="Text 14"/>
          <p:cNvSpPr/>
          <p:nvPr/>
        </p:nvSpPr>
        <p:spPr>
          <a:xfrm>
            <a:off x="537141" y="4540471"/>
            <a:ext cx="6189727" cy="410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✅ উত্তর: ২৫% লাভ করতে চাইলে প্রতি হালি কলা </a:t>
            </a:r>
            <a:r>
              <a:rPr lang="en-US" sz="1400" b="1" dirty="0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১২.৫০ টাকা</a:t>
            </a:r>
            <a:r>
              <a:rPr lang="en-US" sz="1400" dirty="0">
                <a:solidFill>
                  <a:srgbClr val="000000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 (বা ১২ টাকা ৫০ </a:t>
            </a:r>
            <a:r>
              <a:rPr lang="en-US" sz="1400" dirty="0" smtClean="0">
                <a:solidFill>
                  <a:srgbClr val="000000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প</a:t>
            </a:r>
            <a:r>
              <a:rPr lang="as-IN" sz="1400" dirty="0" smtClean="0">
                <a:solidFill>
                  <a:srgbClr val="000000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য়</a:t>
            </a:r>
            <a:r>
              <a:rPr lang="en-US" sz="1400" dirty="0" err="1" smtClean="0">
                <a:solidFill>
                  <a:srgbClr val="000000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সা</a:t>
            </a:r>
            <a:r>
              <a:rPr lang="en-US" sz="1400" dirty="0">
                <a:solidFill>
                  <a:srgbClr val="000000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) </a:t>
            </a:r>
            <a:r>
              <a:rPr lang="en-US" sz="1400" dirty="0" err="1">
                <a:solidFill>
                  <a:srgbClr val="000000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দরে</a:t>
            </a:r>
            <a:r>
              <a:rPr lang="en-US" sz="1400" dirty="0">
                <a:solidFill>
                  <a:srgbClr val="000000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বিক্র</a:t>
            </a:r>
            <a:r>
              <a:rPr lang="as-IN" sz="1400" dirty="0" smtClean="0">
                <a:solidFill>
                  <a:srgbClr val="000000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য়</a:t>
            </a:r>
            <a:r>
              <a:rPr lang="en-US" sz="1400" dirty="0" smtClean="0">
                <a:solidFill>
                  <a:srgbClr val="000000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 </a:t>
            </a:r>
            <a:r>
              <a:rPr lang="en-US" sz="1400" dirty="0">
                <a:solidFill>
                  <a:srgbClr val="000000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করতে হবে।</a:t>
            </a:r>
            <a:endParaRPr lang="en-US" sz="14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4140" y="4236853"/>
            <a:ext cx="879860" cy="85869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6500"/>
                            </p:stCondLst>
                            <p:childTnLst>
                              <p:par>
                                <p:cTn id="4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800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95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1000"/>
                            </p:stCondLst>
                            <p:childTnLst>
                              <p:par>
                                <p:cTn id="6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2500"/>
                            </p:stCondLst>
                            <p:childTnLst>
                              <p:par>
                                <p:cTn id="6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4000"/>
                            </p:stCondLst>
                            <p:childTnLst>
                              <p:par>
                                <p:cTn id="6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500"/>
                            </p:stCondLst>
                            <p:childTnLst>
                              <p:par>
                                <p:cTn id="7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4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8" grpId="0" animBg="1"/>
      <p:bldP spid="9" grpId="0" animBg="1"/>
      <p:bldP spid="11" grpId="0" animBg="1"/>
      <p:bldP spid="12" grpId="0" animBg="1"/>
      <p:bldP spid="14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464543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সব উত্তর একনজরে</a:t>
            </a:r>
            <a:endParaRPr lang="en-US" sz="275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6119" y="2191048"/>
            <a:ext cx="2622724" cy="148790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722351" y="2297385"/>
            <a:ext cx="170111" cy="21260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1</a:t>
            </a:r>
            <a:endParaRPr lang="en-US" sz="13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56927" y="2758008"/>
            <a:ext cx="2301106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>
                <a:solidFill>
                  <a:srgbClr val="272525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প্রশ্ন ক</a:t>
            </a:r>
            <a:endParaRPr lang="en-US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656927" y="3064519"/>
            <a:ext cx="2301106" cy="61443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যশোর থেকে প্রতি একশত </a:t>
            </a:r>
            <a:r>
              <a:rPr lang="en-US" sz="1400" dirty="0" err="1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কলা</a:t>
            </a:r>
            <a:r>
              <a:rPr lang="en-US" sz="1400" dirty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 </a:t>
            </a:r>
            <a:r>
              <a:rPr lang="en-US" sz="1400" dirty="0" err="1" smtClean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ক্র</a:t>
            </a:r>
            <a:r>
              <a:rPr lang="as-IN" sz="1400" dirty="0" smtClean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য়</a:t>
            </a:r>
            <a:r>
              <a:rPr lang="en-US" sz="1400" dirty="0" smtClean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 </a:t>
            </a:r>
            <a:r>
              <a:rPr lang="en-US" sz="1400" dirty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করেছিলেন </a:t>
            </a:r>
            <a:r>
              <a:rPr lang="en-US" sz="1400" b="1" dirty="0">
                <a:solidFill>
                  <a:srgbClr val="4950BC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৩০০ টাকা</a:t>
            </a:r>
            <a:r>
              <a:rPr lang="en-US" sz="1400" dirty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 দরে।</a:t>
            </a:r>
            <a:endParaRPr lang="en-US" sz="14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60601" y="2191048"/>
            <a:ext cx="2622724" cy="148790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486833" y="2297385"/>
            <a:ext cx="170111" cy="21260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2</a:t>
            </a:r>
            <a:endParaRPr lang="en-US" sz="13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9" name="Text 5"/>
          <p:cNvSpPr/>
          <p:nvPr/>
        </p:nvSpPr>
        <p:spPr>
          <a:xfrm>
            <a:off x="3421410" y="2758008"/>
            <a:ext cx="2301106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>
                <a:solidFill>
                  <a:srgbClr val="272525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প্রশ্ন খ</a:t>
            </a:r>
            <a:endParaRPr lang="en-US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3421410" y="3064520"/>
            <a:ext cx="2301106" cy="6144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1600" dirty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সব </a:t>
            </a:r>
            <a:r>
              <a:rPr lang="en-US" sz="1600" dirty="0" err="1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কলা</a:t>
            </a:r>
            <a:r>
              <a:rPr lang="en-US" sz="1600" dirty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 </a:t>
            </a:r>
            <a:r>
              <a:rPr lang="en-US" sz="1600" dirty="0" err="1" smtClean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বিক্র</a:t>
            </a:r>
            <a:r>
              <a:rPr lang="as-IN" sz="1600" dirty="0" smtClean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য়</a:t>
            </a:r>
            <a:r>
              <a:rPr lang="en-US" sz="1600" dirty="0" smtClean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 </a:t>
            </a:r>
            <a:r>
              <a:rPr lang="en-US" sz="1600" dirty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করলে শতকরা </a:t>
            </a:r>
            <a:r>
              <a:rPr lang="en-US" sz="1600" b="1" dirty="0">
                <a:solidFill>
                  <a:srgbClr val="4950BC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৪% ক্ষতি</a:t>
            </a:r>
            <a:r>
              <a:rPr lang="en-US" sz="1600" dirty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 হবে।</a:t>
            </a:r>
            <a:endParaRPr lang="en-US" sz="16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25083" y="2191048"/>
            <a:ext cx="2622724" cy="1487909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7251316" y="2297385"/>
            <a:ext cx="170111" cy="21260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3</a:t>
            </a:r>
            <a:endParaRPr lang="en-US" sz="13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3" name="Text 8"/>
          <p:cNvSpPr/>
          <p:nvPr/>
        </p:nvSpPr>
        <p:spPr>
          <a:xfrm>
            <a:off x="6185892" y="2758008"/>
            <a:ext cx="2301106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272525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প্রশ্ন গ</a:t>
            </a:r>
            <a:endParaRPr lang="en-US" sz="16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4" name="Text 9"/>
          <p:cNvSpPr/>
          <p:nvPr/>
        </p:nvSpPr>
        <p:spPr>
          <a:xfrm>
            <a:off x="6185892" y="3064520"/>
            <a:ext cx="2301106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২৫% লাভ করতে চাইলে প্রতি হালি </a:t>
            </a:r>
            <a:r>
              <a:rPr lang="en-US" sz="1400" dirty="0" err="1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কলা</a:t>
            </a:r>
            <a:r>
              <a:rPr lang="en-US" sz="1400" dirty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 </a:t>
            </a:r>
            <a:r>
              <a:rPr lang="en-US" sz="1400" dirty="0" err="1" smtClean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বিক্র</a:t>
            </a:r>
            <a:r>
              <a:rPr lang="as-IN" sz="1400" dirty="0" smtClean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য়</a:t>
            </a:r>
            <a:r>
              <a:rPr lang="en-US" sz="1400" dirty="0" smtClean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 </a:t>
            </a:r>
            <a:r>
              <a:rPr lang="en-US" sz="1400" dirty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করতে হবে </a:t>
            </a:r>
            <a:r>
              <a:rPr lang="en-US" sz="1400" b="1" dirty="0">
                <a:solidFill>
                  <a:srgbClr val="4950BC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১২.৫০ টাকা</a:t>
            </a:r>
            <a:r>
              <a:rPr lang="en-US" sz="1400" dirty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 দরে।</a:t>
            </a:r>
            <a:endParaRPr lang="en-US" sz="14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7952" y="34736"/>
            <a:ext cx="879860" cy="85869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5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0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3500"/>
                            </p:stCondLst>
                            <p:childTnLst>
                              <p:par>
                                <p:cTn id="5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000"/>
                            </p:stCondLst>
                            <p:childTnLst>
                              <p:par>
                                <p:cTn id="6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6500"/>
                            </p:stCondLst>
                            <p:childTnLst>
                              <p:par>
                                <p:cTn id="7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8000"/>
                            </p:stCondLst>
                            <p:childTnLst>
                              <p:par>
                                <p:cTn id="7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9500"/>
                            </p:stCondLst>
                            <p:childTnLst>
                              <p:par>
                                <p:cTn id="8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4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8" grpId="0" animBg="1"/>
      <p:bldP spid="9" grpId="0" animBg="1"/>
      <p:bldP spid="10" grpId="0" animBg="1"/>
      <p:bldP spid="12" grpId="0" animBg="1"/>
      <p:bldP spid="13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752029"/>
            <a:ext cx="4722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শেখার </a:t>
            </a:r>
            <a:r>
              <a:rPr lang="en-US" sz="2750" b="1" dirty="0" err="1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মূল</a:t>
            </a:r>
            <a:r>
              <a:rPr lang="en-US" sz="2750" b="1" dirty="0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 </a:t>
            </a:r>
            <a:r>
              <a:rPr lang="en-US" sz="2750" b="1" dirty="0" err="1" smtClean="0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বিষ</a:t>
            </a:r>
            <a:r>
              <a:rPr lang="as-IN" sz="2750" b="1" dirty="0" smtClean="0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য়</a:t>
            </a:r>
            <a:r>
              <a:rPr lang="en-US" sz="2750" b="1" dirty="0" err="1" smtClean="0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গুলো</a:t>
            </a:r>
            <a:endParaRPr lang="en-US" sz="275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78250" y="1412007"/>
            <a:ext cx="212601" cy="21260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385816" y="1407616"/>
            <a:ext cx="426206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 err="1" smtClean="0">
                <a:solidFill>
                  <a:srgbClr val="272525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ঐকিক</a:t>
            </a:r>
            <a:r>
              <a:rPr lang="en-US" sz="1350" b="1" dirty="0" smtClean="0">
                <a:solidFill>
                  <a:srgbClr val="272525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 </a:t>
            </a:r>
            <a:r>
              <a:rPr lang="en-US" sz="1350" b="1" dirty="0" err="1" smtClean="0">
                <a:solidFill>
                  <a:srgbClr val="272525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নি</a:t>
            </a:r>
            <a:r>
              <a:rPr lang="as-IN" sz="1350" b="1" dirty="0" smtClean="0">
                <a:solidFill>
                  <a:srgbClr val="272525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য়</a:t>
            </a:r>
            <a:r>
              <a:rPr lang="en-US" sz="1350" b="1" dirty="0" smtClean="0">
                <a:solidFill>
                  <a:srgbClr val="272525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ম</a:t>
            </a:r>
            <a:endParaRPr lang="en-US" sz="135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6" name="Text 2"/>
          <p:cNvSpPr/>
          <p:nvPr/>
        </p:nvSpPr>
        <p:spPr>
          <a:xfrm>
            <a:off x="4385816" y="1714128"/>
            <a:ext cx="426206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প্রথমে ১টির দাম বের করো, তারপর প্রয়োজনমতো গুণ করো।</a:t>
            </a:r>
            <a:endParaRPr lang="en-US" sz="14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978250" y="2228850"/>
            <a:ext cx="212601" cy="212601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4385816" y="2224460"/>
            <a:ext cx="426206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গড় মূল্য</a:t>
            </a:r>
            <a:endParaRPr lang="en-US" sz="135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9" name="Text 4"/>
          <p:cNvSpPr/>
          <p:nvPr/>
        </p:nvSpPr>
        <p:spPr>
          <a:xfrm>
            <a:off x="4385816" y="2530971"/>
            <a:ext cx="426206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200" dirty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সমান সংখ্যক জিনিস ভিন্ন দরে কিনলে গড় = (দাম১ + দাম২) ÷ ২</a:t>
            </a:r>
            <a:endParaRPr lang="en-US" sz="12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78250" y="3045693"/>
            <a:ext cx="212601" cy="212601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4385816" y="3041303"/>
            <a:ext cx="426206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লাভ-ক্ষতি সূত্র</a:t>
            </a:r>
            <a:endParaRPr lang="en-US" sz="135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6"/>
              <p:cNvSpPr/>
              <p:nvPr/>
            </p:nvSpPr>
            <p:spPr>
              <a:xfrm>
                <a:off x="4385816" y="3262759"/>
                <a:ext cx="4262065" cy="430283"/>
              </a:xfrm>
              <a:prstGeom prst="rect">
                <a:avLst/>
              </a:prstGeom>
              <a:noFill/>
              <a:ln/>
            </p:spPr>
            <p:txBody>
              <a:bodyPr wrap="none" lIns="0" tIns="0" rIns="0" bIns="0" rtlCol="0" anchor="t"/>
              <a:lstStyle/>
              <a:p>
                <a:r>
                  <a:rPr lang="en-US" sz="1200" dirty="0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শতকরা </a:t>
                </a:r>
                <a:r>
                  <a:rPr lang="en-US" sz="1200" dirty="0" err="1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লাভ</a:t>
                </a:r>
                <a:r>
                  <a:rPr lang="en-US" sz="1200" dirty="0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/</a:t>
                </a:r>
                <a:r>
                  <a:rPr lang="en-US" sz="1200" dirty="0" err="1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ক্ষতি</a:t>
                </a:r>
                <a:r>
                  <a:rPr lang="en-US" sz="1200" dirty="0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 </a:t>
                </a:r>
                <a:r>
                  <a:rPr lang="en-US" sz="1200" dirty="0" smtClean="0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= </a:t>
                </a:r>
                <a:r>
                  <a:rPr lang="en-US" sz="1200" dirty="0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200" i="1">
                            <a:solidFill>
                              <a:srgbClr val="272525"/>
                            </a:solidFill>
                            <a:latin typeface="Cambria Math" panose="02040503050406030204" pitchFamily="18" charset="0"/>
                            <a:ea typeface="Inter" pitchFamily="34" charset="-122"/>
                            <a:cs typeface="Nikosh" panose="02000000000000000000" pitchFamily="2" charset="0"/>
                          </a:rPr>
                        </m:ctrlPr>
                      </m:fPr>
                      <m:num>
                        <m:r>
                          <a:rPr lang="en-US" sz="1200">
                            <a:solidFill>
                              <a:srgbClr val="272525"/>
                            </a:solidFill>
                            <a:latin typeface="Cambria Math" panose="02040503050406030204" pitchFamily="18" charset="0"/>
                            <a:ea typeface="Inter" pitchFamily="34" charset="-122"/>
                            <a:cs typeface="Nikosh" panose="02000000000000000000" pitchFamily="2" charset="0"/>
                          </a:rPr>
                          <m:t>ক্ষতি</m:t>
                        </m:r>
                      </m:num>
                      <m:den>
                        <m:r>
                          <a:rPr lang="en-US" sz="1200">
                            <a:solidFill>
                              <a:srgbClr val="272525"/>
                            </a:solidFill>
                            <a:latin typeface="Cambria Math" panose="02040503050406030204" pitchFamily="18" charset="0"/>
                            <a:ea typeface="Inter" pitchFamily="34" charset="-122"/>
                            <a:cs typeface="Nikosh" panose="02000000000000000000" pitchFamily="2" charset="0"/>
                          </a:rPr>
                          <m:t>ক্রয়মূল্য</m:t>
                        </m:r>
                      </m:den>
                    </m:f>
                  </m:oMath>
                </a14:m>
                <a:r>
                  <a:rPr lang="en-US" sz="1200" dirty="0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200" dirty="0">
                        <a:solidFill>
                          <a:srgbClr val="27252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" panose="02000000000000000000" pitchFamily="2" charset="0"/>
                      </a:rPr>
                      <m:t>×</m:t>
                    </m:r>
                  </m:oMath>
                </a14:m>
                <a:r>
                  <a:rPr lang="en-US" sz="1200" dirty="0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100)%</a:t>
                </a:r>
                <a:r>
                  <a:rPr lang="en-US" sz="1200" dirty="0" smtClean="0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 </a:t>
                </a:r>
                <a:r>
                  <a:rPr lang="en-US" sz="1200" i="1" dirty="0" smtClean="0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\</a:t>
                </a:r>
                <a:endParaRPr lang="en-US" sz="1200" dirty="0">
                  <a:latin typeface="Nikosh" panose="02000000000000000000" pitchFamily="2" charset="0"/>
                  <a:cs typeface="Nikosh" panose="02000000000000000000" pitchFamily="2" charset="0"/>
                </a:endParaRPr>
              </a:p>
            </p:txBody>
          </p:sp>
        </mc:Choice>
        <mc:Fallback xmlns="">
          <p:sp>
            <p:nvSpPr>
              <p:cNvPr id="12" name="Text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5816" y="3262759"/>
                <a:ext cx="4262065" cy="430283"/>
              </a:xfrm>
              <a:prstGeom prst="rect">
                <a:avLst/>
              </a:prstGeom>
              <a:blipFill>
                <a:blip r:embed="rId8"/>
                <a:stretch>
                  <a:fillRect l="-2143" t="-2817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978250" y="3862536"/>
            <a:ext cx="212601" cy="212601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4385816" y="3858146"/>
            <a:ext cx="426206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হালি ও শতাংশ</a:t>
            </a:r>
            <a:endParaRPr lang="en-US" sz="135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5" name="Text 8"/>
          <p:cNvSpPr/>
          <p:nvPr/>
        </p:nvSpPr>
        <p:spPr>
          <a:xfrm>
            <a:off x="4385816" y="4164657"/>
            <a:ext cx="426206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200" dirty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১ হালি = ৪টি। লাভের শতাংশ যোগ করে </a:t>
            </a:r>
            <a:r>
              <a:rPr lang="en-US" sz="1200" dirty="0" err="1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নতুন</a:t>
            </a:r>
            <a:r>
              <a:rPr lang="en-US" sz="1200" dirty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 </a:t>
            </a:r>
            <a:r>
              <a:rPr lang="en-US" sz="1200" dirty="0" err="1" smtClean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বিক্র</a:t>
            </a:r>
            <a:r>
              <a:rPr lang="as-IN" sz="1200" dirty="0" smtClean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য়</a:t>
            </a:r>
            <a:r>
              <a:rPr lang="en-US" sz="1200" dirty="0" err="1" smtClean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মূল্য</a:t>
            </a:r>
            <a:r>
              <a:rPr lang="en-US" sz="1200" dirty="0" smtClean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 </a:t>
            </a:r>
            <a:r>
              <a:rPr lang="en-US" sz="1200" dirty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বের করো।</a:t>
            </a:r>
            <a:endParaRPr lang="en-US" sz="12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1" y="26378"/>
            <a:ext cx="879860" cy="85869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xit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3" presetClass="exit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53" presetClass="exit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53" presetClass="exit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4000"/>
                            </p:stCondLst>
                            <p:childTnLst>
                              <p:par>
                                <p:cTn id="47" presetID="53" presetClass="exit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6000"/>
                            </p:stCondLst>
                            <p:childTnLst>
                              <p:par>
                                <p:cTn id="53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8000"/>
                            </p:stCondLst>
                            <p:childTnLst>
                              <p:par>
                                <p:cTn id="59" presetID="53" presetClass="exit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0"/>
                            </p:stCondLst>
                            <p:childTnLst>
                              <p:par>
                                <p:cTn id="65" presetID="53" presetClass="exit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2000"/>
                            </p:stCondLst>
                            <p:childTnLst>
                              <p:par>
                                <p:cTn id="71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4000"/>
                            </p:stCondLst>
                            <p:childTnLst>
                              <p:par>
                                <p:cTn id="77" presetID="53" presetClass="exit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6000"/>
                            </p:stCondLst>
                            <p:childTnLst>
                              <p:par>
                                <p:cTn id="83" presetID="53" presetClass="exit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8000"/>
                            </p:stCondLst>
                            <p:childTnLst>
                              <p:par>
                                <p:cTn id="8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0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8" grpId="0" animBg="1"/>
      <p:bldP spid="9" grpId="0" animBg="1"/>
      <p:bldP spid="11" grpId="0" animBg="1"/>
      <p:bldP spid="12" grpId="0" animBg="1"/>
      <p:bldP spid="14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Google Shape;237;p2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6378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2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5819" y="2753246"/>
            <a:ext cx="7472363" cy="8384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2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1488" y="1080268"/>
            <a:ext cx="8201025" cy="2982962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24"/>
          <p:cNvSpPr txBox="1"/>
          <p:nvPr/>
        </p:nvSpPr>
        <p:spPr>
          <a:xfrm>
            <a:off x="649010" y="1444600"/>
            <a:ext cx="7845980" cy="5078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dash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কোনো</a:t>
            </a:r>
            <a:r>
              <a:rPr lang="en-US" sz="3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প্রশ্ন</a:t>
            </a:r>
            <a:r>
              <a:rPr lang="en-US" sz="3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থাকলে</a:t>
            </a:r>
            <a:r>
              <a:rPr lang="en-US" sz="3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করুন</a:t>
            </a:r>
            <a:r>
              <a:rPr lang="en-US" sz="3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-</a:t>
            </a:r>
            <a:endParaRPr sz="3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241" name="Google Shape;241;p24"/>
          <p:cNvSpPr txBox="1"/>
          <p:nvPr/>
        </p:nvSpPr>
        <p:spPr>
          <a:xfrm>
            <a:off x="835819" y="2216125"/>
            <a:ext cx="7472363" cy="43088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0" tIns="0" rIns="0" bIns="0" anchor="t" anchorCtr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2800" b="1" dirty="0" err="1">
                <a:ln/>
                <a:solidFill>
                  <a:schemeClr val="accent4"/>
                </a:solidFill>
                <a:latin typeface="Nikosh" panose="02000000000000000000" pitchFamily="2" charset="0"/>
                <a:ea typeface="Poppins"/>
                <a:cs typeface="Nikosh" panose="02000000000000000000" pitchFamily="2" charset="0"/>
                <a:sym typeface="Poppins"/>
              </a:rPr>
              <a:t>ধন্যবাদ</a:t>
            </a:r>
            <a:r>
              <a:rPr lang="en-US" sz="2800" b="1" dirty="0">
                <a:ln/>
                <a:solidFill>
                  <a:schemeClr val="accent4"/>
                </a:solidFill>
                <a:latin typeface="Nikosh" panose="02000000000000000000" pitchFamily="2" charset="0"/>
                <a:ea typeface="Poppins"/>
                <a:cs typeface="Nikosh" panose="02000000000000000000" pitchFamily="2" charset="0"/>
                <a:sym typeface="Poppins"/>
              </a:rPr>
              <a:t> </a:t>
            </a:r>
            <a:r>
              <a:rPr lang="en-US" sz="2800" b="1" dirty="0" err="1">
                <a:ln/>
                <a:solidFill>
                  <a:schemeClr val="accent4"/>
                </a:solidFill>
                <a:latin typeface="Nikosh" panose="02000000000000000000" pitchFamily="2" charset="0"/>
                <a:ea typeface="Poppins"/>
                <a:cs typeface="Nikosh" panose="02000000000000000000" pitchFamily="2" charset="0"/>
                <a:sym typeface="Poppins"/>
              </a:rPr>
              <a:t>আমাদের</a:t>
            </a:r>
            <a:r>
              <a:rPr lang="en-US" sz="2800" b="1" dirty="0">
                <a:ln/>
                <a:solidFill>
                  <a:schemeClr val="accent4"/>
                </a:solidFill>
                <a:latin typeface="Nikosh" panose="02000000000000000000" pitchFamily="2" charset="0"/>
                <a:ea typeface="Poppins"/>
                <a:cs typeface="Nikosh" panose="02000000000000000000" pitchFamily="2" charset="0"/>
                <a:sym typeface="Poppins"/>
              </a:rPr>
              <a:t> </a:t>
            </a:r>
            <a:r>
              <a:rPr lang="en-US" sz="2800" b="1" dirty="0" err="1">
                <a:ln/>
                <a:solidFill>
                  <a:schemeClr val="accent4"/>
                </a:solidFill>
                <a:latin typeface="Nikosh" panose="02000000000000000000" pitchFamily="2" charset="0"/>
                <a:ea typeface="Poppins"/>
                <a:cs typeface="Nikosh" panose="02000000000000000000" pitchFamily="2" charset="0"/>
                <a:sym typeface="Poppins"/>
              </a:rPr>
              <a:t>সাথে</a:t>
            </a:r>
            <a:r>
              <a:rPr lang="en-US" sz="2800" b="1" dirty="0">
                <a:ln/>
                <a:solidFill>
                  <a:schemeClr val="accent4"/>
                </a:solidFill>
                <a:latin typeface="Nikosh" panose="02000000000000000000" pitchFamily="2" charset="0"/>
                <a:ea typeface="Poppins"/>
                <a:cs typeface="Nikosh" panose="02000000000000000000" pitchFamily="2" charset="0"/>
                <a:sym typeface="Poppins"/>
              </a:rPr>
              <a:t> </a:t>
            </a:r>
            <a:r>
              <a:rPr lang="en-US" sz="2800" b="1" dirty="0" err="1">
                <a:ln/>
                <a:solidFill>
                  <a:schemeClr val="accent4"/>
                </a:solidFill>
                <a:latin typeface="Nikosh" panose="02000000000000000000" pitchFamily="2" charset="0"/>
                <a:ea typeface="Poppins"/>
                <a:cs typeface="Nikosh" panose="02000000000000000000" pitchFamily="2" charset="0"/>
                <a:sym typeface="Poppins"/>
              </a:rPr>
              <a:t>থাকার</a:t>
            </a:r>
            <a:r>
              <a:rPr lang="en-US" sz="2800" b="1" dirty="0">
                <a:ln/>
                <a:solidFill>
                  <a:schemeClr val="accent4"/>
                </a:solidFill>
                <a:latin typeface="Nikosh" panose="02000000000000000000" pitchFamily="2" charset="0"/>
                <a:ea typeface="Poppins"/>
                <a:cs typeface="Nikosh" panose="02000000000000000000" pitchFamily="2" charset="0"/>
                <a:sym typeface="Poppins"/>
              </a:rPr>
              <a:t> </a:t>
            </a:r>
            <a:r>
              <a:rPr lang="en-US" sz="2800" b="1" dirty="0" err="1">
                <a:ln/>
                <a:solidFill>
                  <a:schemeClr val="accent4"/>
                </a:solidFill>
                <a:latin typeface="Nikosh" panose="02000000000000000000" pitchFamily="2" charset="0"/>
                <a:ea typeface="Poppins"/>
                <a:cs typeface="Nikosh" panose="02000000000000000000" pitchFamily="2" charset="0"/>
                <a:sym typeface="Poppins"/>
              </a:rPr>
              <a:t>জন্য</a:t>
            </a:r>
            <a:r>
              <a:rPr lang="en-US" sz="2800" b="1" dirty="0">
                <a:ln/>
                <a:solidFill>
                  <a:schemeClr val="accent4"/>
                </a:solidFill>
                <a:latin typeface="Nikosh" panose="02000000000000000000" pitchFamily="2" charset="0"/>
                <a:ea typeface="Poppins"/>
                <a:cs typeface="Nikosh" panose="02000000000000000000" pitchFamily="2" charset="0"/>
                <a:sym typeface="Poppins"/>
              </a:rPr>
              <a:t>!</a:t>
            </a:r>
            <a:endParaRPr sz="3600" b="1" dirty="0">
              <a:ln/>
              <a:solidFill>
                <a:schemeClr val="accent4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242" name="Google Shape;242;p24"/>
          <p:cNvSpPr txBox="1"/>
          <p:nvPr/>
        </p:nvSpPr>
        <p:spPr>
          <a:xfrm>
            <a:off x="3140965" y="2944376"/>
            <a:ext cx="3017663" cy="304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7163" tIns="0" rIns="0" bIns="0" anchor="t" anchorCtr="0">
            <a:spAutoFit/>
          </a:bodyPr>
          <a:lstStyle/>
          <a:p>
            <a:pPr algn="ctr">
              <a:lnSpc>
                <a:spcPct val="160000"/>
              </a:lnSpc>
            </a:pPr>
            <a:r>
              <a:rPr lang="en-US" sz="1238" dirty="0">
                <a:solidFill>
                  <a:srgbClr val="0F172A"/>
                </a:solidFill>
                <a:latin typeface="Nikosh" panose="02000000000000000000" pitchFamily="2" charset="0"/>
                <a:ea typeface="Poppins"/>
                <a:cs typeface="Nikosh" panose="02000000000000000000" pitchFamily="2" charset="0"/>
                <a:sym typeface="Poppins"/>
              </a:rPr>
              <a:t>a</a:t>
            </a:r>
            <a:r>
              <a:rPr lang="en-US" sz="1238" dirty="0">
                <a:solidFill>
                  <a:srgbClr val="0F172A"/>
                </a:solidFill>
                <a:latin typeface="Nikosh" panose="02000000000000000000" pitchFamily="2" charset="0"/>
                <a:ea typeface="Poppins"/>
                <a:cs typeface="Nikosh" panose="02000000000000000000" pitchFamily="2" charset="0"/>
                <a:sym typeface="Poppins"/>
              </a:rPr>
              <a:t>lmamun.barguna@gmail.com</a:t>
            </a:r>
            <a:endParaRPr sz="135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243" name="Google Shape;243;p24"/>
          <p:cNvSpPr txBox="1"/>
          <p:nvPr/>
        </p:nvSpPr>
        <p:spPr>
          <a:xfrm>
            <a:off x="3099816" y="3337603"/>
            <a:ext cx="3291840" cy="295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7163" tIns="0" rIns="0" bIns="0" anchor="t" anchorCtr="0">
            <a:spAutoFit/>
          </a:bodyPr>
          <a:lstStyle/>
          <a:p>
            <a:pPr lvl="0" algn="ctr">
              <a:lnSpc>
                <a:spcPct val="160000"/>
              </a:lnSpc>
            </a:pPr>
            <a:r>
              <a:rPr lang="en-US" sz="1200" dirty="0">
                <a:latin typeface="Nikosh" panose="02000000000000000000" pitchFamily="2" charset="0"/>
                <a:cs typeface="Nikosh" panose="02000000000000000000" pitchFamily="2" charset="0"/>
              </a:rPr>
              <a:t>https://www.youtube.com/@mam8n</a:t>
            </a:r>
            <a:endParaRPr sz="12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244" name="Google Shape;244;p24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996947" y="2956128"/>
            <a:ext cx="394049" cy="312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24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051810" y="3340373"/>
            <a:ext cx="298609" cy="329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1" y="26378"/>
            <a:ext cx="879860" cy="85869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16865675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2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0" grpId="0" animBg="1"/>
      <p:bldP spid="241" grpId="0" animBg="1"/>
      <p:bldP spid="242" grpId="0"/>
      <p:bldP spid="24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84708" y="1751558"/>
            <a:ext cx="2286000" cy="228600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4"/>
          <p:cNvSpPr txBox="1"/>
          <p:nvPr/>
        </p:nvSpPr>
        <p:spPr>
          <a:xfrm>
            <a:off x="3912542" y="1770199"/>
            <a:ext cx="4892955" cy="242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1575" dirty="0" smtClean="0">
                <a:solidFill>
                  <a:srgbClr val="F8FAFC"/>
                </a:solidFill>
                <a:latin typeface="Hind Siliguri SemiBold"/>
                <a:ea typeface="Hind Siliguri SemiBold"/>
                <a:cs typeface="Hind Siliguri SemiBold"/>
                <a:sym typeface="Hind Siliguri SemiBold"/>
              </a:rPr>
              <a:t>[</a:t>
            </a:r>
            <a:r>
              <a:rPr lang="en-US" sz="1575" dirty="0" err="1" smtClean="0">
                <a:solidFill>
                  <a:srgbClr val="F8FAFC"/>
                </a:solidFill>
                <a:latin typeface="Hind Siliguri SemiBold"/>
                <a:ea typeface="Hind Siliguri SemiBold"/>
                <a:cs typeface="Hind Siliguri SemiBold"/>
                <a:sym typeface="Hind Siliguri SemiBold"/>
              </a:rPr>
              <a:t>মোঃ</a:t>
            </a:r>
            <a:r>
              <a:rPr lang="en-US" sz="1575" dirty="0" smtClean="0">
                <a:solidFill>
                  <a:srgbClr val="F8FAFC"/>
                </a:solidFill>
                <a:latin typeface="Hind Siliguri SemiBold"/>
                <a:ea typeface="Hind Siliguri SemiBold"/>
                <a:cs typeface="Hind Siliguri SemiBold"/>
                <a:sym typeface="Hind Siliguri SemiBold"/>
              </a:rPr>
              <a:t> </a:t>
            </a:r>
            <a:r>
              <a:rPr lang="en-US" sz="1575" dirty="0" err="1" smtClean="0">
                <a:solidFill>
                  <a:srgbClr val="F8FAFC"/>
                </a:solidFill>
                <a:latin typeface="Hind Siliguri SemiBold"/>
                <a:ea typeface="Hind Siliguri SemiBold"/>
                <a:cs typeface="Hind Siliguri SemiBold"/>
                <a:sym typeface="Hind Siliguri SemiBold"/>
              </a:rPr>
              <a:t>আল</a:t>
            </a:r>
            <a:r>
              <a:rPr lang="en-US" sz="1575" dirty="0" smtClean="0">
                <a:solidFill>
                  <a:srgbClr val="F8FAFC"/>
                </a:solidFill>
                <a:latin typeface="Hind Siliguri SemiBold"/>
                <a:ea typeface="Hind Siliguri SemiBold"/>
                <a:cs typeface="Hind Siliguri SemiBold"/>
                <a:sym typeface="Hind Siliguri SemiBold"/>
              </a:rPr>
              <a:t> </a:t>
            </a:r>
            <a:r>
              <a:rPr lang="en-US" sz="1575" dirty="0" err="1" smtClean="0">
                <a:solidFill>
                  <a:srgbClr val="F8FAFC"/>
                </a:solidFill>
                <a:latin typeface="Hind Siliguri SemiBold"/>
                <a:ea typeface="Hind Siliguri SemiBold"/>
                <a:cs typeface="Hind Siliguri SemiBold"/>
                <a:sym typeface="Hind Siliguri SemiBold"/>
              </a:rPr>
              <a:t>মামুন</a:t>
            </a:r>
            <a:r>
              <a:rPr lang="en-US" sz="1575" dirty="0" smtClean="0">
                <a:solidFill>
                  <a:srgbClr val="F8FAFC"/>
                </a:solidFill>
                <a:latin typeface="Hind Siliguri SemiBold"/>
                <a:ea typeface="Hind Siliguri SemiBold"/>
                <a:cs typeface="Hind Siliguri SemiBold"/>
                <a:sym typeface="Hind Siliguri SemiBold"/>
              </a:rPr>
              <a:t>]</a:t>
            </a:r>
            <a:endParaRPr sz="1350" dirty="0"/>
          </a:p>
        </p:txBody>
      </p:sp>
      <p:sp>
        <p:nvSpPr>
          <p:cNvPr id="96" name="Google Shape;96;p14"/>
          <p:cNvSpPr txBox="1"/>
          <p:nvPr/>
        </p:nvSpPr>
        <p:spPr>
          <a:xfrm>
            <a:off x="3912542" y="2124881"/>
            <a:ext cx="465995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dirty="0" smtClean="0">
                <a:solidFill>
                  <a:srgbClr val="CBD5E1"/>
                </a:solidFill>
                <a:latin typeface="Nikosh" panose="02000000000000000000" pitchFamily="2" charset="0"/>
                <a:ea typeface="Hind Siliguri Medium"/>
                <a:cs typeface="Nikosh" panose="02000000000000000000" pitchFamily="2" charset="0"/>
                <a:sym typeface="Hind Siliguri Medium"/>
              </a:rPr>
              <a:t>[</a:t>
            </a:r>
            <a:r>
              <a:rPr lang="en-US" dirty="0" err="1" smtClean="0">
                <a:solidFill>
                  <a:srgbClr val="CBD5E1"/>
                </a:solidFill>
                <a:latin typeface="Nikosh" panose="02000000000000000000" pitchFamily="2" charset="0"/>
                <a:ea typeface="Hind Siliguri Medium"/>
                <a:cs typeface="Nikosh" panose="02000000000000000000" pitchFamily="2" charset="0"/>
                <a:sym typeface="Hind Siliguri Medium"/>
              </a:rPr>
              <a:t>এমএসসি</a:t>
            </a:r>
            <a:r>
              <a:rPr lang="en-US" dirty="0" smtClean="0">
                <a:solidFill>
                  <a:srgbClr val="CBD5E1"/>
                </a:solidFill>
                <a:latin typeface="Nikosh" panose="02000000000000000000" pitchFamily="2" charset="0"/>
                <a:ea typeface="Hind Siliguri Medium"/>
                <a:cs typeface="Nikosh" panose="02000000000000000000" pitchFamily="2" charset="0"/>
                <a:sym typeface="Hind Siliguri Medium"/>
              </a:rPr>
              <a:t>(</a:t>
            </a:r>
            <a:r>
              <a:rPr lang="en-US" dirty="0" err="1" smtClean="0">
                <a:solidFill>
                  <a:srgbClr val="CBD5E1"/>
                </a:solidFill>
                <a:latin typeface="Nikosh" panose="02000000000000000000" pitchFamily="2" charset="0"/>
                <a:ea typeface="Hind Siliguri Medium"/>
                <a:cs typeface="Nikosh" panose="02000000000000000000" pitchFamily="2" charset="0"/>
                <a:sym typeface="Hind Siliguri Medium"/>
              </a:rPr>
              <a:t>গনিত</a:t>
            </a:r>
            <a:r>
              <a:rPr lang="en-US" dirty="0" smtClean="0">
                <a:solidFill>
                  <a:srgbClr val="CBD5E1"/>
                </a:solidFill>
                <a:latin typeface="Nikosh" panose="02000000000000000000" pitchFamily="2" charset="0"/>
                <a:ea typeface="Hind Siliguri Medium"/>
                <a:cs typeface="Nikosh" panose="02000000000000000000" pitchFamily="2" charset="0"/>
                <a:sym typeface="Hind Siliguri Medium"/>
              </a:rPr>
              <a:t>), </a:t>
            </a:r>
            <a:r>
              <a:rPr lang="en-US" dirty="0" err="1" smtClean="0">
                <a:solidFill>
                  <a:srgbClr val="CBD5E1"/>
                </a:solidFill>
                <a:latin typeface="Nikosh" panose="02000000000000000000" pitchFamily="2" charset="0"/>
                <a:ea typeface="Hind Siliguri Medium"/>
                <a:cs typeface="Nikosh" panose="02000000000000000000" pitchFamily="2" charset="0"/>
                <a:sym typeface="Hind Siliguri Medium"/>
              </a:rPr>
              <a:t>বিএড</a:t>
            </a:r>
            <a:r>
              <a:rPr lang="en-US" dirty="0" smtClean="0">
                <a:solidFill>
                  <a:srgbClr val="CBD5E1"/>
                </a:solidFill>
                <a:latin typeface="Nikosh" panose="02000000000000000000" pitchFamily="2" charset="0"/>
                <a:ea typeface="Hind Siliguri Medium"/>
                <a:cs typeface="Nikosh" panose="02000000000000000000" pitchFamily="2" charset="0"/>
                <a:sym typeface="Hind Siliguri Medium"/>
              </a:rPr>
              <a:t>, </a:t>
            </a:r>
            <a:r>
              <a:rPr lang="en-US" dirty="0" err="1" smtClean="0">
                <a:solidFill>
                  <a:srgbClr val="CBD5E1"/>
                </a:solidFill>
                <a:latin typeface="Nikosh" panose="02000000000000000000" pitchFamily="2" charset="0"/>
                <a:ea typeface="Hind Siliguri Medium"/>
                <a:cs typeface="Nikosh" panose="02000000000000000000" pitchFamily="2" charset="0"/>
                <a:sym typeface="Hind Siliguri Medium"/>
              </a:rPr>
              <a:t>এলএলবি</a:t>
            </a:r>
            <a:r>
              <a:rPr lang="en-US" dirty="0" smtClean="0">
                <a:solidFill>
                  <a:srgbClr val="CBD5E1"/>
                </a:solidFill>
                <a:latin typeface="Nikosh" panose="02000000000000000000" pitchFamily="2" charset="0"/>
                <a:ea typeface="Hind Siliguri Medium"/>
                <a:cs typeface="Nikosh" panose="02000000000000000000" pitchFamily="2" charset="0"/>
                <a:sym typeface="Hind Siliguri Medium"/>
              </a:rPr>
              <a:t>, </a:t>
            </a:r>
            <a:r>
              <a:rPr lang="en-US" dirty="0" err="1" smtClean="0">
                <a:solidFill>
                  <a:srgbClr val="CBD5E1"/>
                </a:solidFill>
                <a:latin typeface="Nikosh" panose="02000000000000000000" pitchFamily="2" charset="0"/>
                <a:ea typeface="Hind Siliguri Medium"/>
                <a:cs typeface="Nikosh" panose="02000000000000000000" pitchFamily="2" charset="0"/>
                <a:sym typeface="Hind Siliguri Medium"/>
              </a:rPr>
              <a:t>এমএড</a:t>
            </a:r>
            <a:r>
              <a:rPr lang="en-US" dirty="0" smtClean="0">
                <a:solidFill>
                  <a:srgbClr val="CBD5E1"/>
                </a:solidFill>
                <a:latin typeface="Nikosh" panose="02000000000000000000" pitchFamily="2" charset="0"/>
                <a:ea typeface="Hind Siliguri Medium"/>
                <a:cs typeface="Nikosh" panose="02000000000000000000" pitchFamily="2" charset="0"/>
                <a:sym typeface="Hind Siliguri Medium"/>
              </a:rPr>
              <a:t>, </a:t>
            </a:r>
            <a:r>
              <a:rPr lang="en-US" dirty="0" err="1" smtClean="0">
                <a:solidFill>
                  <a:srgbClr val="CBD5E1"/>
                </a:solidFill>
                <a:latin typeface="Nikosh" panose="02000000000000000000" pitchFamily="2" charset="0"/>
                <a:ea typeface="Hind Siliguri Medium"/>
                <a:cs typeface="Nikosh" panose="02000000000000000000" pitchFamily="2" charset="0"/>
                <a:sym typeface="Hind Siliguri Medium"/>
              </a:rPr>
              <a:t>আইসিটি</a:t>
            </a:r>
            <a:r>
              <a:rPr lang="en-US" dirty="0" smtClean="0">
                <a:solidFill>
                  <a:srgbClr val="CBD5E1"/>
                </a:solidFill>
                <a:latin typeface="Nikosh" panose="02000000000000000000" pitchFamily="2" charset="0"/>
                <a:ea typeface="Hind Siliguri Medium"/>
                <a:cs typeface="Nikosh" panose="02000000000000000000" pitchFamily="2" charset="0"/>
                <a:sym typeface="Hind Siliguri Medium"/>
              </a:rPr>
              <a:t>]</a:t>
            </a:r>
            <a:endParaRPr sz="28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97" name="Google Shape;97;p14"/>
          <p:cNvSpPr txBox="1"/>
          <p:nvPr/>
        </p:nvSpPr>
        <p:spPr>
          <a:xfrm>
            <a:off x="3912542" y="2597423"/>
            <a:ext cx="4659957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1600" i="1" dirty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"</a:t>
            </a:r>
            <a:r>
              <a:rPr lang="en-US" sz="1600" i="1" dirty="0" err="1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আমি</a:t>
            </a:r>
            <a:r>
              <a:rPr lang="en-US" sz="1600" i="1" dirty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 </a:t>
            </a:r>
            <a:r>
              <a:rPr lang="en-US" sz="1600" i="1" dirty="0" err="1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নতুন</a:t>
            </a:r>
            <a:r>
              <a:rPr lang="en-US" sz="1600" i="1" dirty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 </a:t>
            </a:r>
            <a:r>
              <a:rPr lang="en-US" sz="1600" i="1" dirty="0" err="1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প্রযুক্তিগত</a:t>
            </a:r>
            <a:r>
              <a:rPr lang="en-US" sz="1600" i="1" dirty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 </a:t>
            </a:r>
            <a:r>
              <a:rPr lang="en-US" sz="1600" i="1" dirty="0" err="1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দক্ষতা</a:t>
            </a:r>
            <a:r>
              <a:rPr lang="en-US" sz="1600" i="1" dirty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 </a:t>
            </a:r>
            <a:r>
              <a:rPr lang="en-US" sz="1600" i="1" dirty="0" err="1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অর্জন</a:t>
            </a:r>
            <a:r>
              <a:rPr lang="en-US" sz="1600" i="1" dirty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 </a:t>
            </a:r>
            <a:r>
              <a:rPr lang="en-US" sz="1600" i="1" dirty="0" err="1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এবং</a:t>
            </a:r>
            <a:r>
              <a:rPr lang="en-US" sz="1600" i="1" dirty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 </a:t>
            </a:r>
            <a:r>
              <a:rPr lang="en-US" sz="1600" i="1" dirty="0" err="1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সেগুলির</a:t>
            </a:r>
            <a:r>
              <a:rPr lang="en-US" sz="1600" i="1" dirty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 </a:t>
            </a:r>
            <a:r>
              <a:rPr lang="en-US" sz="1600" i="1" dirty="0" err="1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যথাযথ</a:t>
            </a:r>
            <a:r>
              <a:rPr lang="en-US" sz="1600" i="1" dirty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 </a:t>
            </a:r>
            <a:r>
              <a:rPr lang="en-US" sz="1600" i="1" dirty="0" err="1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বাস্তবায়নের</a:t>
            </a:r>
            <a:r>
              <a:rPr lang="en-US" sz="1600" i="1" dirty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 </a:t>
            </a:r>
            <a:r>
              <a:rPr lang="en-US" sz="1600" i="1" dirty="0" err="1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মাধ্যমে</a:t>
            </a:r>
            <a:r>
              <a:rPr lang="en-US" sz="1600" i="1" dirty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 </a:t>
            </a:r>
            <a:r>
              <a:rPr lang="en-US" sz="1600" i="1" dirty="0" err="1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পেশাদার</a:t>
            </a:r>
            <a:r>
              <a:rPr lang="en-US" sz="1600" i="1" dirty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 </a:t>
            </a:r>
            <a:r>
              <a:rPr lang="en-US" sz="1600" i="1" dirty="0" err="1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সাফল্যের</a:t>
            </a:r>
            <a:r>
              <a:rPr lang="en-US" sz="1600" i="1" dirty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 </a:t>
            </a:r>
            <a:r>
              <a:rPr lang="en-US" sz="1600" i="1" dirty="0" err="1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ধারা</a:t>
            </a:r>
            <a:r>
              <a:rPr lang="en-US" sz="1600" i="1" dirty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 </a:t>
            </a:r>
            <a:r>
              <a:rPr lang="en-US" sz="1600" i="1" dirty="0" err="1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বজায়</a:t>
            </a:r>
            <a:r>
              <a:rPr lang="en-US" sz="1600" i="1" dirty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 </a:t>
            </a:r>
            <a:r>
              <a:rPr lang="en-US" sz="1600" i="1" dirty="0" err="1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রাখতে</a:t>
            </a:r>
            <a:r>
              <a:rPr lang="en-US" sz="1600" i="1" dirty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 </a:t>
            </a:r>
            <a:r>
              <a:rPr lang="en-US" sz="1600" i="1" dirty="0" err="1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বদ্ধপরিকর</a:t>
            </a:r>
            <a:r>
              <a:rPr lang="en-US" sz="1600" i="1" dirty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।"</a:t>
            </a:r>
            <a:endParaRPr sz="24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98" name="Google Shape;98;p14"/>
          <p:cNvSpPr txBox="1"/>
          <p:nvPr/>
        </p:nvSpPr>
        <p:spPr>
          <a:xfrm>
            <a:off x="4133943" y="3187452"/>
            <a:ext cx="4678642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1400" b="1" dirty="0" err="1" smtClean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কর্মস্থল</a:t>
            </a:r>
            <a:r>
              <a:rPr lang="en-US" sz="1400" b="1" dirty="0" smtClean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:</a:t>
            </a:r>
            <a:r>
              <a:rPr lang="en-US" sz="1400" dirty="0" smtClean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 </a:t>
            </a:r>
            <a:r>
              <a:rPr lang="en-US" sz="1400" dirty="0" err="1" smtClean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সহকারী</a:t>
            </a:r>
            <a:r>
              <a:rPr lang="en-US" sz="1400" dirty="0" smtClean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 </a:t>
            </a:r>
            <a:r>
              <a:rPr lang="en-US" sz="1400" dirty="0" err="1" smtClean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শিক্ষক</a:t>
            </a:r>
            <a:r>
              <a:rPr lang="en-US" sz="1400" dirty="0" smtClean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(</a:t>
            </a:r>
            <a:r>
              <a:rPr lang="en-US" sz="1400" dirty="0" err="1" smtClean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গনিত</a:t>
            </a:r>
            <a:r>
              <a:rPr lang="en-US" sz="1400" dirty="0" smtClean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), </a:t>
            </a:r>
            <a:r>
              <a:rPr lang="en-US" sz="1400" dirty="0" err="1" smtClean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ছোটবগী</a:t>
            </a:r>
            <a:r>
              <a:rPr lang="en-US" sz="1400" dirty="0" smtClean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 </a:t>
            </a:r>
            <a:r>
              <a:rPr lang="en-US" sz="1400" dirty="0" err="1" smtClean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গাবতলী</a:t>
            </a:r>
            <a:r>
              <a:rPr lang="en-US" sz="1400" dirty="0" smtClean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 </a:t>
            </a:r>
            <a:r>
              <a:rPr lang="en-US" sz="1400" dirty="0" err="1" smtClean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দাখিল</a:t>
            </a:r>
            <a:r>
              <a:rPr lang="en-US" sz="1400" dirty="0" smtClean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 </a:t>
            </a:r>
            <a:r>
              <a:rPr lang="en-US" sz="1400" dirty="0" err="1" smtClean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মাদ্রাসা</a:t>
            </a:r>
            <a:r>
              <a:rPr lang="en-US" sz="1400" dirty="0" smtClean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, </a:t>
            </a:r>
            <a:r>
              <a:rPr lang="en-US" sz="1400" dirty="0" err="1" smtClean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তালতলী</a:t>
            </a:r>
            <a:r>
              <a:rPr lang="en-US" sz="1400" dirty="0" smtClean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, </a:t>
            </a:r>
            <a:r>
              <a:rPr lang="en-US" sz="1400" dirty="0" err="1" smtClean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বরগুনা</a:t>
            </a:r>
            <a:r>
              <a:rPr lang="en-US" sz="1400" dirty="0" smtClean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।</a:t>
            </a:r>
            <a:endParaRPr sz="20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99" name="Google Shape;99;p14"/>
          <p:cNvSpPr txBox="1"/>
          <p:nvPr/>
        </p:nvSpPr>
        <p:spPr>
          <a:xfrm>
            <a:off x="4126855" y="3484284"/>
            <a:ext cx="4678642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1600" b="1" dirty="0" err="1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অভিজ্ঞতা</a:t>
            </a:r>
            <a:r>
              <a:rPr lang="en-US" sz="1600" b="1" dirty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:</a:t>
            </a:r>
            <a:r>
              <a:rPr lang="en-US" sz="1600" dirty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 </a:t>
            </a:r>
            <a:r>
              <a:rPr lang="en-US" sz="1600" dirty="0" err="1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প্রায়</a:t>
            </a:r>
            <a:r>
              <a:rPr lang="en-US" sz="1600" dirty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 </a:t>
            </a:r>
            <a:r>
              <a:rPr lang="en-US" sz="1600" dirty="0" smtClean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১০+ </a:t>
            </a:r>
            <a:r>
              <a:rPr lang="en-US" sz="1600" dirty="0" err="1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বছর</a:t>
            </a:r>
            <a:r>
              <a:rPr lang="en-US" sz="1600" dirty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 </a:t>
            </a:r>
            <a:r>
              <a:rPr lang="en-US" sz="1600" dirty="0" err="1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ধরে</a:t>
            </a:r>
            <a:r>
              <a:rPr lang="en-US" sz="1600" dirty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 </a:t>
            </a:r>
            <a:r>
              <a:rPr lang="en-US" sz="1600" dirty="0" err="1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সংশ্লিষ্ট</a:t>
            </a:r>
            <a:r>
              <a:rPr lang="en-US" sz="1600" dirty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 </a:t>
            </a:r>
            <a:r>
              <a:rPr lang="en-US" sz="1600" dirty="0" err="1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ক্ষেত্রে</a:t>
            </a:r>
            <a:r>
              <a:rPr lang="en-US" sz="1600" dirty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 </a:t>
            </a:r>
            <a:r>
              <a:rPr lang="en-US" sz="1600" dirty="0" err="1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সুনামের</a:t>
            </a:r>
            <a:r>
              <a:rPr lang="en-US" sz="1600" dirty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 </a:t>
            </a:r>
            <a:r>
              <a:rPr lang="en-US" sz="1600" dirty="0" err="1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সাথে</a:t>
            </a:r>
            <a:r>
              <a:rPr lang="en-US" sz="1600" dirty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 </a:t>
            </a:r>
            <a:r>
              <a:rPr lang="en-US" sz="1600" dirty="0" err="1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কাজ</a:t>
            </a:r>
            <a:r>
              <a:rPr lang="en-US" sz="1600" dirty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 </a:t>
            </a:r>
            <a:r>
              <a:rPr lang="en-US" sz="1600" dirty="0" err="1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করছি</a:t>
            </a:r>
            <a:r>
              <a:rPr lang="en-US" sz="1600" dirty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।</a:t>
            </a:r>
            <a:endParaRPr sz="24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00" name="Google Shape;100;p14"/>
          <p:cNvSpPr txBox="1"/>
          <p:nvPr/>
        </p:nvSpPr>
        <p:spPr>
          <a:xfrm>
            <a:off x="4126855" y="3813200"/>
            <a:ext cx="4445645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1600" b="1" dirty="0" err="1" smtClean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বিশেষত্ব</a:t>
            </a:r>
            <a:r>
              <a:rPr lang="en-US" sz="1600" b="1" dirty="0" smtClean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: </a:t>
            </a:r>
            <a:r>
              <a:rPr lang="en-US" sz="1600" b="1" dirty="0" err="1" smtClean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গণিত</a:t>
            </a:r>
            <a:r>
              <a:rPr lang="en-US" sz="1600" b="1" dirty="0" smtClean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 </a:t>
            </a:r>
            <a:r>
              <a:rPr lang="en-US" sz="1600" b="1" dirty="0" err="1" smtClean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এর</a:t>
            </a:r>
            <a:r>
              <a:rPr lang="en-US" sz="1600" b="1" dirty="0" smtClean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 </a:t>
            </a:r>
            <a:r>
              <a:rPr lang="en-US" sz="1600" b="1" dirty="0" err="1" smtClean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সাথে</a:t>
            </a:r>
            <a:r>
              <a:rPr lang="en-US" sz="1600" b="1" dirty="0" smtClean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 </a:t>
            </a:r>
            <a:r>
              <a:rPr lang="en-US" sz="1600" b="1" dirty="0" err="1" smtClean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আইসিটি</a:t>
            </a:r>
            <a:r>
              <a:rPr lang="en-US" sz="1600" b="1" dirty="0" smtClean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 </a:t>
            </a:r>
            <a:r>
              <a:rPr lang="en-US" sz="1600" b="1" dirty="0" err="1" smtClean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এর</a:t>
            </a:r>
            <a:r>
              <a:rPr lang="en-US" sz="1600" b="1" dirty="0" smtClean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 </a:t>
            </a:r>
            <a:r>
              <a:rPr lang="en-US" sz="1600" b="1" dirty="0" err="1" smtClean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সংযোগে</a:t>
            </a:r>
            <a:r>
              <a:rPr lang="en-US" sz="1600" b="1" dirty="0" smtClean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 </a:t>
            </a:r>
            <a:r>
              <a:rPr lang="en-US" sz="1600" b="1" dirty="0" err="1" smtClean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আনন্দময়</a:t>
            </a:r>
            <a:r>
              <a:rPr lang="en-US" sz="1600" b="1" dirty="0" smtClean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 </a:t>
            </a:r>
            <a:r>
              <a:rPr lang="en-US" sz="1600" b="1" dirty="0" err="1" smtClean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শিক্ষা</a:t>
            </a:r>
            <a:r>
              <a:rPr lang="en-US" sz="1600" b="1" dirty="0" smtClean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,</a:t>
            </a:r>
            <a:r>
              <a:rPr lang="en-US" sz="1600" dirty="0" smtClean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 </a:t>
            </a:r>
            <a:r>
              <a:rPr lang="en-US" sz="1600" dirty="0" err="1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টিম</a:t>
            </a:r>
            <a:r>
              <a:rPr lang="en-US" sz="1600" dirty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 </a:t>
            </a:r>
            <a:r>
              <a:rPr lang="en-US" sz="1600" dirty="0" err="1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ম্যানেজমেন্ট</a:t>
            </a:r>
            <a:r>
              <a:rPr lang="en-US" sz="1600" dirty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, </a:t>
            </a:r>
            <a:r>
              <a:rPr lang="en-US" sz="1600" dirty="0" err="1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প্রজেক্ট</a:t>
            </a:r>
            <a:r>
              <a:rPr lang="en-US" sz="1600" dirty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 </a:t>
            </a:r>
            <a:r>
              <a:rPr lang="en-US" sz="1600" dirty="0" err="1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প্ল্যানিং</a:t>
            </a:r>
            <a:r>
              <a:rPr lang="en-US" sz="1600" dirty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 </a:t>
            </a:r>
            <a:r>
              <a:rPr lang="en-US" sz="1600" dirty="0" err="1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এবং</a:t>
            </a:r>
            <a:r>
              <a:rPr lang="en-US" sz="1600" dirty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 </a:t>
            </a:r>
            <a:r>
              <a:rPr lang="en-US" sz="1600" dirty="0" err="1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উপস্থাপনা</a:t>
            </a:r>
            <a:r>
              <a:rPr lang="en-US" sz="1600" dirty="0">
                <a:solidFill>
                  <a:srgbClr val="CBD5E1"/>
                </a:solidFill>
                <a:latin typeface="Nikosh" panose="02000000000000000000" pitchFamily="2" charset="0"/>
                <a:ea typeface="Hind Siliguri"/>
                <a:cs typeface="Nikosh" panose="02000000000000000000" pitchFamily="2" charset="0"/>
                <a:sym typeface="Hind Siliguri"/>
              </a:rPr>
              <a:t>।</a:t>
            </a:r>
            <a:endParaRPr sz="16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101" name="Google Shape;101;p1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912543" y="3219599"/>
            <a:ext cx="178594" cy="150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4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912542" y="3532473"/>
            <a:ext cx="142875" cy="150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4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912542" y="3845346"/>
            <a:ext cx="142875" cy="150019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4"/>
          <p:cNvSpPr txBox="1"/>
          <p:nvPr/>
        </p:nvSpPr>
        <p:spPr>
          <a:xfrm>
            <a:off x="714376" y="428625"/>
            <a:ext cx="8251031" cy="436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19968"/>
              </a:lnSpc>
            </a:pPr>
            <a:r>
              <a:rPr lang="en-US" sz="2363" b="1" dirty="0" err="1">
                <a:solidFill>
                  <a:srgbClr val="F59E0B"/>
                </a:solidFill>
                <a:latin typeface="Hind Siliguri"/>
                <a:ea typeface="Hind Siliguri"/>
                <a:cs typeface="Hind Siliguri"/>
                <a:sym typeface="Hind Siliguri"/>
              </a:rPr>
              <a:t>আমার</a:t>
            </a:r>
            <a:r>
              <a:rPr lang="en-US" sz="2363" b="1" dirty="0">
                <a:solidFill>
                  <a:srgbClr val="F59E0B"/>
                </a:solidFill>
                <a:latin typeface="Hind Siliguri"/>
                <a:ea typeface="Hind Siliguri"/>
                <a:cs typeface="Hind Siliguri"/>
                <a:sym typeface="Hind Siliguri"/>
              </a:rPr>
              <a:t> </a:t>
            </a:r>
            <a:r>
              <a:rPr lang="en-US" sz="2363" b="1" dirty="0" err="1">
                <a:solidFill>
                  <a:srgbClr val="F59E0B"/>
                </a:solidFill>
                <a:latin typeface="Hind Siliguri"/>
                <a:ea typeface="Hind Siliguri"/>
                <a:cs typeface="Hind Siliguri"/>
                <a:sym typeface="Hind Siliguri"/>
              </a:rPr>
              <a:t>পরিচিতি</a:t>
            </a:r>
            <a:endParaRPr sz="1350" dirty="0"/>
          </a:p>
        </p:txBody>
      </p:sp>
      <p:sp>
        <p:nvSpPr>
          <p:cNvPr id="105" name="Google Shape;105;p14"/>
          <p:cNvSpPr/>
          <p:nvPr/>
        </p:nvSpPr>
        <p:spPr>
          <a:xfrm>
            <a:off x="571500" y="428625"/>
            <a:ext cx="42863" cy="359978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709" y="1770199"/>
            <a:ext cx="2286000" cy="222516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2685486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2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2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2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0"/>
                            </p:stCondLst>
                            <p:childTnLst>
                              <p:par>
                                <p:cTn id="4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2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2000"/>
                            </p:stCondLst>
                            <p:childTnLst>
                              <p:par>
                                <p:cTn id="4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4000"/>
                            </p:stCondLst>
                            <p:childTnLst>
                              <p:par>
                                <p:cTn id="5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6000"/>
                            </p:stCondLst>
                            <p:childTnLst>
                              <p:par>
                                <p:cTn id="5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2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/>
      <p:bldP spid="96" grpId="0"/>
      <p:bldP spid="97" grpId="0"/>
      <p:bldP spid="98" grpId="0"/>
      <p:bldP spid="99" grpId="0"/>
      <p:bldP spid="100" grpId="0"/>
      <p:bldP spid="104" grpId="0"/>
      <p:bldP spid="10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noFill/>
            <a:miter lim="800000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3" name="Text 0"/>
          <p:cNvSpPr/>
          <p:nvPr/>
        </p:nvSpPr>
        <p:spPr>
          <a:xfrm>
            <a:off x="992015" y="790160"/>
            <a:ext cx="3802662" cy="442987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Inter Bold" pitchFamily="34" charset="0"/>
                <a:ea typeface="Inter Bold" pitchFamily="34" charset="-122"/>
                <a:cs typeface="Inter Bold" pitchFamily="34" charset="-120"/>
              </a:rPr>
              <a:t> </a:t>
            </a:r>
            <a:r>
              <a:rPr lang="en-US" sz="275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Inter Bold" pitchFamily="34" charset="0"/>
                <a:ea typeface="Inter Bold" pitchFamily="34" charset="-122"/>
                <a:cs typeface="Inter Bold" pitchFamily="34" charset="-120"/>
              </a:rPr>
              <a:t>লাভ-ক্ষতির</a:t>
            </a:r>
            <a:r>
              <a:rPr lang="en-US" sz="275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Inter Bold" pitchFamily="34" charset="0"/>
                <a:ea typeface="Inter Bold" pitchFamily="34" charset="-122"/>
                <a:cs typeface="Inter Bold" pitchFamily="34" charset="-120"/>
              </a:rPr>
              <a:t> </a:t>
            </a:r>
            <a:r>
              <a:rPr lang="en-US" sz="275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Inter Bold" pitchFamily="34" charset="0"/>
                <a:ea typeface="Inter Bold" pitchFamily="34" charset="-122"/>
                <a:cs typeface="Inter Bold" pitchFamily="34" charset="-120"/>
              </a:rPr>
              <a:t>অঙ্ক</a:t>
            </a:r>
            <a:r>
              <a:rPr lang="en-US" sz="275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Inter Bold" pitchFamily="34" charset="0"/>
                <a:ea typeface="Inter Bold" pitchFamily="34" charset="-122"/>
                <a:cs typeface="Inter Bold" pitchFamily="34" charset="-120"/>
              </a:rPr>
              <a:t> </a:t>
            </a:r>
            <a:r>
              <a:rPr lang="en-US" sz="275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Inter Bold" pitchFamily="34" charset="0"/>
                <a:ea typeface="Inter Bold" pitchFamily="34" charset="-122"/>
                <a:cs typeface="Inter Bold" pitchFamily="34" charset="-120"/>
              </a:rPr>
              <a:t>শেখা</a:t>
            </a:r>
            <a:endParaRPr lang="en-US" sz="275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4" name="Text 1"/>
          <p:cNvSpPr/>
          <p:nvPr/>
        </p:nvSpPr>
        <p:spPr>
          <a:xfrm>
            <a:off x="529941" y="1540828"/>
            <a:ext cx="4472755" cy="64578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/>
        </p:spPr>
        <p:txBody>
          <a:bodyPr wrap="none" lIns="0" tIns="0" rIns="0" bIns="0" rtlCol="0" anchor="t"/>
          <a:lstStyle/>
          <a:p>
            <a:pPr marL="0" indent="0" algn="ctr">
              <a:buNone/>
            </a:pPr>
            <a:r>
              <a:rPr lang="en-US" sz="2000" dirty="0">
                <a:ln w="9525">
                  <a:solidFill>
                    <a:schemeClr val="tx1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কলা কেনা-বেচার একটি বাস্তব গাণিতিক </a:t>
            </a:r>
            <a:r>
              <a:rPr lang="en-US" sz="2000" dirty="0" err="1">
                <a:ln w="9525">
                  <a:solidFill>
                    <a:schemeClr val="tx1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সমস্যা</a:t>
            </a:r>
            <a:r>
              <a:rPr lang="en-US" sz="2000" dirty="0">
                <a:ln w="9525">
                  <a:solidFill>
                    <a:schemeClr val="tx1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 </a:t>
            </a:r>
            <a:r>
              <a:rPr lang="en-US" sz="2000" dirty="0" smtClean="0">
                <a:ln w="9525">
                  <a:solidFill>
                    <a:schemeClr val="tx1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 </a:t>
            </a:r>
          </a:p>
          <a:p>
            <a:pPr marL="0" indent="0" algn="ctr">
              <a:buNone/>
            </a:pPr>
            <a:r>
              <a:rPr lang="en-US" sz="2000" dirty="0" err="1" smtClean="0">
                <a:ln w="9525">
                  <a:solidFill>
                    <a:schemeClr val="tx1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ধাপে</a:t>
            </a:r>
            <a:r>
              <a:rPr lang="en-US" sz="2000" dirty="0" smtClean="0">
                <a:ln w="9525">
                  <a:solidFill>
                    <a:schemeClr val="tx1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 </a:t>
            </a:r>
            <a:r>
              <a:rPr lang="en-US" sz="2000" dirty="0">
                <a:ln w="9525">
                  <a:solidFill>
                    <a:schemeClr val="tx1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ধাপে সমাধান শিখি।</a:t>
            </a:r>
            <a:endParaRPr lang="en-US" sz="2000" dirty="0">
              <a:ln w="9525">
                <a:solidFill>
                  <a:schemeClr val="tx1"/>
                </a:solidFill>
              </a:ln>
              <a:solidFill>
                <a:schemeClr val="accent2">
                  <a:lumMod val="75000"/>
                </a:schemeClr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1" name="Teardrop 10"/>
          <p:cNvSpPr/>
          <p:nvPr/>
        </p:nvSpPr>
        <p:spPr>
          <a:xfrm>
            <a:off x="529941" y="2496614"/>
            <a:ext cx="1507508" cy="930558"/>
          </a:xfrm>
          <a:prstGeom prst="teardrop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n w="12700"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গণিত</a:t>
            </a:r>
            <a:endParaRPr lang="en-US" dirty="0">
              <a:ln w="12700">
                <a:solidFill>
                  <a:schemeClr val="tx1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480758" y="3313043"/>
            <a:ext cx="1099930" cy="60515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n-US" dirty="0" err="1" smtClean="0">
                <a:ln w="12700">
                  <a:solidFill>
                    <a:schemeClr val="tx1"/>
                  </a:solidFill>
                </a:ln>
                <a:solidFill>
                  <a:schemeClr val="accent1"/>
                </a:solidFill>
              </a:rPr>
              <a:t>ষষ্ঠ</a:t>
            </a:r>
            <a:r>
              <a:rPr lang="en-US" dirty="0" smtClean="0">
                <a:solidFill>
                  <a:schemeClr val="accent1"/>
                </a:solidFill>
              </a:rPr>
              <a:t> </a:t>
            </a:r>
            <a:r>
              <a:rPr lang="en-US" dirty="0" err="1" smtClean="0">
                <a:ln w="12700">
                  <a:solidFill>
                    <a:schemeClr val="tx1"/>
                  </a:solidFill>
                </a:ln>
                <a:solidFill>
                  <a:schemeClr val="accent1"/>
                </a:solidFill>
              </a:rPr>
              <a:t>শ্রেণি</a:t>
            </a:r>
            <a:endParaRPr lang="en-US" dirty="0">
              <a:ln w="12700">
                <a:solidFill>
                  <a:schemeClr val="tx1"/>
                </a:solidFill>
              </a:ln>
              <a:solidFill>
                <a:schemeClr val="accent1"/>
              </a:solidFill>
            </a:endParaRPr>
          </a:p>
        </p:txBody>
      </p:sp>
      <p:sp>
        <p:nvSpPr>
          <p:cNvPr id="13" name="Left-Right Arrow 12"/>
          <p:cNvSpPr/>
          <p:nvPr/>
        </p:nvSpPr>
        <p:spPr>
          <a:xfrm>
            <a:off x="992015" y="4269348"/>
            <a:ext cx="1717922" cy="641656"/>
          </a:xfrm>
          <a:prstGeom prst="left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n w="9525"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লাভ</a:t>
            </a:r>
            <a:r>
              <a:rPr lang="en-US" dirty="0" smtClean="0">
                <a:ln w="9525"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 ও </a:t>
            </a:r>
            <a:r>
              <a:rPr lang="en-US" dirty="0" err="1" smtClean="0">
                <a:ln w="9525"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ক্ষতি</a:t>
            </a:r>
            <a:endParaRPr lang="en-US" dirty="0">
              <a:ln w="9525"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599" y="4016448"/>
            <a:ext cx="879860" cy="85869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2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11" grpId="0" animBg="1"/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60601" y="1100375"/>
            <a:ext cx="1715610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সমস্যাটি পড়ি</a:t>
            </a:r>
            <a:endParaRPr lang="en-US" sz="275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469450" y="1942356"/>
            <a:ext cx="45719" cy="772567"/>
          </a:xfrm>
          <a:prstGeom prst="roundRect">
            <a:avLst>
              <a:gd name="adj" fmla="val 60000"/>
            </a:avLst>
          </a:prstGeom>
          <a:solidFill>
            <a:schemeClr val="accent5">
              <a:lumMod val="75000"/>
            </a:schemeClr>
          </a:solidFill>
          <a:ln w="38100">
            <a:solidFill>
              <a:srgbClr val="92D050"/>
            </a:solidFill>
          </a:ln>
        </p:spPr>
      </p:sp>
      <p:sp>
        <p:nvSpPr>
          <p:cNvPr id="4" name="Text 2"/>
          <p:cNvSpPr/>
          <p:nvPr/>
        </p:nvSpPr>
        <p:spPr>
          <a:xfrm>
            <a:off x="602381" y="1982062"/>
            <a:ext cx="7939162" cy="6087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2000" dirty="0">
                <a:solidFill>
                  <a:srgbClr val="0070C0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একজন </a:t>
            </a:r>
            <a:r>
              <a:rPr lang="en-US" sz="2000" dirty="0" err="1">
                <a:solidFill>
                  <a:srgbClr val="0070C0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ফল</a:t>
            </a:r>
            <a:r>
              <a:rPr lang="en-US" sz="2000" dirty="0">
                <a:solidFill>
                  <a:srgbClr val="0070C0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ব্যবসায়ী</a:t>
            </a:r>
            <a:r>
              <a:rPr lang="en-US" sz="2000" dirty="0" smtClean="0">
                <a:solidFill>
                  <a:srgbClr val="0070C0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 </a:t>
            </a:r>
            <a:r>
              <a:rPr lang="en-US" sz="2000" dirty="0">
                <a:solidFill>
                  <a:srgbClr val="0070C0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যশোর থেকে ৩৬ </a:t>
            </a:r>
            <a:r>
              <a:rPr lang="en-US" sz="2000" dirty="0" err="1">
                <a:solidFill>
                  <a:srgbClr val="0070C0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টাকায়</a:t>
            </a:r>
            <a:r>
              <a:rPr lang="en-US" sz="2000" dirty="0">
                <a:solidFill>
                  <a:srgbClr val="0070C0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 ১২টি দরে কিছু সংখ্যক </a:t>
            </a:r>
            <a:r>
              <a:rPr lang="en-US" sz="2000" dirty="0" err="1">
                <a:solidFill>
                  <a:srgbClr val="0070C0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এবং</a:t>
            </a:r>
            <a:r>
              <a:rPr lang="en-US" sz="2000" dirty="0">
                <a:solidFill>
                  <a:srgbClr val="0070C0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কুষ্টিয়া</a:t>
            </a:r>
            <a:r>
              <a:rPr lang="en-US" sz="2000" dirty="0" smtClean="0">
                <a:solidFill>
                  <a:srgbClr val="0070C0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 </a:t>
            </a:r>
            <a:r>
              <a:rPr lang="en-US" sz="2000" dirty="0">
                <a:solidFill>
                  <a:srgbClr val="0070C0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থেকে ৩৬ </a:t>
            </a:r>
            <a:r>
              <a:rPr lang="en-US" sz="2000" dirty="0" err="1">
                <a:solidFill>
                  <a:srgbClr val="0070C0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টাকায়</a:t>
            </a:r>
            <a:r>
              <a:rPr lang="en-US" sz="2000" dirty="0">
                <a:solidFill>
                  <a:srgbClr val="0070C0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 ১৮টি দরে সমান সংখ্যক কলা খরিদ করলেন। তিনি ৩৬ </a:t>
            </a:r>
            <a:r>
              <a:rPr lang="en-US" sz="2000" dirty="0" err="1">
                <a:solidFill>
                  <a:srgbClr val="0070C0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টাকায়</a:t>
            </a:r>
            <a:r>
              <a:rPr lang="en-US" sz="2000" dirty="0">
                <a:solidFill>
                  <a:srgbClr val="0070C0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 ১৫টি দরে </a:t>
            </a:r>
            <a:r>
              <a:rPr lang="en-US" sz="2000" dirty="0" err="1">
                <a:solidFill>
                  <a:srgbClr val="0070C0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তা</a:t>
            </a:r>
            <a:r>
              <a:rPr lang="en-US" sz="2000" dirty="0">
                <a:solidFill>
                  <a:srgbClr val="0070C0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বিক্রয়</a:t>
            </a:r>
            <a:r>
              <a:rPr lang="en-US" sz="2000" dirty="0" smtClean="0">
                <a:solidFill>
                  <a:srgbClr val="0070C0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 </a:t>
            </a:r>
            <a:r>
              <a:rPr lang="en-US" sz="2000" dirty="0">
                <a:solidFill>
                  <a:srgbClr val="0070C0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করলেন।</a:t>
            </a:r>
            <a:endParaRPr lang="en-US" sz="2000" dirty="0">
              <a:solidFill>
                <a:srgbClr val="0070C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96119" y="2874392"/>
            <a:ext cx="2622724" cy="1053182"/>
          </a:xfrm>
          <a:prstGeom prst="roundRect">
            <a:avLst>
              <a:gd name="adj" fmla="val 5654"/>
            </a:avLst>
          </a:prstGeom>
          <a:solidFill>
            <a:srgbClr val="DADBF1"/>
          </a:solidFill>
          <a:ln w="4763">
            <a:solidFill>
              <a:srgbClr val="C0C1D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2640" y="3020913"/>
            <a:ext cx="2329681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272525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প্রশ্ন ক</a:t>
            </a:r>
            <a:endParaRPr lang="en-US" sz="20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642640" y="3327425"/>
            <a:ext cx="2329681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1600" dirty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যশোর থেকে প্রতি একশত কলা কী </a:t>
            </a:r>
            <a:r>
              <a:rPr lang="en-US" sz="1600" dirty="0" err="1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দরে</a:t>
            </a:r>
            <a:r>
              <a:rPr lang="en-US" sz="1600" dirty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 </a:t>
            </a:r>
            <a:r>
              <a:rPr lang="en-US" sz="1600" dirty="0" err="1" smtClean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ক্রয়</a:t>
            </a:r>
            <a:r>
              <a:rPr lang="en-US" sz="1600" dirty="0" smtClean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 </a:t>
            </a:r>
            <a:r>
              <a:rPr lang="en-US" sz="1600" dirty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করেছিলেন?</a:t>
            </a:r>
            <a:endParaRPr lang="en-US" sz="16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3260601" y="2874392"/>
            <a:ext cx="2622724" cy="1053182"/>
          </a:xfrm>
          <a:prstGeom prst="roundRect">
            <a:avLst>
              <a:gd name="adj" fmla="val 5654"/>
            </a:avLst>
          </a:prstGeom>
          <a:solidFill>
            <a:srgbClr val="DADBF1"/>
          </a:solidFill>
          <a:ln w="4763">
            <a:solidFill>
              <a:srgbClr val="C0C1D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407122" y="3020913"/>
            <a:ext cx="2329681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b="1" dirty="0">
                <a:solidFill>
                  <a:srgbClr val="272525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প্রশ্ন খ</a:t>
            </a:r>
            <a:endParaRPr lang="en-US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3407122" y="3327425"/>
            <a:ext cx="2329681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1600" dirty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সবগুলো </a:t>
            </a:r>
            <a:r>
              <a:rPr lang="en-US" sz="1600" dirty="0" err="1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কলা</a:t>
            </a:r>
            <a:r>
              <a:rPr lang="en-US" sz="1600" dirty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 </a:t>
            </a:r>
            <a:r>
              <a:rPr lang="en-US" sz="1600" dirty="0" err="1" smtClean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বিক্রয়</a:t>
            </a:r>
            <a:r>
              <a:rPr lang="en-US" sz="1600" dirty="0" smtClean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 </a:t>
            </a:r>
            <a:r>
              <a:rPr lang="en-US" sz="1600" dirty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করলে শতকরা কত লাভ বা ক্ষতি হবে?</a:t>
            </a:r>
            <a:endParaRPr lang="en-US" sz="16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6025083" y="2874392"/>
            <a:ext cx="2622724" cy="1053182"/>
          </a:xfrm>
          <a:prstGeom prst="roundRect">
            <a:avLst>
              <a:gd name="adj" fmla="val 5654"/>
            </a:avLst>
          </a:prstGeom>
          <a:solidFill>
            <a:srgbClr val="DADBF1"/>
          </a:solidFill>
          <a:ln w="4763">
            <a:solidFill>
              <a:srgbClr val="C0C1D7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171605" y="3020913"/>
            <a:ext cx="2329681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b="1" dirty="0">
                <a:solidFill>
                  <a:srgbClr val="272525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প্রশ্ন গ</a:t>
            </a:r>
            <a:endParaRPr lang="en-US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6171605" y="3327425"/>
            <a:ext cx="2329681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1600" dirty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২৫% লাভ করতে চাইলে প্রতি হালি কলা কী </a:t>
            </a:r>
            <a:r>
              <a:rPr lang="en-US" sz="1600" dirty="0" err="1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দরে</a:t>
            </a:r>
            <a:r>
              <a:rPr lang="en-US" sz="1600" dirty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 </a:t>
            </a:r>
            <a:r>
              <a:rPr lang="en-US" sz="1600" dirty="0" err="1" smtClean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বিক্রয়</a:t>
            </a:r>
            <a:r>
              <a:rPr lang="en-US" sz="1600" dirty="0" smtClean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 </a:t>
            </a:r>
            <a:r>
              <a:rPr lang="en-US" sz="1600" dirty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করতে হবে?</a:t>
            </a:r>
            <a:endParaRPr lang="en-US" sz="16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1" y="26378"/>
            <a:ext cx="879860" cy="85869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75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25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875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5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225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40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750"/>
                            </p:stCondLst>
                            <p:childTnLst>
                              <p:par>
                                <p:cTn id="5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7500"/>
                            </p:stCondLst>
                            <p:childTnLst>
                              <p:par>
                                <p:cTn id="6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9250"/>
                            </p:stCondLst>
                            <p:childTnLst>
                              <p:par>
                                <p:cTn id="7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1000"/>
                            </p:stCondLst>
                            <p:childTnLst>
                              <p:par>
                                <p:cTn id="7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8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6" grpId="0" animBg="1"/>
      <p:bldP spid="7" grpId="0" animBg="1"/>
      <p:bldP spid="9" grpId="0" animBg="1"/>
      <p:bldP spid="10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48788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Shape 0"/>
          <p:cNvSpPr/>
          <p:nvPr/>
        </p:nvSpPr>
        <p:spPr>
          <a:xfrm>
            <a:off x="496119" y="545910"/>
            <a:ext cx="950544" cy="351896"/>
          </a:xfrm>
          <a:prstGeom prst="roundRect">
            <a:avLst>
              <a:gd name="adj" fmla="val 22119"/>
            </a:avLst>
          </a:prstGeom>
          <a:solidFill>
            <a:srgbClr val="DADBF1"/>
          </a:solidFill>
          <a:ln/>
        </p:spPr>
      </p:sp>
      <p:sp>
        <p:nvSpPr>
          <p:cNvPr id="4" name="Text 1"/>
          <p:cNvSpPr/>
          <p:nvPr/>
        </p:nvSpPr>
        <p:spPr>
          <a:xfrm>
            <a:off x="581174" y="517660"/>
            <a:ext cx="742876" cy="1303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400" dirty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প্রশ্ন ক</a:t>
            </a:r>
            <a:endParaRPr lang="en-US" sz="24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496119" y="897806"/>
            <a:ext cx="4722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750" b="1" dirty="0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যশোর </a:t>
            </a:r>
            <a:r>
              <a:rPr lang="en-US" sz="2750" b="1" dirty="0" err="1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থেকে</a:t>
            </a:r>
            <a:r>
              <a:rPr lang="en-US" sz="2750" b="1" dirty="0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 </a:t>
            </a:r>
            <a:r>
              <a:rPr lang="en-US" sz="2750" b="1" dirty="0" err="1" smtClean="0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ক্র</a:t>
            </a:r>
            <a:r>
              <a:rPr lang="as-IN" sz="2750" b="1" dirty="0" smtClean="0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য়</a:t>
            </a:r>
            <a:r>
              <a:rPr lang="en-US" sz="2750" b="1" dirty="0" err="1" smtClean="0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মূল্য</a:t>
            </a:r>
            <a:r>
              <a:rPr lang="en-US" sz="2750" b="1" dirty="0" smtClean="0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 </a:t>
            </a:r>
            <a:r>
              <a:rPr lang="en-US" sz="2750" b="1" dirty="0" err="1" smtClean="0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নির্ণ</a:t>
            </a:r>
            <a:r>
              <a:rPr lang="as-IN" sz="2750" b="1" dirty="0" smtClean="0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য়</a:t>
            </a:r>
            <a:endParaRPr lang="en-US" sz="275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496119" y="1553394"/>
            <a:ext cx="47227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400" dirty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যশোর থেকে কলা </a:t>
            </a:r>
            <a:r>
              <a:rPr lang="en-US" sz="1400" dirty="0" err="1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কেনা</a:t>
            </a:r>
            <a:r>
              <a:rPr lang="en-US" sz="1400" dirty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 </a:t>
            </a:r>
            <a:r>
              <a:rPr lang="en-US" sz="1400" dirty="0" err="1" smtClean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হয়েছিল</a:t>
            </a:r>
            <a:r>
              <a:rPr lang="en-US" sz="1400" dirty="0" smtClean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 </a:t>
            </a:r>
            <a:r>
              <a:rPr lang="en-US" sz="1400" b="1" dirty="0">
                <a:solidFill>
                  <a:srgbClr val="272525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৩৬ </a:t>
            </a:r>
            <a:r>
              <a:rPr lang="en-US" sz="1400" b="1" dirty="0" err="1" smtClean="0">
                <a:solidFill>
                  <a:srgbClr val="272525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টাকা</a:t>
            </a:r>
            <a:r>
              <a:rPr lang="as-IN" sz="1400" b="1" dirty="0" smtClean="0">
                <a:solidFill>
                  <a:srgbClr val="272525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য়</a:t>
            </a:r>
            <a:r>
              <a:rPr lang="en-US" sz="1400" b="1" dirty="0" smtClean="0">
                <a:solidFill>
                  <a:srgbClr val="272525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 </a:t>
            </a:r>
            <a:r>
              <a:rPr lang="en-US" sz="1400" b="1" dirty="0">
                <a:solidFill>
                  <a:srgbClr val="272525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১২টি</a:t>
            </a:r>
            <a:r>
              <a:rPr lang="en-US" sz="1400" dirty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 দরে।</a:t>
            </a:r>
            <a:endParaRPr lang="en-US" sz="14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119" y="1939677"/>
            <a:ext cx="4722763" cy="85494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733127" y="2100486"/>
            <a:ext cx="432494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272525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১টি </a:t>
            </a:r>
            <a:r>
              <a:rPr lang="en-US" sz="2000" b="1" dirty="0" err="1">
                <a:solidFill>
                  <a:srgbClr val="272525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কলার</a:t>
            </a:r>
            <a:r>
              <a:rPr lang="en-US" sz="2000" b="1" dirty="0">
                <a:solidFill>
                  <a:srgbClr val="272525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rgbClr val="272525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ক্র</a:t>
            </a:r>
            <a:r>
              <a:rPr lang="as-IN" sz="2000" b="1" dirty="0" smtClean="0">
                <a:solidFill>
                  <a:srgbClr val="272525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য়</a:t>
            </a:r>
            <a:r>
              <a:rPr lang="en-US" sz="2000" b="1" dirty="0" err="1" smtClean="0">
                <a:solidFill>
                  <a:srgbClr val="272525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মূল্য</a:t>
            </a:r>
            <a:endParaRPr lang="en-US" sz="20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9" name="Text 5"/>
          <p:cNvSpPr/>
          <p:nvPr/>
        </p:nvSpPr>
        <p:spPr>
          <a:xfrm>
            <a:off x="733127" y="2406997"/>
            <a:ext cx="432494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dirty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= ৩৬ ÷ ১২ = </a:t>
            </a:r>
            <a:r>
              <a:rPr lang="en-US" b="1" dirty="0">
                <a:solidFill>
                  <a:srgbClr val="272525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৩ টাকা</a:t>
            </a:r>
            <a:endParaRPr lang="en-US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6119" y="2936379"/>
            <a:ext cx="4722763" cy="85494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733127" y="3097188"/>
            <a:ext cx="432494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272525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১০০টি </a:t>
            </a:r>
            <a:r>
              <a:rPr lang="en-US" sz="1600" b="1" dirty="0" err="1">
                <a:solidFill>
                  <a:srgbClr val="272525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কলার</a:t>
            </a:r>
            <a:r>
              <a:rPr lang="en-US" sz="1600" b="1" dirty="0">
                <a:solidFill>
                  <a:srgbClr val="272525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 </a:t>
            </a:r>
            <a:r>
              <a:rPr lang="en-US" sz="1600" b="1" dirty="0" err="1" smtClean="0">
                <a:solidFill>
                  <a:srgbClr val="272525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ক্র</a:t>
            </a:r>
            <a:r>
              <a:rPr lang="as-IN" sz="1600" b="1" dirty="0" smtClean="0">
                <a:solidFill>
                  <a:srgbClr val="272525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য়</a:t>
            </a:r>
            <a:r>
              <a:rPr lang="en-US" sz="1600" b="1" dirty="0" err="1" smtClean="0">
                <a:solidFill>
                  <a:srgbClr val="272525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মূল্য</a:t>
            </a:r>
            <a:endParaRPr lang="en-US" sz="16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2" name="Text 7"/>
          <p:cNvSpPr/>
          <p:nvPr/>
        </p:nvSpPr>
        <p:spPr>
          <a:xfrm>
            <a:off x="733127" y="3403699"/>
            <a:ext cx="432494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600" dirty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= ৩ × ১০০ = </a:t>
            </a:r>
            <a:r>
              <a:rPr lang="en-US" sz="1600" b="1" dirty="0">
                <a:solidFill>
                  <a:srgbClr val="272525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৩০০ টাকা</a:t>
            </a:r>
            <a:endParaRPr lang="en-US" sz="16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3" name="Shape 8"/>
          <p:cNvSpPr/>
          <p:nvPr/>
        </p:nvSpPr>
        <p:spPr>
          <a:xfrm>
            <a:off x="496119" y="3950791"/>
            <a:ext cx="4722763" cy="566961"/>
          </a:xfrm>
          <a:prstGeom prst="roundRect">
            <a:avLst>
              <a:gd name="adj" fmla="val 10502"/>
            </a:avLst>
          </a:prstGeom>
          <a:solidFill>
            <a:srgbClr val="B6FCB8"/>
          </a:solidFill>
          <a:ln/>
        </p:spPr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7877" y="4151561"/>
            <a:ext cx="177180" cy="141759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956816" y="4127971"/>
            <a:ext cx="4577507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dirty="0">
                <a:solidFill>
                  <a:srgbClr val="000000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✅ উত্তর: প্রতি একশত কলা </a:t>
            </a:r>
            <a:r>
              <a:rPr lang="en-US" b="1" dirty="0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৩০০ টাকা</a:t>
            </a:r>
            <a:r>
              <a:rPr lang="en-US" dirty="0">
                <a:solidFill>
                  <a:srgbClr val="000000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দরে</a:t>
            </a:r>
            <a:r>
              <a:rPr lang="en-US" dirty="0">
                <a:solidFill>
                  <a:srgbClr val="000000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ক্র</a:t>
            </a:r>
            <a:r>
              <a:rPr lang="as-IN" dirty="0" smtClean="0">
                <a:solidFill>
                  <a:srgbClr val="000000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য়</a:t>
            </a:r>
            <a:r>
              <a:rPr lang="en-US" dirty="0" smtClean="0">
                <a:solidFill>
                  <a:srgbClr val="000000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করেছিলেন।</a:t>
            </a:r>
            <a:endParaRPr lang="en-US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4140" y="4234271"/>
            <a:ext cx="879860" cy="85869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175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0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75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5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25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750"/>
                            </p:stCondLst>
                            <p:childTnLst>
                              <p:par>
                                <p:cTn id="3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7500"/>
                            </p:stCondLst>
                            <p:childTnLst>
                              <p:par>
                                <p:cTn id="4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9250"/>
                            </p:stCondLst>
                            <p:childTnLst>
                              <p:par>
                                <p:cTn id="4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1000"/>
                            </p:stCondLst>
                            <p:childTnLst>
                              <p:par>
                                <p:cTn id="4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2750"/>
                            </p:stCondLst>
                            <p:childTnLst>
                              <p:par>
                                <p:cTn id="5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4500"/>
                            </p:stCondLst>
                            <p:childTnLst>
                              <p:par>
                                <p:cTn id="5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6250"/>
                            </p:stCondLst>
                            <p:childTnLst>
                              <p:par>
                                <p:cTn id="6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 animBg="1"/>
      <p:bldP spid="9" grpId="0" animBg="1"/>
      <p:bldP spid="11" grpId="0" animBg="1"/>
      <p:bldP spid="12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28711" y="504173"/>
            <a:ext cx="1632101" cy="478465"/>
          </a:xfrm>
          <a:prstGeom prst="roundRect">
            <a:avLst>
              <a:gd name="adj" fmla="val 22126"/>
            </a:avLst>
          </a:prstGeom>
          <a:solidFill>
            <a:srgbClr val="DADBF1"/>
          </a:solidFill>
          <a:ln/>
        </p:spPr>
      </p:sp>
      <p:sp>
        <p:nvSpPr>
          <p:cNvPr id="3" name="Text 1"/>
          <p:cNvSpPr/>
          <p:nvPr/>
        </p:nvSpPr>
        <p:spPr>
          <a:xfrm>
            <a:off x="496949" y="574254"/>
            <a:ext cx="1128266" cy="120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rtl="1">
              <a:lnSpc>
                <a:spcPct val="96000"/>
              </a:lnSpc>
              <a:buNone/>
            </a:pPr>
            <a:r>
              <a:rPr lang="en-US" sz="2400" dirty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প্রশ্ন খ — ধাপ ১</a:t>
            </a:r>
            <a:endParaRPr lang="en-US" sz="24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428710" y="900410"/>
            <a:ext cx="3918101" cy="4083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rtl="1">
              <a:lnSpc>
                <a:spcPct val="104000"/>
              </a:lnSpc>
              <a:buNone/>
            </a:pPr>
            <a:r>
              <a:rPr lang="en-US" sz="4400" b="1" dirty="0" err="1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গড়</a:t>
            </a:r>
            <a:r>
              <a:rPr lang="en-US" sz="4400" b="1" dirty="0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ক্র</a:t>
            </a:r>
            <a:r>
              <a:rPr lang="as-IN" sz="4400" b="1" dirty="0" smtClean="0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য়</a:t>
            </a:r>
            <a:r>
              <a:rPr lang="en-US" sz="4400" b="1" dirty="0" err="1" smtClean="0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মূল্য</a:t>
            </a:r>
            <a:r>
              <a:rPr lang="en-US" sz="4400" b="1" dirty="0" smtClean="0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 </a:t>
            </a:r>
            <a:r>
              <a:rPr lang="en-US" sz="4400" b="1" dirty="0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বের করা</a:t>
            </a:r>
            <a:endParaRPr lang="en-US" sz="44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8574" y="1139589"/>
            <a:ext cx="4046560" cy="32976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 3"/>
          <p:cNvSpPr/>
          <p:nvPr/>
        </p:nvSpPr>
        <p:spPr>
          <a:xfrm>
            <a:off x="428710" y="1722928"/>
            <a:ext cx="2645866" cy="2329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rtl="1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যশোর থেকে</a:t>
            </a:r>
            <a:endParaRPr lang="en-US" sz="24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428712" y="2121524"/>
            <a:ext cx="2645866" cy="5101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rtl="1">
              <a:buNone/>
            </a:pPr>
            <a:r>
              <a:rPr lang="en-US" sz="1600" dirty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১২টি কলার দাম = ৩৬ টাকা</a:t>
            </a:r>
            <a:endParaRPr lang="en-US" sz="16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 rtl="1">
              <a:buNone/>
            </a:pPr>
            <a:r>
              <a:rPr lang="en-US" sz="1600" dirty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∴ ১টি কলার দাম = ৩৬ ÷ ১২ = </a:t>
            </a:r>
            <a:r>
              <a:rPr lang="en-US" sz="1600" b="1" dirty="0">
                <a:solidFill>
                  <a:srgbClr val="272525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৩ টাকা</a:t>
            </a:r>
            <a:endParaRPr lang="en-US" sz="16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428712" y="2661896"/>
            <a:ext cx="2645866" cy="14288"/>
          </a:xfrm>
          <a:prstGeom prst="roundRect">
            <a:avLst>
              <a:gd name="adj" fmla="val 59998"/>
            </a:avLst>
          </a:prstGeom>
          <a:solidFill>
            <a:srgbClr val="272525">
              <a:alpha val="5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428712" y="2728685"/>
            <a:ext cx="2645866" cy="3539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rtl="1">
              <a:lnSpc>
                <a:spcPct val="104000"/>
              </a:lnSpc>
              <a:buNone/>
            </a:pPr>
            <a:r>
              <a:rPr lang="en-US" sz="2400" b="1" dirty="0" err="1" smtClean="0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কুষ্টিয়া</a:t>
            </a:r>
            <a:r>
              <a:rPr lang="en-US" sz="2400" b="1" dirty="0" smtClean="0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 </a:t>
            </a:r>
            <a:r>
              <a:rPr lang="en-US" sz="2400" b="1" dirty="0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থেকে</a:t>
            </a:r>
            <a:endParaRPr lang="en-US" sz="24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428712" y="3141657"/>
            <a:ext cx="2645866" cy="5101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rtl="1">
              <a:buNone/>
            </a:pPr>
            <a:r>
              <a:rPr lang="en-US" sz="1600" dirty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১৮টি কলার দাম = ৩৬ টাকা</a:t>
            </a:r>
            <a:endParaRPr lang="en-US" sz="16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 rtl="1">
              <a:buNone/>
            </a:pPr>
            <a:r>
              <a:rPr lang="en-US" sz="1600" dirty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∴ ১টি কলার দাম = ৩৬ ÷ ১৮ = </a:t>
            </a:r>
            <a:r>
              <a:rPr lang="en-US" sz="1600" b="1" dirty="0">
                <a:solidFill>
                  <a:srgbClr val="272525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২ টাকা</a:t>
            </a:r>
            <a:endParaRPr lang="en-US" sz="16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1" name="Shape 8"/>
          <p:cNvSpPr/>
          <p:nvPr/>
        </p:nvSpPr>
        <p:spPr>
          <a:xfrm>
            <a:off x="428712" y="3676638"/>
            <a:ext cx="2645866" cy="14288"/>
          </a:xfrm>
          <a:prstGeom prst="roundRect">
            <a:avLst>
              <a:gd name="adj" fmla="val 59998"/>
            </a:avLst>
          </a:prstGeom>
          <a:solidFill>
            <a:srgbClr val="272525">
              <a:alpha val="50000"/>
            </a:srgbClr>
          </a:solidFill>
          <a:ln/>
        </p:spPr>
      </p:sp>
      <p:sp>
        <p:nvSpPr>
          <p:cNvPr id="12" name="Text 9"/>
          <p:cNvSpPr/>
          <p:nvPr/>
        </p:nvSpPr>
        <p:spPr>
          <a:xfrm>
            <a:off x="428712" y="3763566"/>
            <a:ext cx="2645866" cy="204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rtl="1">
              <a:lnSpc>
                <a:spcPct val="104000"/>
              </a:lnSpc>
              <a:buNone/>
            </a:pPr>
            <a:r>
              <a:rPr lang="en-US" sz="2400" b="1" dirty="0" err="1" smtClean="0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গড়</a:t>
            </a:r>
            <a:r>
              <a:rPr lang="en-US" sz="2400" b="1" dirty="0" smtClean="0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ক্র</a:t>
            </a:r>
            <a:r>
              <a:rPr lang="as-IN" sz="2400" b="1" dirty="0" smtClean="0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য়</a:t>
            </a:r>
            <a:r>
              <a:rPr lang="en-US" sz="2400" b="1" dirty="0" err="1" smtClean="0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মূল্য</a:t>
            </a:r>
            <a:endParaRPr lang="en-US" sz="24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428711" y="4088160"/>
            <a:ext cx="3263007" cy="5101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rtl="1">
              <a:lnSpc>
                <a:spcPct val="128000"/>
              </a:lnSpc>
              <a:buNone/>
            </a:pPr>
            <a:r>
              <a:rPr lang="en-US" sz="1600" dirty="0" err="1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দুই</a:t>
            </a:r>
            <a:r>
              <a:rPr lang="en-US" sz="1600" dirty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 </a:t>
            </a:r>
            <a:r>
              <a:rPr lang="en-US" sz="1600" dirty="0" err="1" smtClean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জা</a:t>
            </a:r>
            <a:r>
              <a:rPr lang="as-IN" sz="1600" dirty="0" smtClean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য়</a:t>
            </a:r>
            <a:r>
              <a:rPr lang="en-US" sz="1600" dirty="0" err="1" smtClean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গা</a:t>
            </a:r>
            <a:r>
              <a:rPr lang="en-US" sz="1600" dirty="0" smtClean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 </a:t>
            </a:r>
            <a:r>
              <a:rPr lang="en-US" sz="1600" dirty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থেকে </a:t>
            </a:r>
            <a:r>
              <a:rPr lang="en-US" sz="1600" b="1" dirty="0">
                <a:solidFill>
                  <a:srgbClr val="272525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সমান সংখ্যক</a:t>
            </a:r>
            <a:r>
              <a:rPr lang="en-US" sz="1600" dirty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 কলা </a:t>
            </a:r>
            <a:r>
              <a:rPr lang="en-US" sz="1600" dirty="0" err="1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কেনা</a:t>
            </a:r>
            <a:r>
              <a:rPr lang="en-US" sz="1600" dirty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 </a:t>
            </a:r>
            <a:r>
              <a:rPr lang="en-US" sz="1600" dirty="0" err="1" smtClean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হয়েছে</a:t>
            </a:r>
            <a:r>
              <a:rPr lang="en-US" sz="1600" dirty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।</a:t>
            </a:r>
            <a:endParaRPr lang="en-US" sz="16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 rtl="1">
              <a:lnSpc>
                <a:spcPct val="128000"/>
              </a:lnSpc>
              <a:buNone/>
            </a:pPr>
            <a:r>
              <a:rPr lang="en-US" sz="1600" dirty="0" err="1" smtClean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গড়</a:t>
            </a:r>
            <a:r>
              <a:rPr lang="en-US" sz="1600" dirty="0" smtClean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 </a:t>
            </a:r>
            <a:r>
              <a:rPr lang="en-US" sz="1600" dirty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= (৩ + ২) ÷ ২ = </a:t>
            </a:r>
            <a:r>
              <a:rPr lang="en-US" sz="1600" b="1" dirty="0">
                <a:solidFill>
                  <a:srgbClr val="4950BC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২.৫০ টাকা</a:t>
            </a:r>
            <a:endParaRPr lang="en-US" sz="16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9721" y="33690"/>
            <a:ext cx="879860" cy="85869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0"/>
                            </p:stCondLst>
                            <p:childTnLst>
                              <p:par>
                                <p:cTn id="4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2000"/>
                            </p:stCondLst>
                            <p:childTnLst>
                              <p:par>
                                <p:cTn id="4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4000"/>
                            </p:stCondLst>
                            <p:childTnLst>
                              <p:par>
                                <p:cTn id="5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  <p:bldP spid="9" grpId="0" animBg="1"/>
      <p:bldP spid="10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5531" y="864782"/>
            <a:ext cx="4183548" cy="38400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Shape 0"/>
          <p:cNvSpPr/>
          <p:nvPr/>
        </p:nvSpPr>
        <p:spPr>
          <a:xfrm>
            <a:off x="496119" y="389855"/>
            <a:ext cx="1001377" cy="226371"/>
          </a:xfrm>
          <a:prstGeom prst="roundRect">
            <a:avLst>
              <a:gd name="adj" fmla="val 22134"/>
            </a:avLst>
          </a:prstGeom>
          <a:solidFill>
            <a:srgbClr val="DADBF1"/>
          </a:solidFill>
          <a:ln/>
        </p:spPr>
      </p:sp>
      <p:sp>
        <p:nvSpPr>
          <p:cNvPr id="3" name="Text 1"/>
          <p:cNvSpPr/>
          <p:nvPr/>
        </p:nvSpPr>
        <p:spPr>
          <a:xfrm>
            <a:off x="538608" y="411063"/>
            <a:ext cx="958887" cy="2051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প্রশ্ন খ — ধাপ ২</a:t>
            </a:r>
            <a:endParaRPr lang="en-US" sz="14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496120" y="583758"/>
            <a:ext cx="4314420" cy="6219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400" b="1" dirty="0" err="1" smtClean="0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বিক্র</a:t>
            </a:r>
            <a:r>
              <a:rPr lang="as-IN" sz="4400" b="1" dirty="0" smtClean="0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য়</a:t>
            </a:r>
            <a:r>
              <a:rPr lang="en-US" sz="4400" b="1" dirty="0" err="1" smtClean="0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মূল্য</a:t>
            </a:r>
            <a:r>
              <a:rPr lang="en-US" sz="4400" b="1" dirty="0" smtClean="0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 </a:t>
            </a:r>
            <a:r>
              <a:rPr lang="en-US" sz="4400" b="1" dirty="0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ও </a:t>
            </a:r>
            <a:r>
              <a:rPr lang="en-US" sz="4400" b="1" dirty="0" err="1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ক্ষতি</a:t>
            </a:r>
            <a:r>
              <a:rPr lang="en-US" sz="4400" b="1" dirty="0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নির্ণ</a:t>
            </a:r>
            <a:r>
              <a:rPr lang="as-IN" sz="4400" b="1" dirty="0" smtClean="0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য়</a:t>
            </a:r>
            <a:endParaRPr lang="en-US" sz="44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538608" y="1467564"/>
            <a:ext cx="3989412" cy="34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 err="1" smtClean="0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বিক্র</a:t>
            </a:r>
            <a:r>
              <a:rPr lang="as-IN" sz="2000" b="1" dirty="0" smtClean="0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য়</a:t>
            </a:r>
            <a:r>
              <a:rPr lang="en-US" sz="2000" b="1" dirty="0" err="1" smtClean="0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মূল্য</a:t>
            </a:r>
            <a:endParaRPr lang="en-US" sz="20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538608" y="1879118"/>
            <a:ext cx="3799476" cy="6443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spcAft>
                <a:spcPts val="250"/>
              </a:spcAft>
              <a:buNone/>
            </a:pPr>
            <a:r>
              <a:rPr lang="en-US" dirty="0" smtClean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  ১৫টি </a:t>
            </a:r>
            <a:r>
              <a:rPr lang="en-US" dirty="0" err="1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কলার</a:t>
            </a:r>
            <a:r>
              <a:rPr lang="en-US" dirty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 </a:t>
            </a:r>
            <a:r>
              <a:rPr lang="en-US" dirty="0" err="1" smtClean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বিক্র</a:t>
            </a:r>
            <a:r>
              <a:rPr lang="as-IN" dirty="0" smtClean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য়</a:t>
            </a:r>
            <a:r>
              <a:rPr lang="en-US" dirty="0" err="1" smtClean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মূল্য</a:t>
            </a:r>
            <a:r>
              <a:rPr lang="en-US" dirty="0" smtClean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 </a:t>
            </a:r>
            <a:r>
              <a:rPr lang="en-US" dirty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= ৩৬ টাকা</a:t>
            </a:r>
            <a:endParaRPr lang="en-US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 algn="l">
              <a:lnSpc>
                <a:spcPct val="100000"/>
              </a:lnSpc>
              <a:buNone/>
            </a:pPr>
            <a:r>
              <a:rPr lang="en-US" dirty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∴ ১টি </a:t>
            </a:r>
            <a:r>
              <a:rPr lang="en-US" dirty="0" err="1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কলার</a:t>
            </a:r>
            <a:r>
              <a:rPr lang="en-US" dirty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 </a:t>
            </a:r>
            <a:r>
              <a:rPr lang="en-US" dirty="0" err="1" smtClean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বিক্র</a:t>
            </a:r>
            <a:r>
              <a:rPr lang="as-IN" dirty="0" smtClean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য়</a:t>
            </a:r>
            <a:r>
              <a:rPr lang="en-US" dirty="0" err="1" smtClean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মূল্য</a:t>
            </a:r>
            <a:r>
              <a:rPr lang="en-US" dirty="0" smtClean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 </a:t>
            </a:r>
            <a:r>
              <a:rPr lang="en-US" dirty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= ৩৬ ÷ ১৫ = </a:t>
            </a:r>
            <a:r>
              <a:rPr lang="en-US" b="1" dirty="0">
                <a:solidFill>
                  <a:srgbClr val="272525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২.৪০ টাকা</a:t>
            </a:r>
            <a:endParaRPr lang="en-US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496119" y="2603337"/>
            <a:ext cx="3989412" cy="9525"/>
          </a:xfrm>
          <a:prstGeom prst="roundRect">
            <a:avLst>
              <a:gd name="adj" fmla="val 60000"/>
            </a:avLst>
          </a:prstGeom>
          <a:solidFill>
            <a:srgbClr val="272525">
              <a:alpha val="50000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517364" y="2826320"/>
            <a:ext cx="3989412" cy="2925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 err="1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ক্ষতি</a:t>
            </a:r>
            <a:r>
              <a:rPr lang="en-US" sz="2000" b="1" dirty="0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হয়েছে</a:t>
            </a:r>
            <a:r>
              <a:rPr lang="en-US" sz="2000" b="1" dirty="0" smtClean="0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 </a:t>
            </a:r>
            <a:r>
              <a:rPr lang="en-US" sz="2000" b="1" dirty="0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কি?</a:t>
            </a:r>
            <a:endParaRPr lang="en-US" sz="20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496119" y="3405344"/>
            <a:ext cx="3989412" cy="8972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spcAft>
                <a:spcPts val="250"/>
              </a:spcAft>
              <a:buNone/>
            </a:pPr>
            <a:r>
              <a:rPr lang="en-US" dirty="0" err="1" smtClean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ক্র</a:t>
            </a:r>
            <a:r>
              <a:rPr lang="as-IN" dirty="0" smtClean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য়</a:t>
            </a:r>
            <a:r>
              <a:rPr lang="en-US" dirty="0" err="1" smtClean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মূল্য</a:t>
            </a:r>
            <a:r>
              <a:rPr lang="en-US" dirty="0" smtClean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 </a:t>
            </a:r>
            <a:r>
              <a:rPr lang="en-US" dirty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(২.৫০ টাকা) &gt; </a:t>
            </a:r>
            <a:r>
              <a:rPr lang="en-US" dirty="0" err="1" smtClean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বিক্র</a:t>
            </a:r>
            <a:r>
              <a:rPr lang="as-IN" dirty="0" smtClean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য়</a:t>
            </a:r>
            <a:r>
              <a:rPr lang="en-US" dirty="0" err="1" smtClean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মূল্য</a:t>
            </a:r>
            <a:r>
              <a:rPr lang="en-US" dirty="0" smtClean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 </a:t>
            </a:r>
            <a:r>
              <a:rPr lang="en-US" dirty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(২.৪০ টাকা)</a:t>
            </a:r>
            <a:endParaRPr lang="en-US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 algn="l">
              <a:lnSpc>
                <a:spcPct val="100000"/>
              </a:lnSpc>
              <a:buNone/>
            </a:pPr>
            <a:r>
              <a:rPr lang="en-US" dirty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∴ </a:t>
            </a:r>
            <a:r>
              <a:rPr lang="en-US" b="1" dirty="0" err="1">
                <a:solidFill>
                  <a:srgbClr val="4950BC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ক্ষতি</a:t>
            </a:r>
            <a:r>
              <a:rPr lang="en-US" dirty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 </a:t>
            </a:r>
            <a:r>
              <a:rPr lang="en-US" dirty="0" err="1" smtClean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হয়েছে</a:t>
            </a:r>
            <a:r>
              <a:rPr lang="en-US" dirty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।</a:t>
            </a:r>
            <a:endParaRPr lang="en-US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indent="0" algn="l">
              <a:lnSpc>
                <a:spcPct val="100000"/>
              </a:lnSpc>
              <a:buNone/>
            </a:pPr>
            <a:r>
              <a:rPr lang="en-US" dirty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১টি </a:t>
            </a:r>
            <a:r>
              <a:rPr lang="en-US" dirty="0" err="1" smtClean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কলা</a:t>
            </a:r>
            <a:r>
              <a:rPr lang="as-IN" dirty="0" smtClean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য়</a:t>
            </a:r>
            <a:r>
              <a:rPr lang="en-US" dirty="0" smtClean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 </a:t>
            </a:r>
            <a:r>
              <a:rPr lang="en-US" dirty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ক্ষতি = ২.৫০ − ২.৪০ = </a:t>
            </a:r>
            <a:r>
              <a:rPr lang="en-US" b="1" dirty="0">
                <a:solidFill>
                  <a:srgbClr val="272525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০.১০ টাকা</a:t>
            </a:r>
            <a:endParaRPr lang="en-US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149" y="36044"/>
            <a:ext cx="879860" cy="85869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175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25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75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25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40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75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7500"/>
                            </p:stCondLst>
                            <p:childTnLst>
                              <p:par>
                                <p:cTn id="5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0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390004"/>
            <a:ext cx="1190914" cy="304656"/>
          </a:xfrm>
          <a:prstGeom prst="roundRect">
            <a:avLst>
              <a:gd name="adj" fmla="val 22132"/>
            </a:avLst>
          </a:prstGeom>
          <a:solidFill>
            <a:srgbClr val="DADBF1"/>
          </a:solidFill>
          <a:ln/>
        </p:spPr>
      </p:sp>
      <p:sp>
        <p:nvSpPr>
          <p:cNvPr id="3" name="Text 1"/>
          <p:cNvSpPr/>
          <p:nvPr/>
        </p:nvSpPr>
        <p:spPr>
          <a:xfrm>
            <a:off x="558552" y="421183"/>
            <a:ext cx="956667" cy="2734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dirty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প্রশ্ন খ — উত্তর</a:t>
            </a:r>
            <a:endParaRPr lang="en-US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496118" y="769962"/>
            <a:ext cx="2225817" cy="325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শতকরা ক্ষতির হিসাব</a:t>
            </a:r>
            <a:endParaRPr lang="en-US" sz="24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7338" y="1283643"/>
            <a:ext cx="4787801" cy="2567731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510481" y="3201035"/>
            <a:ext cx="1190138" cy="2292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272525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পরিমাপ</a:t>
            </a:r>
            <a:endParaRPr lang="en-US" sz="14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4010581" y="3201035"/>
            <a:ext cx="1190138" cy="2292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272525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সূত্র</a:t>
            </a:r>
            <a:endParaRPr lang="en-US" sz="14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2486226" y="3201035"/>
            <a:ext cx="1190138" cy="2292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272525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ক্ষতি</a:t>
            </a:r>
            <a:endParaRPr lang="en-US" sz="14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6"/>
              <p:cNvSpPr/>
              <p:nvPr/>
            </p:nvSpPr>
            <p:spPr>
              <a:xfrm>
                <a:off x="558552" y="3894907"/>
                <a:ext cx="4628774" cy="651197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/>
              <a:lstStyle/>
              <a:p>
                <a:pPr>
                  <a:lnSpc>
                    <a:spcPct val="116000"/>
                  </a:lnSpc>
                </a:pPr>
                <a:r>
                  <a:rPr lang="en-US" sz="1600" dirty="0" err="1" smtClean="0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ক্ষতির</a:t>
                </a:r>
                <a:r>
                  <a:rPr lang="en-US" sz="1600" dirty="0" smtClean="0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 </a:t>
                </a:r>
                <a:r>
                  <a:rPr lang="en-US" sz="1600" dirty="0" err="1" smtClean="0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হার</a:t>
                </a:r>
                <a:r>
                  <a:rPr lang="en-US" sz="1600" dirty="0" smtClean="0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(%) =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i="1" smtClean="0">
                            <a:solidFill>
                              <a:srgbClr val="272525"/>
                            </a:solidFill>
                            <a:latin typeface="Cambria Math" panose="02040503050406030204" pitchFamily="18" charset="0"/>
                            <a:ea typeface="Inter" pitchFamily="34" charset="-122"/>
                            <a:cs typeface="Nikosh" panose="02000000000000000000" pitchFamily="2" charset="0"/>
                          </a:rPr>
                        </m:ctrlPr>
                      </m:fPr>
                      <m:num>
                        <m:r>
                          <a:rPr lang="en-US" sz="1600" b="0" i="0" smtClean="0">
                            <a:solidFill>
                              <a:srgbClr val="272525"/>
                            </a:solidFill>
                            <a:latin typeface="Cambria Math" panose="02040503050406030204" pitchFamily="18" charset="0"/>
                            <a:ea typeface="Inter" pitchFamily="34" charset="-122"/>
                            <a:cs typeface="Nikosh" panose="02000000000000000000" pitchFamily="2" charset="0"/>
                          </a:rPr>
                          <m:t>ক্ষতি</m:t>
                        </m:r>
                      </m:num>
                      <m:den>
                        <m:r>
                          <a:rPr lang="en-US" sz="1600" b="0" i="0" smtClean="0">
                            <a:solidFill>
                              <a:srgbClr val="272525"/>
                            </a:solidFill>
                            <a:latin typeface="Cambria Math" panose="02040503050406030204" pitchFamily="18" charset="0"/>
                            <a:ea typeface="Inter" pitchFamily="34" charset="-122"/>
                            <a:cs typeface="Nikosh" panose="02000000000000000000" pitchFamily="2" charset="0"/>
                          </a:rPr>
                          <m:t>ক্রয়মূল্য</m:t>
                        </m:r>
                      </m:den>
                    </m:f>
                  </m:oMath>
                </a14:m>
                <a:r>
                  <a:rPr lang="en-US" sz="1600" dirty="0" smtClean="0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0" dirty="0" smtClean="0">
                        <a:solidFill>
                          <a:srgbClr val="27252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" panose="02000000000000000000" pitchFamily="2" charset="0"/>
                      </a:rPr>
                      <m:t>×</m:t>
                    </m:r>
                  </m:oMath>
                </a14:m>
                <a:r>
                  <a:rPr lang="en-US" sz="1600" dirty="0" smtClean="0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100)%   </a:t>
                </a:r>
                <a:r>
                  <a:rPr lang="en-US" sz="1600" dirty="0" err="1" smtClean="0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বা</a:t>
                </a:r>
                <a:r>
                  <a:rPr lang="en-US" sz="1600" dirty="0" smtClean="0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, </a:t>
                </a:r>
                <a:r>
                  <a:rPr lang="en-US" sz="1600" dirty="0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= </a:t>
                </a:r>
                <a:r>
                  <a:rPr lang="en-US" sz="1600" dirty="0" smtClean="0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i="1">
                            <a:solidFill>
                              <a:srgbClr val="272525"/>
                            </a:solidFill>
                            <a:latin typeface="Cambria Math" panose="02040503050406030204" pitchFamily="18" charset="0"/>
                            <a:ea typeface="Inter" pitchFamily="34" charset="-122"/>
                            <a:cs typeface="Nikosh" panose="02000000000000000000" pitchFamily="2" charset="0"/>
                          </a:rPr>
                        </m:ctrlPr>
                      </m:fPr>
                      <m:num>
                        <m:r>
                          <a:rPr lang="en-US" sz="1600" i="1">
                            <a:solidFill>
                              <a:srgbClr val="272525"/>
                            </a:solidFill>
                            <a:latin typeface="Cambria Math" panose="02040503050406030204" pitchFamily="18" charset="0"/>
                            <a:ea typeface="Inter" pitchFamily="34" charset="-122"/>
                            <a:cs typeface="Nikosh" panose="02000000000000000000" pitchFamily="2" charset="0"/>
                          </a:rPr>
                          <m:t>০</m:t>
                        </m:r>
                        <m:r>
                          <a:rPr lang="en-US" sz="1600" i="1">
                            <a:solidFill>
                              <a:srgbClr val="272525"/>
                            </a:solidFill>
                            <a:latin typeface="Cambria Math" panose="02040503050406030204" pitchFamily="18" charset="0"/>
                            <a:ea typeface="Inter" pitchFamily="34" charset="-122"/>
                            <a:cs typeface="Nikosh" panose="02000000000000000000" pitchFamily="2" charset="0"/>
                          </a:rPr>
                          <m:t>.</m:t>
                        </m:r>
                        <m:r>
                          <a:rPr lang="en-US" sz="1600" i="1">
                            <a:solidFill>
                              <a:srgbClr val="272525"/>
                            </a:solidFill>
                            <a:latin typeface="Cambria Math" panose="02040503050406030204" pitchFamily="18" charset="0"/>
                            <a:ea typeface="Inter" pitchFamily="34" charset="-122"/>
                            <a:cs typeface="Nikosh" panose="02000000000000000000" pitchFamily="2" charset="0"/>
                          </a:rPr>
                          <m:t>১০</m:t>
                        </m:r>
                      </m:num>
                      <m:den>
                        <m:r>
                          <a:rPr lang="en-US" sz="1600" i="1">
                            <a:solidFill>
                              <a:srgbClr val="272525"/>
                            </a:solidFill>
                            <a:latin typeface="Cambria Math" panose="02040503050406030204" pitchFamily="18" charset="0"/>
                            <a:ea typeface="Inter" pitchFamily="34" charset="-122"/>
                            <a:cs typeface="Nikosh" panose="02000000000000000000" pitchFamily="2" charset="0"/>
                          </a:rPr>
                          <m:t>২</m:t>
                        </m:r>
                        <m:r>
                          <a:rPr lang="en-US" sz="1600" i="1">
                            <a:solidFill>
                              <a:srgbClr val="272525"/>
                            </a:solidFill>
                            <a:latin typeface="Cambria Math" panose="02040503050406030204" pitchFamily="18" charset="0"/>
                            <a:ea typeface="Inter" pitchFamily="34" charset="-122"/>
                            <a:cs typeface="Nikosh" panose="02000000000000000000" pitchFamily="2" charset="0"/>
                          </a:rPr>
                          <m:t>.</m:t>
                        </m:r>
                        <m:r>
                          <a:rPr lang="en-US" sz="1600" i="1">
                            <a:solidFill>
                              <a:srgbClr val="272525"/>
                            </a:solidFill>
                            <a:latin typeface="Cambria Math" panose="02040503050406030204" pitchFamily="18" charset="0"/>
                            <a:ea typeface="Inter" pitchFamily="34" charset="-122"/>
                            <a:cs typeface="Nikosh" panose="02000000000000000000" pitchFamily="2" charset="0"/>
                          </a:rPr>
                          <m:t>৫০</m:t>
                        </m:r>
                      </m:den>
                    </m:f>
                  </m:oMath>
                </a14:m>
                <a:r>
                  <a:rPr lang="en-US" sz="1600" i="1" dirty="0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 dirty="0">
                        <a:solidFill>
                          <a:srgbClr val="27252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" panose="02000000000000000000" pitchFamily="2" charset="0"/>
                      </a:rPr>
                      <m:t>×</m:t>
                    </m:r>
                  </m:oMath>
                </a14:m>
                <a:r>
                  <a:rPr lang="en-US" sz="1600" i="1" dirty="0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১০০</a:t>
                </a:r>
                <a:r>
                  <a:rPr lang="en-US" sz="1600" dirty="0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)% = </a:t>
                </a:r>
                <a:r>
                  <a:rPr lang="en-US" sz="1600" b="1" dirty="0">
                    <a:solidFill>
                      <a:srgbClr val="4950BC"/>
                    </a:solidFill>
                    <a:latin typeface="Nikosh" panose="02000000000000000000" pitchFamily="2" charset="0"/>
                    <a:ea typeface="Inter Bold" pitchFamily="34" charset="-122"/>
                    <a:cs typeface="Nikosh" panose="02000000000000000000" pitchFamily="2" charset="0"/>
                  </a:rPr>
                  <a:t>৪%</a:t>
                </a:r>
                <a:endParaRPr lang="en-US" sz="1600" dirty="0">
                  <a:latin typeface="Nikosh" panose="02000000000000000000" pitchFamily="2" charset="0"/>
                  <a:cs typeface="Nikosh" panose="02000000000000000000" pitchFamily="2" charset="0"/>
                </a:endParaRPr>
              </a:p>
              <a:p>
                <a:pPr>
                  <a:lnSpc>
                    <a:spcPct val="116000"/>
                  </a:lnSpc>
                </a:pPr>
                <a:endParaRPr lang="en-US" sz="1600" dirty="0">
                  <a:latin typeface="Nikosh" panose="02000000000000000000" pitchFamily="2" charset="0"/>
                  <a:cs typeface="Nikosh" panose="02000000000000000000" pitchFamily="2" charset="0"/>
                </a:endParaRPr>
              </a:p>
            </p:txBody>
          </p:sp>
        </mc:Choice>
        <mc:Fallback xmlns="">
          <p:sp>
            <p:nvSpPr>
              <p:cNvPr id="9" name="Text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552" y="3894907"/>
                <a:ext cx="4628774" cy="651197"/>
              </a:xfrm>
              <a:prstGeom prst="rect">
                <a:avLst/>
              </a:prstGeom>
              <a:blipFill>
                <a:blip r:embed="rId4"/>
                <a:stretch>
                  <a:fillRect l="-2767" r="-1449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Shape 7"/>
          <p:cNvSpPr/>
          <p:nvPr/>
        </p:nvSpPr>
        <p:spPr>
          <a:xfrm>
            <a:off x="1283119" y="4670807"/>
            <a:ext cx="2785798" cy="346323"/>
          </a:xfrm>
          <a:prstGeom prst="roundRect">
            <a:avLst>
              <a:gd name="adj" fmla="val 12626"/>
            </a:avLst>
          </a:prstGeom>
          <a:solidFill>
            <a:srgbClr val="DADBF1"/>
          </a:solidFill>
          <a:ln/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263998" y="4670807"/>
            <a:ext cx="432720" cy="346323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374953" y="4670807"/>
            <a:ext cx="2693964" cy="3289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600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✅ উত্তর: শতকরা </a:t>
            </a:r>
            <a:r>
              <a:rPr lang="en-US" sz="2000" b="1" dirty="0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৪% ক্ষতি</a:t>
            </a:r>
            <a:r>
              <a:rPr lang="en-US" sz="2000" dirty="0">
                <a:solidFill>
                  <a:srgbClr val="000000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 হবে।</a:t>
            </a:r>
            <a:endParaRPr lang="en-US" sz="20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4933" y="0"/>
            <a:ext cx="879860" cy="85869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0"/>
                            </p:stCondLst>
                            <p:childTnLst>
                              <p:par>
                                <p:cTn id="20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000"/>
                            </p:stCondLst>
                            <p:childTnLst>
                              <p:par>
                                <p:cTn id="23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4000"/>
                            </p:stCondLst>
                            <p:childTnLst>
                              <p:par>
                                <p:cTn id="26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000"/>
                            </p:stCondLst>
                            <p:childTnLst>
                              <p:par>
                                <p:cTn id="2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8000"/>
                            </p:stCondLst>
                            <p:childTnLst>
                              <p:par>
                                <p:cTn id="3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0"/>
                            </p:stCondLst>
                            <p:childTnLst>
                              <p:par>
                                <p:cTn id="35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2000"/>
                            </p:stCondLst>
                            <p:childTnLst>
                              <p:par>
                                <p:cTn id="3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9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  <p:bldP spid="8" grpId="0" animBg="1"/>
      <p:bldP spid="9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34234" y="712334"/>
            <a:ext cx="956997" cy="357634"/>
          </a:xfrm>
          <a:prstGeom prst="roundRect">
            <a:avLst>
              <a:gd name="adj" fmla="val 22119"/>
            </a:avLst>
          </a:prstGeom>
          <a:solidFill>
            <a:srgbClr val="DADBF1"/>
          </a:solidFill>
          <a:ln/>
        </p:spPr>
      </p:sp>
      <p:sp>
        <p:nvSpPr>
          <p:cNvPr id="4" name="Text 1"/>
          <p:cNvSpPr/>
          <p:nvPr/>
        </p:nvSpPr>
        <p:spPr>
          <a:xfrm>
            <a:off x="642640" y="722863"/>
            <a:ext cx="725760" cy="2724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2400" dirty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প্রশ্ন গ</a:t>
            </a:r>
            <a:endParaRPr lang="en-US" sz="24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496119" y="1236919"/>
            <a:ext cx="3345780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২৫% </a:t>
            </a:r>
            <a:r>
              <a:rPr lang="en-US" sz="2750" b="1" dirty="0" err="1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লাভে</a:t>
            </a:r>
            <a:r>
              <a:rPr lang="en-US" sz="2750" b="1" dirty="0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 </a:t>
            </a:r>
            <a:r>
              <a:rPr lang="en-US" sz="2750" b="1" dirty="0" err="1" smtClean="0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বিক্র</a:t>
            </a:r>
            <a:r>
              <a:rPr lang="as-IN" sz="2750" b="1" dirty="0" smtClean="0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য়</a:t>
            </a:r>
            <a:r>
              <a:rPr lang="en-US" sz="2750" b="1" dirty="0" err="1" smtClean="0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মূল্য</a:t>
            </a:r>
            <a:r>
              <a:rPr lang="en-US" sz="2750" b="1" dirty="0" smtClean="0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 </a:t>
            </a:r>
            <a:r>
              <a:rPr lang="en-US" sz="2750" b="1" dirty="0" err="1" smtClean="0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নির্ণ</a:t>
            </a:r>
            <a:r>
              <a:rPr lang="as-IN" sz="2750" b="1" dirty="0" smtClean="0">
                <a:solidFill>
                  <a:srgbClr val="000000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য়</a:t>
            </a:r>
            <a:endParaRPr lang="en-US" sz="275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534234" y="1861483"/>
            <a:ext cx="5179963" cy="3012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আমরা জানি, </a:t>
            </a:r>
            <a:r>
              <a:rPr lang="en-US" sz="1600" b="1" dirty="0">
                <a:solidFill>
                  <a:srgbClr val="272525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১ হালি = ৪টি</a:t>
            </a:r>
            <a:r>
              <a:rPr lang="en-US" sz="1600" dirty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 কলা।</a:t>
            </a:r>
            <a:endParaRPr lang="en-US" sz="16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496119" y="2396901"/>
            <a:ext cx="4722763" cy="826368"/>
          </a:xfrm>
          <a:prstGeom prst="roundRect">
            <a:avLst>
              <a:gd name="adj" fmla="val 7205"/>
            </a:avLst>
          </a:prstGeom>
          <a:solidFill>
            <a:srgbClr val="DADBF1"/>
          </a:solidFill>
          <a:ln w="4763">
            <a:solidFill>
              <a:srgbClr val="C0C1D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2640" y="2410828"/>
            <a:ext cx="4429720" cy="3540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272525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১ </a:t>
            </a:r>
            <a:r>
              <a:rPr lang="en-US" sz="2000" b="1" dirty="0" err="1">
                <a:solidFill>
                  <a:srgbClr val="272525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হালির</a:t>
            </a:r>
            <a:r>
              <a:rPr lang="en-US" sz="2000" b="1" dirty="0">
                <a:solidFill>
                  <a:srgbClr val="272525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rgbClr val="272525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ক্র</a:t>
            </a:r>
            <a:r>
              <a:rPr lang="as-IN" sz="2000" b="1" dirty="0" smtClean="0">
                <a:solidFill>
                  <a:srgbClr val="272525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য়</a:t>
            </a:r>
            <a:r>
              <a:rPr lang="en-US" sz="2000" b="1" dirty="0" err="1" smtClean="0">
                <a:solidFill>
                  <a:srgbClr val="272525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মূল্য</a:t>
            </a:r>
            <a:endParaRPr lang="en-US" sz="20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642640" y="2684904"/>
            <a:ext cx="4429720" cy="3872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2000" dirty="0">
                <a:solidFill>
                  <a:srgbClr val="272525"/>
                </a:solidFill>
                <a:latin typeface="Nikosh" panose="02000000000000000000" pitchFamily="2" charset="0"/>
                <a:ea typeface="Inter" pitchFamily="34" charset="-122"/>
                <a:cs typeface="Nikosh" panose="02000000000000000000" pitchFamily="2" charset="0"/>
              </a:rPr>
              <a:t>= ২.৫০ × ৪ = </a:t>
            </a:r>
            <a:r>
              <a:rPr lang="en-US" sz="2000" b="1" dirty="0">
                <a:solidFill>
                  <a:srgbClr val="272525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১০ টাকা</a:t>
            </a:r>
            <a:endParaRPr lang="en-US" sz="20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496119" y="3712741"/>
            <a:ext cx="4722763" cy="1138238"/>
          </a:xfrm>
          <a:prstGeom prst="roundRect">
            <a:avLst>
              <a:gd name="adj" fmla="val 5231"/>
            </a:avLst>
          </a:prstGeom>
          <a:solidFill>
            <a:srgbClr val="DADBF1"/>
          </a:solidFill>
          <a:ln w="4763">
            <a:solidFill>
              <a:srgbClr val="C0C1D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42640" y="3792664"/>
            <a:ext cx="4429720" cy="2958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>
                <a:solidFill>
                  <a:srgbClr val="272525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২৫% </a:t>
            </a:r>
            <a:r>
              <a:rPr lang="en-US" b="1" dirty="0" err="1">
                <a:solidFill>
                  <a:srgbClr val="272525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লাভে</a:t>
            </a:r>
            <a:r>
              <a:rPr lang="en-US" b="1" dirty="0">
                <a:solidFill>
                  <a:srgbClr val="272525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 </a:t>
            </a:r>
            <a:r>
              <a:rPr lang="en-US" b="1" dirty="0" err="1" smtClean="0">
                <a:solidFill>
                  <a:srgbClr val="272525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বিক্র</a:t>
            </a:r>
            <a:r>
              <a:rPr lang="as-IN" b="1" dirty="0" smtClean="0">
                <a:solidFill>
                  <a:srgbClr val="272525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য়</a:t>
            </a:r>
            <a:r>
              <a:rPr lang="en-US" b="1" dirty="0" err="1" smtClean="0">
                <a:solidFill>
                  <a:srgbClr val="272525"/>
                </a:solidFill>
                <a:latin typeface="Nikosh" panose="02000000000000000000" pitchFamily="2" charset="0"/>
                <a:ea typeface="Inter Bold" pitchFamily="34" charset="-122"/>
                <a:cs typeface="Nikosh" panose="02000000000000000000" pitchFamily="2" charset="0"/>
              </a:rPr>
              <a:t>মূল্য</a:t>
            </a:r>
            <a:endParaRPr lang="en-US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9"/>
              <p:cNvSpPr/>
              <p:nvPr/>
            </p:nvSpPr>
            <p:spPr>
              <a:xfrm>
                <a:off x="642640" y="4103869"/>
                <a:ext cx="4429720" cy="830121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/>
              <a:lstStyle/>
              <a:p>
                <a:pPr marL="0" indent="0" algn="l">
                  <a:spcAft>
                    <a:spcPts val="650"/>
                  </a:spcAft>
                  <a:buNone/>
                </a:pPr>
                <a:r>
                  <a:rPr lang="en-US" sz="1600" dirty="0" smtClean="0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ক্র</a:t>
                </a:r>
                <a:r>
                  <a:rPr lang="as-IN" sz="1600" dirty="0" smtClean="0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য়</a:t>
                </a:r>
                <a:r>
                  <a:rPr lang="en-US" sz="1600" dirty="0" err="1" smtClean="0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মূল্য</a:t>
                </a:r>
                <a:r>
                  <a:rPr lang="en-US" sz="1600" dirty="0" smtClean="0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 </a:t>
                </a:r>
                <a:r>
                  <a:rPr lang="en-US" sz="1600" dirty="0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১০০ টাকা </a:t>
                </a:r>
                <a:r>
                  <a:rPr lang="en-US" sz="1600" dirty="0" err="1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হলে</a:t>
                </a:r>
                <a:r>
                  <a:rPr lang="en-US" sz="1600" dirty="0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 </a:t>
                </a:r>
                <a:r>
                  <a:rPr lang="en-US" sz="1600" dirty="0" err="1" smtClean="0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বিক্র</a:t>
                </a:r>
                <a:r>
                  <a:rPr lang="as-IN" sz="1600" dirty="0" smtClean="0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য়</a:t>
                </a:r>
                <a:r>
                  <a:rPr lang="en-US" sz="1600" dirty="0" err="1" smtClean="0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মূল্য</a:t>
                </a:r>
                <a:r>
                  <a:rPr lang="en-US" sz="1600" dirty="0" smtClean="0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 </a:t>
                </a:r>
                <a:r>
                  <a:rPr lang="en-US" sz="1600" dirty="0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= ১২৫ টাকা</a:t>
                </a:r>
                <a:endParaRPr lang="en-US" sz="1600" dirty="0">
                  <a:latin typeface="Nikosh" panose="02000000000000000000" pitchFamily="2" charset="0"/>
                  <a:cs typeface="Nikosh" panose="02000000000000000000" pitchFamily="2" charset="0"/>
                </a:endParaRPr>
              </a:p>
              <a:p>
                <a:pPr marL="0" indent="0" algn="l">
                  <a:buNone/>
                </a:pPr>
                <a:r>
                  <a:rPr lang="en-US" sz="1600" dirty="0" err="1" smtClean="0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ক্র</a:t>
                </a:r>
                <a:r>
                  <a:rPr lang="as-IN" sz="1600" dirty="0" smtClean="0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য়</a:t>
                </a:r>
                <a:r>
                  <a:rPr lang="en-US" sz="1600" dirty="0" err="1" smtClean="0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মূল্য</a:t>
                </a:r>
                <a:r>
                  <a:rPr lang="en-US" sz="1600" dirty="0" smtClean="0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 </a:t>
                </a:r>
                <a:r>
                  <a:rPr lang="en-US" sz="1600" dirty="0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১০ টাকা </a:t>
                </a:r>
                <a:r>
                  <a:rPr lang="en-US" sz="1600" dirty="0" err="1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হলে</a:t>
                </a:r>
                <a:r>
                  <a:rPr lang="en-US" sz="1600" dirty="0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 </a:t>
                </a:r>
                <a:r>
                  <a:rPr lang="en-US" sz="1600" dirty="0" err="1" smtClean="0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বিক্র</a:t>
                </a:r>
                <a:r>
                  <a:rPr lang="as-IN" sz="1600" dirty="0" smtClean="0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য়</a:t>
                </a:r>
                <a:r>
                  <a:rPr lang="en-US" sz="1600" dirty="0" err="1" smtClean="0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মূল্য</a:t>
                </a:r>
                <a:r>
                  <a:rPr lang="en-US" sz="1600" dirty="0" smtClean="0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 </a:t>
                </a:r>
                <a:r>
                  <a:rPr lang="en-US" sz="1600" dirty="0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i="1" smtClean="0">
                            <a:solidFill>
                              <a:srgbClr val="272525"/>
                            </a:solidFill>
                            <a:latin typeface="Cambria Math" panose="02040503050406030204" pitchFamily="18" charset="0"/>
                            <a:ea typeface="Inter" pitchFamily="34" charset="-122"/>
                            <a:cs typeface="Nikosh" panose="02000000000000000000" pitchFamily="2" charset="0"/>
                          </a:rPr>
                        </m:ctrlPr>
                      </m:fPr>
                      <m:num>
                        <m:r>
                          <a:rPr lang="en-US" sz="1600" b="0" i="1" smtClean="0">
                            <a:solidFill>
                              <a:srgbClr val="272525"/>
                            </a:solidFill>
                            <a:latin typeface="Cambria Math" panose="02040503050406030204" pitchFamily="18" charset="0"/>
                            <a:ea typeface="Inter" pitchFamily="34" charset="-122"/>
                            <a:cs typeface="Nikosh" panose="02000000000000000000" pitchFamily="2" charset="0"/>
                          </a:rPr>
                          <m:t> </m:t>
                        </m:r>
                        <m:r>
                          <a:rPr lang="en-US" sz="1600" b="0" i="1" smtClean="0">
                            <a:solidFill>
                              <a:srgbClr val="272525"/>
                            </a:solidFill>
                            <a:latin typeface="Cambria Math" panose="02040503050406030204" pitchFamily="18" charset="0"/>
                            <a:ea typeface="Inter" pitchFamily="34" charset="-122"/>
                            <a:cs typeface="Nikosh" panose="02000000000000000000" pitchFamily="2" charset="0"/>
                          </a:rPr>
                          <m:t>১২৫</m:t>
                        </m:r>
                        <m:r>
                          <a:rPr lang="en-US" sz="1600" b="0" i="1" smtClean="0">
                            <a:solidFill>
                              <a:srgbClr val="27252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" panose="02000000000000000000" pitchFamily="2" charset="0"/>
                          </a:rPr>
                          <m:t>×</m:t>
                        </m:r>
                        <m:r>
                          <a:rPr lang="en-US" sz="1600" b="0" i="1" smtClean="0">
                            <a:solidFill>
                              <a:srgbClr val="27252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" panose="02000000000000000000" pitchFamily="2" charset="0"/>
                          </a:rPr>
                          <m:t>১০</m:t>
                        </m:r>
                      </m:num>
                      <m:den>
                        <m:r>
                          <a:rPr lang="en-US" sz="1600" b="0" i="1" smtClean="0">
                            <a:solidFill>
                              <a:srgbClr val="272525"/>
                            </a:solidFill>
                            <a:latin typeface="Cambria Math" panose="02040503050406030204" pitchFamily="18" charset="0"/>
                            <a:ea typeface="Inter" pitchFamily="34" charset="-122"/>
                            <a:cs typeface="Nikosh" panose="02000000000000000000" pitchFamily="2" charset="0"/>
                          </a:rPr>
                          <m:t>১০০</m:t>
                        </m:r>
                      </m:den>
                    </m:f>
                    <m:r>
                      <a:rPr lang="en-US" sz="1600" b="0" i="1" smtClean="0">
                        <a:solidFill>
                          <a:srgbClr val="272525"/>
                        </a:solidFill>
                        <a:latin typeface="Cambria Math" panose="02040503050406030204" pitchFamily="18" charset="0"/>
                        <a:ea typeface="Inter" pitchFamily="34" charset="-122"/>
                        <a:cs typeface="Nikosh" panose="02000000000000000000" pitchFamily="2" charset="0"/>
                      </a:rPr>
                      <m:t> </m:t>
                    </m:r>
                  </m:oMath>
                </a14:m>
                <a:r>
                  <a:rPr lang="en-US" sz="1600" dirty="0" smtClean="0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 </a:t>
                </a:r>
                <a:r>
                  <a:rPr lang="en-US" sz="1600" dirty="0">
                    <a:solidFill>
                      <a:srgbClr val="272525"/>
                    </a:solidFill>
                    <a:latin typeface="Nikosh" panose="02000000000000000000" pitchFamily="2" charset="0"/>
                    <a:ea typeface="Inter" pitchFamily="34" charset="-122"/>
                    <a:cs typeface="Nikosh" panose="02000000000000000000" pitchFamily="2" charset="0"/>
                  </a:rPr>
                  <a:t>= </a:t>
                </a:r>
                <a:r>
                  <a:rPr lang="en-US" sz="1600" b="1" dirty="0">
                    <a:solidFill>
                      <a:srgbClr val="272525"/>
                    </a:solidFill>
                    <a:latin typeface="Nikosh" panose="02000000000000000000" pitchFamily="2" charset="0"/>
                    <a:ea typeface="Inter Bold" pitchFamily="34" charset="-122"/>
                    <a:cs typeface="Nikosh" panose="02000000000000000000" pitchFamily="2" charset="0"/>
                  </a:rPr>
                  <a:t>১২.৫০ টাকা</a:t>
                </a:r>
                <a:endParaRPr lang="en-US" sz="1600" dirty="0">
                  <a:latin typeface="Nikosh" panose="02000000000000000000" pitchFamily="2" charset="0"/>
                  <a:cs typeface="Nikosh" panose="02000000000000000000" pitchFamily="2" charset="0"/>
                </a:endParaRPr>
              </a:p>
            </p:txBody>
          </p:sp>
        </mc:Choice>
        <mc:Fallback xmlns="">
          <p:sp>
            <p:nvSpPr>
              <p:cNvPr id="12" name="Text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640" y="4103869"/>
                <a:ext cx="4429720" cy="830121"/>
              </a:xfrm>
              <a:prstGeom prst="rect">
                <a:avLst/>
              </a:prstGeom>
              <a:blipFill>
                <a:blip r:embed="rId4"/>
                <a:stretch>
                  <a:fillRect l="-2751" t="-7353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8952" y="211269"/>
            <a:ext cx="879860" cy="85869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200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000"/>
                            </p:stCondLst>
                            <p:childTnLst>
                              <p:par>
                                <p:cTn id="2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4000"/>
                            </p:stCondLst>
                            <p:childTnLst>
                              <p:par>
                                <p:cTn id="2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6000"/>
                            </p:stCondLst>
                            <p:childTnLst>
                              <p:par>
                                <p:cTn id="3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8000"/>
                            </p:stCondLst>
                            <p:childTnLst>
                              <p:par>
                                <p:cTn id="3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0"/>
                            </p:stCondLst>
                            <p:childTnLst>
                              <p:par>
                                <p:cTn id="4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2000"/>
                            </p:stCondLst>
                            <p:childTnLst>
                              <p:par>
                                <p:cTn id="4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4000"/>
                            </p:stCondLst>
                            <p:childTnLst>
                              <p:par>
                                <p:cTn id="4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 animBg="1"/>
      <p:bldP spid="9" grpId="0" animBg="1"/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156</TotalTime>
  <Words>705</Words>
  <Application>Microsoft Office PowerPoint</Application>
  <PresentationFormat>On-screen Show (16:9)</PresentationFormat>
  <Paragraphs>110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7" baseType="lpstr">
      <vt:lpstr>Hind Siliguri</vt:lpstr>
      <vt:lpstr>Hind Siliguri Medium</vt:lpstr>
      <vt:lpstr>Cambria Math</vt:lpstr>
      <vt:lpstr>Arial</vt:lpstr>
      <vt:lpstr>Inter Bold</vt:lpstr>
      <vt:lpstr>Inter</vt:lpstr>
      <vt:lpstr>Trebuchet MS</vt:lpstr>
      <vt:lpstr>Inter Light</vt:lpstr>
      <vt:lpstr>Poppins</vt:lpstr>
      <vt:lpstr>Calibri</vt:lpstr>
      <vt:lpstr>Wingdings 3</vt:lpstr>
      <vt:lpstr>Hind Siliguri SemiBold</vt:lpstr>
      <vt:lpstr>Nikosh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lastModifiedBy>WALTON</cp:lastModifiedBy>
  <cp:revision>28</cp:revision>
  <dcterms:created xsi:type="dcterms:W3CDTF">2026-07-11T07:15:48Z</dcterms:created>
  <dcterms:modified xsi:type="dcterms:W3CDTF">2026-07-18T18:11:01Z</dcterms:modified>
</cp:coreProperties>
</file>