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7"/>
  </p:notesMasterIdLst>
  <p:sldIdLst>
    <p:sldId id="437" r:id="rId2"/>
    <p:sldId id="436" r:id="rId3"/>
    <p:sldId id="433" r:id="rId4"/>
    <p:sldId id="424" r:id="rId5"/>
    <p:sldId id="415" r:id="rId6"/>
    <p:sldId id="398" r:id="rId7"/>
    <p:sldId id="394" r:id="rId8"/>
    <p:sldId id="399" r:id="rId9"/>
    <p:sldId id="417" r:id="rId10"/>
    <p:sldId id="421" r:id="rId11"/>
    <p:sldId id="422" r:id="rId12"/>
    <p:sldId id="418" r:id="rId13"/>
    <p:sldId id="425" r:id="rId14"/>
    <p:sldId id="400" r:id="rId15"/>
    <p:sldId id="405" r:id="rId16"/>
    <p:sldId id="406" r:id="rId17"/>
    <p:sldId id="407" r:id="rId18"/>
    <p:sldId id="426" r:id="rId19"/>
    <p:sldId id="427" r:id="rId20"/>
    <p:sldId id="428" r:id="rId21"/>
    <p:sldId id="409" r:id="rId22"/>
    <p:sldId id="412" r:id="rId23"/>
    <p:sldId id="431" r:id="rId24"/>
    <p:sldId id="413" r:id="rId25"/>
    <p:sldId id="42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FrvBBQrqgnaM8XfM+raOKg==" hashData="AJXDGHuRoWbpJykKMajJNa5IghZn/f39+4/RENiB9HOuzJSX7N3VF3OYBTEyA0+FnFK0z8AwJlayxtLQX5mzq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6C41E-3840-4FF8-A682-0CE94DC45FF7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A26A8-A915-4794-B135-19C4C5C35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39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Cover page- Principle of Managemen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" y="0"/>
            <a:ext cx="9189720" cy="6873240"/>
          </a:xfrm>
          <a:prstGeom prst="rect">
            <a:avLst/>
          </a:prstGeom>
          <a:noFill/>
        </p:spPr>
      </p:pic>
      <p:pic>
        <p:nvPicPr>
          <p:cNvPr id="5" name="Content Placeholder 3" descr="Related imag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562600" y="1295400"/>
            <a:ext cx="3657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:\Users\User\Desktop\Hanry fawol.jf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1295400"/>
            <a:ext cx="2514600" cy="25146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572000" y="602700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 Md.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Shajjad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Hossain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Asst. Professor</a:t>
            </a:r>
          </a:p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Alhaj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Ahed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Biswas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Degree College, </a:t>
            </a:r>
            <a:r>
              <a:rPr lang="en-US" sz="1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Pabna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bn-IN" b="1" dirty="0">
                <a:latin typeface="SutonnyMJ" pitchFamily="2" charset="0"/>
                <a:cs typeface="SutonnyMJ" pitchFamily="2" charset="0"/>
              </a:rPr>
              <a:t>Dbœq‡b Gd.WweøD †U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B</a:t>
            </a:r>
            <a:r>
              <a:rPr lang="bn-IN" b="1" dirty="0">
                <a:latin typeface="SutonnyMJ" pitchFamily="2" charset="0"/>
                <a:cs typeface="SutonnyMJ" pitchFamily="2" charset="0"/>
              </a:rPr>
              <a:t>j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Ae`vb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53000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SutonnyMJ" pitchFamily="2" charset="0"/>
                <a:cs typeface="SutonnyMJ" pitchFamily="2" charset="0"/>
              </a:rPr>
              <a:t>K. </a:t>
            </a:r>
            <a:r>
              <a:rPr lang="bn-IN" sz="2200" b="1" dirty="0">
                <a:latin typeface="SutonnyMJ" pitchFamily="2" charset="0"/>
                <a:cs typeface="SutonnyMJ" pitchFamily="2" charset="0"/>
              </a:rPr>
              <a:t>MÖš’ I cÖeÜ iPbv-</a:t>
            </a:r>
            <a:endParaRPr lang="en-US" sz="22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1700" dirty="0">
                <a:latin typeface="Arial" pitchFamily="34" charset="0"/>
                <a:cs typeface="Arial" pitchFamily="34" charset="0"/>
              </a:rPr>
              <a:t>1.Principles of Scientific Management, 2.Shop Management, 3. A Piece-Rate System, 4.The Gospel of Efficiency</a:t>
            </a:r>
            <a:endParaRPr lang="bn-IN" sz="2200" dirty="0">
              <a:latin typeface="SutonnyMJ" pitchFamily="2" charset="0"/>
              <a:cs typeface="SutonnyMJ" pitchFamily="2" charset="0"/>
            </a:endParaRPr>
          </a:p>
          <a:p>
            <a:r>
              <a:rPr lang="en-US" sz="2200" b="1" dirty="0">
                <a:latin typeface="SutonnyMJ" pitchFamily="2" charset="0"/>
                <a:cs typeface="SutonnyMJ" pitchFamily="2" charset="0"/>
              </a:rPr>
              <a:t>L. </a:t>
            </a:r>
            <a:r>
              <a:rPr lang="bn-IN" sz="2200" b="1" dirty="0">
                <a:latin typeface="SutonnyMJ" pitchFamily="2" charset="0"/>
                <a:cs typeface="SutonnyMJ" pitchFamily="2" charset="0"/>
              </a:rPr>
              <a:t>‰eÁvwbK e¨e¯’vcbvi Av`k© Dc¯’vcb-</a:t>
            </a:r>
            <a:endParaRPr lang="en-US" sz="22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22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wUcmwni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cwie‡Z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© ‰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c×vwZ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sz="2200" dirty="0">
                <a:latin typeface="SutonnyMJ" pitchFamily="2" charset="0"/>
                <a:cs typeface="SutonnyMJ" pitchFamily="2" charset="0"/>
              </a:rPr>
              <a:t>2. ˆ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Dcv‡q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kÖwgK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wbe©vPb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cÖwk¶Y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mvab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sz="2200" dirty="0">
                <a:latin typeface="SutonnyMJ" pitchFamily="2" charset="0"/>
                <a:cs typeface="SutonnyMJ" pitchFamily="2" charset="0"/>
              </a:rPr>
              <a:t>3. ‡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mŠnv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`©¨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c~b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kÖg-e¨e¯’vcbv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;</a:t>
            </a:r>
          </a:p>
          <a:p>
            <a:r>
              <a:rPr lang="en-US" sz="22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kªwgK-Kgx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©‡`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¨ `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¡ I KZ©‡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e¨i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myôz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dirty="0" err="1">
                <a:latin typeface="SutonnyMJ" pitchFamily="2" charset="0"/>
                <a:cs typeface="SutonnyMJ" pitchFamily="2" charset="0"/>
              </a:rPr>
              <a:t>e›Ub</a:t>
            </a:r>
            <a:r>
              <a:rPr lang="en-US" sz="22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>
              <a:buNone/>
            </a:pPr>
            <a:r>
              <a:rPr lang="en-US" sz="2000" b="1" dirty="0">
                <a:latin typeface="SutonnyMJ" pitchFamily="2" charset="0"/>
                <a:cs typeface="SutonnyMJ" pitchFamily="2" charset="0"/>
              </a:rPr>
              <a:t>M.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gvbe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iyZ¡v‡ivc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- </a:t>
            </a:r>
          </a:p>
          <a:p>
            <a:pPr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cÖ‡Póv‡K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eo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we‡ePbv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2. ˆ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wb‡qvwRZ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e¨w³‡`i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gvbwmK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wec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−e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D‡jøL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K‡ib</a:t>
            </a:r>
            <a:endParaRPr lang="bn-IN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6257836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61722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0" y="10668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7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bn-IN" b="1" dirty="0">
                <a:latin typeface="SutonnyMJ" pitchFamily="2" charset="0"/>
                <a:cs typeface="SutonnyMJ" pitchFamily="2" charset="0"/>
              </a:rPr>
              <a:t>Dbœq‡b Gd.WweøD †U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B</a:t>
            </a:r>
            <a:r>
              <a:rPr lang="bn-IN" b="1" dirty="0">
                <a:latin typeface="SutonnyMJ" pitchFamily="2" charset="0"/>
                <a:cs typeface="SutonnyMJ" pitchFamily="2" charset="0"/>
              </a:rPr>
              <a:t>j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Ae`vb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53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000" b="1" dirty="0">
                <a:latin typeface="SutonnyMJ" pitchFamily="2" charset="0"/>
                <a:cs typeface="SutonnyMJ" pitchFamily="2" charset="0"/>
              </a:rPr>
              <a:t>N.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M‡elYv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I Kg©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---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1.kÖwgK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kÖwgK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cÖwk¶Y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wbix¶v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MwZ-mgx¶v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kÖvwšÍ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mgx¶v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dvig¨vbkxc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cwiKíbvi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c„_K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K¶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7.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vcbvq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e¨wZµg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Av`‡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k©i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AbymiY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8.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KjKR¡v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hš¿cvwZi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wewbw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`©ó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gvb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¯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øvBW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iyj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mgRvZxq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kÖg-ms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‡¶c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hš¿cvwZi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9.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kÖwgK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‡`©k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KvW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cÖbqb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10.cv_©K¨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wVKv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gRywii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nvi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cÖeZ©b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11.mKj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evbvm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cÖZe©b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latin typeface="SutonnyMJ" pitchFamily="2" charset="0"/>
                <a:cs typeface="SutonnyMJ" pitchFamily="2" charset="0"/>
              </a:rPr>
              <a:t>12.Drcv`‡b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e¨en«Z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KjKR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¡ I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Drcvw`Z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c‡Y¨i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kÖwYweb¨v‡m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wb‡gvwbK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Mnemonic</a:t>
            </a:r>
            <a:r>
              <a:rPr lang="en-US" sz="2000" dirty="0">
                <a:latin typeface="Arial Narrow" pitchFamily="34" charset="0"/>
                <a:cs typeface="SutonnyMJ" pitchFamily="2" charset="0"/>
              </a:rPr>
              <a:t> )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c×wZi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D™¢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veb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endParaRPr lang="bn-IN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6257836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61722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0" y="10668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83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b="1" dirty="0">
                <a:latin typeface="SutonnyMJ" pitchFamily="2" charset="0"/>
                <a:cs typeface="SutonnyMJ" pitchFamily="2" charset="0"/>
              </a:rPr>
              <a:t>ˆ</a:t>
            </a:r>
            <a:r>
              <a:rPr lang="en-US" sz="2200" b="1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sz="2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2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200" b="1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b="1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b="1" dirty="0" err="1">
                <a:latin typeface="SutonnyMJ" pitchFamily="2" charset="0"/>
                <a:cs typeface="SutonnyMJ" pitchFamily="2" charset="0"/>
              </a:rPr>
              <a:t>w`K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–Different Aspects of Scientific Management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06666"/>
            <a:ext cx="8229600" cy="546553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8000" b="1" dirty="0">
                <a:latin typeface="SutonnyMJ" pitchFamily="2" charset="0"/>
                <a:cs typeface="SutonnyMJ" pitchFamily="2" charset="0"/>
              </a:rPr>
              <a:t>K. </a:t>
            </a:r>
            <a:r>
              <a:rPr lang="en-US" sz="8000" b="1" dirty="0" err="1">
                <a:latin typeface="SutonnyMJ" pitchFamily="2" charset="0"/>
                <a:cs typeface="SutonnyMJ" pitchFamily="2" charset="0"/>
              </a:rPr>
              <a:t>gvbexq</a:t>
            </a:r>
            <a:r>
              <a:rPr lang="en-US" sz="8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b="1" dirty="0" err="1">
                <a:latin typeface="SutonnyMJ" pitchFamily="2" charset="0"/>
                <a:cs typeface="SutonnyMJ" pitchFamily="2" charset="0"/>
              </a:rPr>
              <a:t>w`K</a:t>
            </a:r>
            <a:r>
              <a:rPr lang="en-US" sz="8000" b="1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kÖwgK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2.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kÖwgK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cÖwk¶Y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3.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wbix¶v</a:t>
            </a:r>
            <a:endParaRPr lang="en-US" sz="80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4.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MwZ-mgx¶v</a:t>
            </a:r>
            <a:endParaRPr lang="en-US" sz="80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5.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kÖvwšÍ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mgx¶v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6.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cÖ‡bv`bv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gRywi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¯’v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7.kÖwgK I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vc‡Ki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©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b="1" dirty="0">
                <a:latin typeface="SutonnyMJ" pitchFamily="2" charset="0"/>
                <a:cs typeface="SutonnyMJ" pitchFamily="2" charset="0"/>
              </a:rPr>
              <a:t>L. </a:t>
            </a:r>
            <a:r>
              <a:rPr lang="en-US" sz="8000" b="1" dirty="0" err="1">
                <a:latin typeface="SutonnyMJ" pitchFamily="2" charset="0"/>
                <a:cs typeface="SutonnyMJ" pitchFamily="2" charset="0"/>
              </a:rPr>
              <a:t>Agvbexq</a:t>
            </a:r>
            <a:r>
              <a:rPr lang="en-US" sz="8000" b="1" dirty="0">
                <a:latin typeface="SutonnyMJ" pitchFamily="2" charset="0"/>
                <a:cs typeface="SutonnyMJ" pitchFamily="2" charset="0"/>
              </a:rPr>
              <a:t> w`K-1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 2.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KZ©e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eÈb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 3.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KuvPvgvj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 4.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KviLvbvi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cwi‡ek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 5.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AvaywbK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hš¿cvwZ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e¨envi</a:t>
            </a:r>
            <a:endParaRPr lang="en-US" sz="80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 6.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cÖ‡bv`bv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gRywi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¯’v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 7.kÖwgK I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vc‡Ki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©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en-US" sz="9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6257836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61722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-34290" y="62103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79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>
                <a:latin typeface="SutonnyMJ" pitchFamily="2" charset="0"/>
                <a:cs typeface="SutonnyMJ" pitchFamily="2" charset="0"/>
              </a:rPr>
              <a:t>ˆ</a:t>
            </a:r>
            <a:r>
              <a:rPr lang="en-US" sz="2200" b="1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sz="2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2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200" b="1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200" b="1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– Advantages of Scientific Management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06666"/>
            <a:ext cx="8229600" cy="54655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1.পরিকল্পনার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উন্নয়ন</a:t>
            </a:r>
            <a:endParaRPr lang="en-US" sz="18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র্ম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দ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¶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তা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বৃদ্ধি</a:t>
            </a:r>
            <a:endParaRPr lang="en-US" sz="18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3. 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বিশেষায়নের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সুবিধা</a:t>
            </a:r>
            <a:endParaRPr lang="en-US" sz="18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কার্য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পরিবেশের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উন্নয়ন</a:t>
            </a:r>
            <a:endParaRPr lang="en-US" sz="18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পার্থক্যমূলক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মজুরি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ব্যবস্থা</a:t>
            </a:r>
            <a:endParaRPr lang="en-US" sz="18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উন্নত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মানের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পণ্য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উৎপাদন</a:t>
            </a:r>
            <a:endParaRPr lang="en-US" sz="18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7.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উত্তম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কার্যপদ্ধতি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অবলম্বন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8.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উত্তম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কারখানা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পরিবেশ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সৃষ্টি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9.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নিয়ন্ত্রনের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সুবিধা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800" dirty="0">
                <a:latin typeface="SutonnyMJ" pitchFamily="2" charset="0"/>
                <a:cs typeface="SutonnyMJ" pitchFamily="2" charset="0"/>
              </a:rPr>
              <a:t>10.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উৎপাদনশীলতা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বৃদ্ধি</a:t>
            </a:r>
            <a:endParaRPr lang="en-US" sz="1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6257836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61722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-34290" y="62103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09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pPr algn="ctr"/>
            <a:r>
              <a:rPr lang="en-US" b="1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bn-IN" b="1" dirty="0">
                <a:latin typeface="SutonnyMJ" pitchFamily="2" charset="0"/>
                <a:cs typeface="SutonnyMJ" pitchFamily="2" charset="0"/>
              </a:rPr>
              <a:t>Dbœq‡b 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nbwi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dq‡ji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Ae`vb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990600"/>
            <a:ext cx="396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762500" y="1065212"/>
            <a:ext cx="4114800" cy="502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Rxeb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e„Ëvš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—</a:t>
            </a:r>
          </a:p>
          <a:p>
            <a:pPr algn="just">
              <a:buNone/>
            </a:pP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 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wPšÍvi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RM‡Z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me‡P‡q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L¨vwZgvb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BD‡ivcxq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cwÛZ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n‡jb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nbwi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dqj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1841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Zzi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‡¯‹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B¯Ív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¤^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kn‡i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Rb¥MÖnY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1847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Qq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eQi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eq‡m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evev-gvi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mv‡_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d«v‡Ý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P‡j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Av‡mb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1860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Gm.G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K‡gbwU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ª 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dviP¨vg‡evë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(S.A. Commentary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Fourchambault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weL¨vZ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Lwb‡Z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cÖ‡KŠkjx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wbhy³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1888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G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Lwbi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cwiPvjK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c‡`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vbœwZ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†`qv nq|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hLb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¡ †bb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ZLb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LwbwU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cÖvq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Dwjqv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Ae¯’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wQj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 1918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hLb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Aemi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†bb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ZLb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cÖwZôvbwU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Avw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_©K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h‡_ó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m”Qj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wQj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AvaywbK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wPšÍvavivi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g~j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¯’¨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cwZ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AvaywbK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RbK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ejv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nq 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(Father of Modern Management Thoughts)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200" y="6257836"/>
            <a:ext cx="3124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2484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ctr"/>
            <a:r>
              <a:rPr lang="en-US" b="1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bn-IN" b="1" dirty="0">
                <a:latin typeface="SutonnyMJ" pitchFamily="2" charset="0"/>
                <a:cs typeface="SutonnyMJ" pitchFamily="2" charset="0"/>
              </a:rPr>
              <a:t>Dbœq‡b 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nbwi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dq‡ji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Ae`vb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33400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bn-IN" sz="49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4000" b="1" dirty="0">
                <a:latin typeface="SutonnyMJ" pitchFamily="2" charset="0"/>
                <a:cs typeface="SutonnyMJ" pitchFamily="2" charset="0"/>
              </a:rPr>
              <a:t>K.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Ae`vb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bn-IN" sz="4000" b="1" dirty="0">
                <a:latin typeface="SutonnyMJ" pitchFamily="2" charset="0"/>
                <a:cs typeface="SutonnyMJ" pitchFamily="2" charset="0"/>
              </a:rPr>
              <a:t> Dbœqb-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1.kv¯¿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e¨e¯’vcbv‡K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>
              <a:buNone/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1961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d«Ý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fvlvq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M‡elbv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jä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MÖš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’,-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Administration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Industriele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et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Generai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None/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1949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gvwK©b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fvlvq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MÖš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’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General and Industrial Management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cÖKvk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 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2.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mve©Rbxb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cÖ‡qvM‡hvM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welq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‡¯¿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Dc¯’vcbv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3.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wkí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wbw`©óKib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, 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    K.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KvwiMwi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Kvhvejx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wbg©vb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ms‡hvRb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)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   L.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evwbwR¨K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Kvh©vejx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(µq,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weµq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wewbgq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)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    M. A_©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msµvšÍ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Kvh©vejx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gyja‡bi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AbymÜvb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I Gi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Kvg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);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    N.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wbivcËv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©µg (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m¤úwË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I e¨w³i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i¶bv‡e¶Y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); 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    P.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wnmvei¶Y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; (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Rgv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LiP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g~j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 I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cwimsL¨vb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)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    Q.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4.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e¨e¯’cbv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wbw`©óKib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, </a:t>
            </a:r>
            <a:endParaRPr lang="bn-IN" sz="40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5.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e¨e¯’cbvi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bxwZgvjv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wb‡`©k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;,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6.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cÖwZwU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Kv‡R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Av‡jvKcvZ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7.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e¨e¯’vcKxq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hvM¨Zv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wb‡`©k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; </a:t>
            </a: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8.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M‡elYv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ag©x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cÖwZôvb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Z‡Ë¡i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xK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Av`vq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, </a:t>
            </a:r>
          </a:p>
          <a:p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124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61722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0" y="6858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bn-IN" dirty="0">
                <a:latin typeface="SutonnyMJ" pitchFamily="2" charset="0"/>
                <a:cs typeface="SutonnyMJ" pitchFamily="2" charset="0"/>
              </a:rPr>
              <a:t> 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err="1">
                <a:latin typeface="SutonnyMJ" pitchFamily="2" charset="0"/>
                <a:cs typeface="SutonnyMJ" pitchFamily="2" charset="0"/>
              </a:rPr>
              <a:t>Av`k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© 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vc‡Ki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bn-IN" sz="3200" dirty="0">
                <a:latin typeface="SutonnyMJ" pitchFamily="2" charset="0"/>
                <a:cs typeface="SutonnyMJ" pitchFamily="2" charset="0"/>
              </a:rPr>
              <a:t> 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KvwiMwi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Technical Skill)</a:t>
            </a: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gvbexq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(Human or Interpersonal Skill)</a:t>
            </a: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avibvMZ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Kíbv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msµvšÍ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Conceptual Skill)</a:t>
            </a: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Abyaveb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mgvav‡bi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Problem Diagnostic  and Solving Skill)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048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1722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762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Av`k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e¨e¯’vc‡Ki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bvejx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419600"/>
          </a:xfrm>
        </p:spPr>
        <p:txBody>
          <a:bodyPr>
            <a:normAutofit fontScale="70000" lnSpcReduction="20000"/>
          </a:bodyPr>
          <a:lstStyle/>
          <a:p>
            <a:pPr marL="914400" indent="-914400">
              <a:buNone/>
            </a:pP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1. ‡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ckvMZ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Ávb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 Professional knowledge )</a:t>
            </a:r>
          </a:p>
          <a:p>
            <a:pPr marL="0" indent="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wm×vš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—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MÖn‡bi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¶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 Ability to Take Decision )</a:t>
            </a:r>
          </a:p>
          <a:p>
            <a:pPr marL="0" indent="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cÖwZ‡hvMx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g‡bvfve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 Completive Attitude ) </a:t>
            </a:r>
          </a:p>
          <a:p>
            <a:pPr marL="0" indent="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mvsMVwbK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hvM¨Zv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 Organizing Capacity )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5.mvavib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wk¶v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Ávb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(General education and Skill) 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AwfÁZv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(Experience) 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7.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kvixiK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gvbwmK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mvg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_©¨,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(Physical and mental abilities) 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8.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AvšÍwiKZv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msKíe×Zv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(Sincerity and determination)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9.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hvMv‡hvM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,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Communicative skill)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10.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AbycÖvwYZ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¶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(Power to motivate); 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11.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cÖÁv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I `~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i`k©xZv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Fore-sight)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12. Zx²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eyw×gËv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(Sharp intelligence) 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13.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mvnwmKZv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(Courage)</a:t>
            </a:r>
          </a:p>
          <a:p>
            <a:pPr marL="914400" indent="-914400">
              <a:buNone/>
            </a:pPr>
            <a:r>
              <a:rPr lang="en-US" sz="2400" dirty="0">
                <a:latin typeface="SutonnyMJ" pitchFamily="2" charset="0"/>
                <a:cs typeface="SutonnyMJ" pitchFamily="2" charset="0"/>
              </a:rPr>
              <a:t>14.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mshg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e¨w³Z¡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Pleasant personality)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AutoNum type="arabicPeriod"/>
            </a:pPr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19800" y="6096000"/>
            <a:ext cx="3124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762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904131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Managerial Roll-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Henry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Mistzberg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’ offers a number of interesting insights into the nature of managerial roles-</a:t>
            </a:r>
          </a:p>
          <a:p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5815"/>
            <a:ext cx="8229600" cy="487362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Av`k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© 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vc‡Ki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fzwgKv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Basic Managerial Roll </a:t>
            </a:r>
            <a:endParaRPr lang="en-US" sz="2400" b="0" dirty="0"/>
          </a:p>
        </p:txBody>
      </p:sp>
      <p:sp>
        <p:nvSpPr>
          <p:cNvPr id="4" name="Rectangle 3"/>
          <p:cNvSpPr/>
          <p:nvPr/>
        </p:nvSpPr>
        <p:spPr>
          <a:xfrm>
            <a:off x="5791200" y="6133971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2887723"/>
            <a:ext cx="1752600" cy="15240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AvšÍe¨w³K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hvM‡hvM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 personal Role</a:t>
            </a:r>
          </a:p>
        </p:txBody>
      </p:sp>
      <p:sp>
        <p:nvSpPr>
          <p:cNvPr id="6" name="Rectangle 5"/>
          <p:cNvSpPr/>
          <p:nvPr/>
        </p:nvSpPr>
        <p:spPr>
          <a:xfrm>
            <a:off x="3322320" y="1600200"/>
            <a:ext cx="1752600" cy="11430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AwffveK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Kg©KZ©vi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f‚wgKv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Figure Head</a:t>
            </a:r>
          </a:p>
          <a:p>
            <a:pPr algn="ctr"/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6600" y="3002023"/>
            <a:ext cx="1752600" cy="1120397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f‚wgKv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Leader Role</a:t>
            </a:r>
          </a:p>
        </p:txBody>
      </p:sp>
      <p:sp>
        <p:nvSpPr>
          <p:cNvPr id="8" name="Rectangle 7"/>
          <p:cNvSpPr/>
          <p:nvPr/>
        </p:nvSpPr>
        <p:spPr>
          <a:xfrm>
            <a:off x="3322320" y="4572000"/>
            <a:ext cx="1752600" cy="1136408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ms‡hvM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i¶vKvix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fzwgKv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Liasion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86400" y="1524000"/>
            <a:ext cx="3429000" cy="12954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AvBbMZ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mvgvwRK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KZ&amp;©‡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cÖZxK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2.AvbyôvwbK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KZ©e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cvjb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hgb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wjjcÎ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v¶i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k©bv_x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v¶vrKvi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86400" y="3078223"/>
            <a:ext cx="3429000" cy="11430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 err="1">
                <a:latin typeface="SutonnyMJ" pitchFamily="2" charset="0"/>
                <a:cs typeface="SutonnyMJ" pitchFamily="2" charset="0"/>
              </a:rPr>
              <a:t>mwVK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Kwi‡q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bqvi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j‡¶¨ 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AamÍb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AbycÖvwbZ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Kvh©Ki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…Z¡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mwµqKiY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m¤úwKZ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fzwgKv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48300" y="4449566"/>
            <a:ext cx="3467100" cy="11430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SutonnyMJ" pitchFamily="2" charset="0"/>
                <a:cs typeface="SutonnyMJ" pitchFamily="2" charset="0"/>
              </a:rPr>
              <a:t>1.mgvbÍivj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¤^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hvMv‡hvM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2.cÖwZôv‡bi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Af¨vbÍixb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evwn¨K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hvMv‡hvM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Ab¨vb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mv‡_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ms‡hvM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667000" y="2209800"/>
            <a:ext cx="0" cy="304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667000" y="2209800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667000" y="3581400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667000" y="5181600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73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5815"/>
            <a:ext cx="8229600" cy="487362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Basic Managerial Roll and Skills</a:t>
            </a:r>
            <a:endParaRPr lang="en-US" sz="2400" b="0" dirty="0"/>
          </a:p>
        </p:txBody>
      </p:sp>
      <p:sp>
        <p:nvSpPr>
          <p:cNvPr id="4" name="Rectangle 3"/>
          <p:cNvSpPr/>
          <p:nvPr/>
        </p:nvSpPr>
        <p:spPr>
          <a:xfrm>
            <a:off x="5901690" y="6151309"/>
            <a:ext cx="327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4370" y="2972157"/>
            <a:ext cx="1752600" cy="15240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Z_¨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mswkøó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fzwgKv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Informational Role</a:t>
            </a:r>
          </a:p>
        </p:txBody>
      </p:sp>
      <p:sp>
        <p:nvSpPr>
          <p:cNvPr id="6" name="Rectangle 5"/>
          <p:cNvSpPr/>
          <p:nvPr/>
        </p:nvSpPr>
        <p:spPr>
          <a:xfrm>
            <a:off x="3314700" y="1389389"/>
            <a:ext cx="1752600" cy="130894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œvqy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†K›`ª/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gwbU‡ii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f‚wgKv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Nerve center and monitor Role</a:t>
            </a:r>
          </a:p>
          <a:p>
            <a:pPr algn="ctr"/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14700" y="3136804"/>
            <a:ext cx="1752600" cy="1120397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Z_¨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mieivnKvixi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f‚wgKv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Deseminator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Role</a:t>
            </a:r>
          </a:p>
        </p:txBody>
      </p:sp>
      <p:sp>
        <p:nvSpPr>
          <p:cNvPr id="8" name="Rectangle 7"/>
          <p:cNvSpPr/>
          <p:nvPr/>
        </p:nvSpPr>
        <p:spPr>
          <a:xfrm>
            <a:off x="3307080" y="4574605"/>
            <a:ext cx="1752600" cy="1136408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gyLcv‡Îi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fzwgKv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Spokes Person</a:t>
            </a:r>
          </a:p>
          <a:p>
            <a:pPr algn="ctr"/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89245" y="1402929"/>
            <a:ext cx="3429000" cy="12954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iæwUb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Ggb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me Z‡_¨i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i¶K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2.mKj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iKg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Z_¨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wi‡cvU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msMÖn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75910" y="3136804"/>
            <a:ext cx="3429000" cy="11430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 err="1">
                <a:latin typeface="SutonnyMJ" pitchFamily="2" charset="0"/>
                <a:cs typeface="SutonnyMJ" pitchFamily="2" charset="0"/>
              </a:rPr>
              <a:t>Awab¯Z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cÖ‡qvRbxq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Z_¨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mvsMVwbK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D‡`¨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m¤úwK©Z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Z_¨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75910" y="4606298"/>
            <a:ext cx="3467100" cy="11430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SutonnyMJ" pitchFamily="2" charset="0"/>
                <a:cs typeface="SutonnyMJ" pitchFamily="2" charset="0"/>
              </a:rPr>
              <a:t>1.‡MÖv_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c­vb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m¤úwK©Z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e³e¨ ˆ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Zwi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2.evwn‡ii e¨w³eM©‡K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cÖ‡qvRbxq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Z_¨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cÖ`vb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819400" y="1676400"/>
            <a:ext cx="0" cy="3733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19400" y="17526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811780" y="37338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819400" y="538353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324100" y="37338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893945" y="19812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893945" y="36576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855845" y="51054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97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73034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bvg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Òe¨e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bxwZÓ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vcbv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r>
              <a:rPr lang="en-US" sz="3600" dirty="0" err="1">
                <a:latin typeface="SutonnyMJ" pitchFamily="2" charset="0"/>
                <a:cs typeface="SutonnyMJ" pitchFamily="2" charset="0"/>
              </a:rPr>
              <a:t>Øv`k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kÖYx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wØZxq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Aa¨vq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-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62600" y="6211669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685800" y="2057400"/>
            <a:ext cx="3962400" cy="41542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cvV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†kl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_©xiv-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bxwZi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bxwZ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Av`©k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mg~n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3. ‰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eÁvwbK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Dbœq‡b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Gd.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WweøD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. ‡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Uji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Ae`vb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endParaRPr lang="en-US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AvaywbK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Dbœq‡b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nbwi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dqj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Ae`vb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endParaRPr lang="en-US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Av`k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vc‡Ki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ÿZv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/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f‚wgKv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¸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bvejx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evsjv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‡`‡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mgvavb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448300" y="2057399"/>
            <a:ext cx="3429000" cy="41542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Av‡jvP</a:t>
            </a:r>
            <a:r>
              <a:rPr lang="en-US" sz="20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0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sz="20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e¯‘-</a:t>
            </a:r>
          </a:p>
          <a:p>
            <a:pPr marL="342900" indent="-342900" algn="just">
              <a:buAutoNum type="arabicPeriod"/>
            </a:pP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bxwZi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‰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eÁvwbK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Dbœq‡b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Gd.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WweøD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. ‡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Uji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Ae`vb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AvaywbK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Dbœq‡b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nbwi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dqj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Ae`vb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Kvh©vejx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5.  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Av`k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vc‡Ki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ÿZv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f‚wgKv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¸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bvejx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6.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evsjv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‡`‡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1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mgvavb</a:t>
            </a:r>
            <a:r>
              <a:rPr lang="en-US" sz="1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09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5815"/>
            <a:ext cx="8229600" cy="487362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Basic Managerial Roll and Skills</a:t>
            </a:r>
            <a:endParaRPr lang="en-US" sz="2400" b="0" dirty="0"/>
          </a:p>
        </p:txBody>
      </p:sp>
      <p:sp>
        <p:nvSpPr>
          <p:cNvPr id="4" name="Rectangle 3"/>
          <p:cNvSpPr/>
          <p:nvPr/>
        </p:nvSpPr>
        <p:spPr>
          <a:xfrm>
            <a:off x="5795010" y="6155119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4370" y="2972157"/>
            <a:ext cx="1752600" cy="15240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fzwgKv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Decisional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Roles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314700" y="1389389"/>
            <a:ext cx="1752600" cy="130894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D‡`¨v³vi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f‚wgKv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Entrepreneur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</a:p>
          <a:p>
            <a:pPr algn="ctr"/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14700" y="3136804"/>
            <a:ext cx="1752600" cy="1120397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wek„sLjv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cÖwZ‡ivaKvixi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f‚wgKv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Disturbance handler Role</a:t>
            </a:r>
          </a:p>
        </p:txBody>
      </p:sp>
      <p:sp>
        <p:nvSpPr>
          <p:cNvPr id="8" name="Rectangle 7"/>
          <p:cNvSpPr/>
          <p:nvPr/>
        </p:nvSpPr>
        <p:spPr>
          <a:xfrm>
            <a:off x="3307080" y="4574604"/>
            <a:ext cx="1752600" cy="1580515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m¤ú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eÚbKvixi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ZZvKvixi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fzwgKv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Resource Allocation and Negotiator </a:t>
            </a:r>
          </a:p>
          <a:p>
            <a:pPr algn="ctr"/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89245" y="1402929"/>
            <a:ext cx="3429000" cy="12954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wfZ‡ii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cwieZ©b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iyc‡iLv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cÖbqb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ev¯Íevqb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2.bZzb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a¨vb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avibvi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mvab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3. ‰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wba©viY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75910" y="3136804"/>
            <a:ext cx="3429000" cy="1143000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 err="1">
                <a:latin typeface="SutonnyMJ" pitchFamily="2" charset="0"/>
                <a:cs typeface="SutonnyMJ" pitchFamily="2" charset="0"/>
              </a:rPr>
              <a:t>Awab¯Z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Ø›×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wbimb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iywUb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ewnfz©Z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wel‡q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ms‡kva‡bi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¯’v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MÖnY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75910" y="4606297"/>
            <a:ext cx="3467100" cy="1349905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SutonnyMJ" pitchFamily="2" charset="0"/>
                <a:cs typeface="SutonnyMJ" pitchFamily="2" charset="0"/>
              </a:rPr>
              <a:t>1. e¨w³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wefv‡M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h_vh_fv‡e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e›U‡bi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2.ev‡RU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ch©v‡jvPbv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c~Y©e›Ub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3.cÖwZôv‡bi ¯^v_©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mg‡SvZv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Pzw³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m¤úv`b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819400" y="1676400"/>
            <a:ext cx="0" cy="3733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19400" y="17526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811780" y="37338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819400" y="538353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324100" y="37338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893945" y="19812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893945" y="36576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855845" y="5105400"/>
            <a:ext cx="4953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61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cÖkvmb,e¨e¯’vcbv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257800"/>
          </a:xfrm>
        </p:spPr>
        <p:txBody>
          <a:bodyPr>
            <a:normAutofit/>
          </a:bodyPr>
          <a:lstStyle/>
          <a:p>
            <a:pPr marL="914400" indent="-914400">
              <a:buNone/>
            </a:pPr>
            <a:r>
              <a:rPr lang="en-US" sz="2400" dirty="0" err="1">
                <a:latin typeface="SutonnyMJ" pitchFamily="2" charset="0"/>
                <a:cs typeface="SutonnyMJ" pitchFamily="2" charset="0"/>
              </a:rPr>
              <a:t>cÖkvmb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Administration )</a:t>
            </a:r>
          </a:p>
          <a:p>
            <a:pPr marL="0" indent="0" algn="just">
              <a:buNone/>
            </a:pPr>
            <a:r>
              <a:rPr lang="en-US" sz="2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D”P ¯—‡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AwawôZ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e¨w³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e¨w³eM©‡K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cÖkvmK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Kg©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cÖqvm‡K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cÖ‡Póv‡K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cÖkvmb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 -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hviv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wba©viY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hv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Aax‡b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D³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ev¯Íevqb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cÖkvmb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cÖkvmb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n‡jv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gvbe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†`‡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gw¯Í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¯‹ ¯^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iyc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KviY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gw¯Í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¯‹ 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Kibxq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‡`©k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;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hv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kix‡ii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Ab¨vb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¨ A½-cÖZ½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ev¯Íevqb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>
              <a:buNone/>
            </a:pPr>
            <a:r>
              <a:rPr lang="en-US" sz="2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-(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Management) 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0" indent="0" algn="just">
              <a:buNone/>
            </a:pPr>
            <a:r>
              <a:rPr lang="en-US" sz="2400" dirty="0" err="1">
                <a:latin typeface="SutonnyMJ" pitchFamily="2" charset="0"/>
                <a:cs typeface="SutonnyMJ" pitchFamily="2" charset="0"/>
              </a:rPr>
              <a:t>DcKibvw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myôzfv‡e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Kv‡R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jvwM‡q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cÖvwZôvwbK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j¶¨ AR©‡bi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Kg©xms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…Z¡`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¿‡bi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KvR‡K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gvbweK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e¯‘MZ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DcKiY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hZB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DbœZ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nvDK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†Kb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Kvh©vw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myôzfv‡e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m¤úv`b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©‡¶‡Î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w`‡Z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cv‡i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 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Giyc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DcKibvw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`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Kv_vI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GKwÎZ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vK‡j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cv‡i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cÖ‡qvRb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Abymv‡i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Dc-wefv‡M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mvwR‡q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cÖ‡Z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¨‡Ki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Kibxq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wba©vib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w`‡Z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nq|</a:t>
            </a:r>
          </a:p>
          <a:p>
            <a:pPr marL="914400" indent="-914400">
              <a:buAutoNum type="arabicPeriod"/>
            </a:pPr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72200" y="6257836"/>
            <a:ext cx="2971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 Hossain, Professor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college,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1722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762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evsjv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mgm¨v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ckvi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xK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wZi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2. `¶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vc‡Ki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AbyK‚j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cwi‡e‡ki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4. `¶ Rbkw³i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5.Avw_©K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6.cÖwk¶‡bi 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7.†hvMv‡hv‡Mi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8.DËg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kªg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©‡Ki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9.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miKvwi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mn‡hvwMZvi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10.ivR‰bwKZ w¯’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kxjZvi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Afve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1722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762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evsjv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mgm¨vi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mgvavb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257800"/>
          </a:xfrm>
        </p:spPr>
        <p:txBody>
          <a:bodyPr>
            <a:normAutofit/>
          </a:bodyPr>
          <a:lstStyle/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vbv‡K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ckv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xK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wk¶v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ev¯Ze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cvV`vb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AvaywbK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Kjv‡KŠkj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e¨envi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ivR‰bwKZ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w¯’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wZkxjZv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Avw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_©K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mgm¨vi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mgvavb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cÖwk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¶‡bi 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¯’v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MÖnY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7. †hvMv‡hv‡Mi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8.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DËg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kªg-e¨e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©‡Ki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cÖwZ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iyZ¡v‡ivc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>
              <a:buNone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9.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miKvwi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mn‡hvwMZvi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×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67400" y="6257836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1722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762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77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g~j¨vqb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914400" indent="-914400" algn="just">
              <a:buNone/>
            </a:pPr>
            <a:r>
              <a:rPr lang="en-US" sz="3200" dirty="0" err="1">
                <a:latin typeface="SutonnyMJ" pitchFamily="2" charset="0"/>
                <a:cs typeface="SutonnyMJ" pitchFamily="2" charset="0"/>
              </a:rPr>
              <a:t>Ávb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-</a:t>
            </a: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1.bxwZ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, 2.e¨e¯’vcbvi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3.Kvh©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wefvR‡bi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4.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K›`ªxq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 5.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we‡K›`ªxqKiY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6.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Av‡`‡ki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HK¨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7.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HK¨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8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Rvov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wkKj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</a:t>
            </a: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9. ‰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10.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cÖkvmb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</a:t>
            </a:r>
          </a:p>
          <a:p>
            <a:pPr marL="914400" indent="-914400" algn="just">
              <a:buNone/>
            </a:pPr>
            <a:r>
              <a:rPr lang="en-US" sz="3000" dirty="0" err="1">
                <a:latin typeface="SutonnyMJ" pitchFamily="2" charset="0"/>
                <a:cs typeface="SutonnyMJ" pitchFamily="2" charset="0"/>
              </a:rPr>
              <a:t>Abyaveb</a:t>
            </a:r>
            <a:r>
              <a:rPr lang="en-US" sz="3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3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dirty="0" err="1">
                <a:latin typeface="SutonnyMJ" pitchFamily="2" charset="0"/>
                <a:cs typeface="SutonnyMJ" pitchFamily="2" charset="0"/>
              </a:rPr>
              <a:t>cÖkœ</a:t>
            </a:r>
            <a:r>
              <a:rPr lang="en-US" sz="3000" dirty="0">
                <a:latin typeface="SutonnyMJ" pitchFamily="2" charset="0"/>
                <a:cs typeface="SutonnyMJ" pitchFamily="2" charset="0"/>
              </a:rPr>
              <a:t>-</a:t>
            </a: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1.‡nbix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dqj‡K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AvaywbK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†Kb?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</a:t>
            </a: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Kvh©wefvRb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Kxfv‡e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©`¶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3. ˆØZ</a:t>
            </a: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AaxbZv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msMV‡b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†Kb?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4.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wb‡`©kbvi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HK¨</a:t>
            </a: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iyZ¡c~b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†Kb?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5.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vcKxq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cÖwZôvb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cwiPvjbvq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Kxfv‡e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iyZ¡cyY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©?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Ki| 6.mgm¨v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Abyave‡bi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Av`k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†Kb ¸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iyZ¡c~b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?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>
              <a:buAutoNum type="arabicPeriod"/>
            </a:pPr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43600" y="6257836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1722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762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g~j¨vqb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914400" indent="-914400" algn="just">
              <a:buNone/>
            </a:pPr>
            <a:r>
              <a:rPr lang="en-US" sz="3200" dirty="0" err="1">
                <a:latin typeface="SutonnyMJ" pitchFamily="2" charset="0"/>
                <a:cs typeface="SutonnyMJ" pitchFamily="2" charset="0"/>
              </a:rPr>
              <a:t>m„Rbkxj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cÖ‡kœi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DËi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vI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-</a:t>
            </a:r>
          </a:p>
          <a:p>
            <a:pPr marL="0" indent="0" algn="just">
              <a:buNone/>
            </a:pPr>
            <a:r>
              <a:rPr lang="en-US" dirty="0" err="1">
                <a:latin typeface="SutonnyMJ" pitchFamily="2" charset="0"/>
                <a:cs typeface="SutonnyMJ" pitchFamily="2" charset="0"/>
              </a:rPr>
              <a:t>ÕAvievi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wj:Õ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†`‡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cªwZwôZ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Drcv`bkxj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Gi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Drcv`b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¸‡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D‡Ï¨i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mv‡_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wgj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i‡L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fv‡M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cÖ‡Z¨K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e¨w³i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I ¶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`©ó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†`q| G‡Z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nq|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Avevi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cwiPvjK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25%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Drcv`b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e„w×i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ev¯Íevq‡b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mKj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wefv‡Mi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Kg©KZ©viv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GKB j¶¨†K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i‡L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civgk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‡`©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†¶‡Î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RwUjZv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vKvq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j¶¨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c~ib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0" indent="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                                                                        1</a:t>
            </a:r>
          </a:p>
          <a:p>
            <a:pPr marL="0" indent="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vcKxq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†¶‡Î ¸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iyZ¡c~Y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†Kb?                               2</a:t>
            </a:r>
          </a:p>
          <a:p>
            <a:pPr marL="0" indent="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DÏxc‡K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cÖwZôvbwUi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Drcv`b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dq‡ji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AbymiY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Ki|                                                                                 3</a:t>
            </a:r>
          </a:p>
          <a:p>
            <a:pPr marL="0" indent="0" algn="just"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‡`©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HK¨B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cwiPvjK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ev¯Íevqb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m¤¢e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DÏxc‡Ki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Av‡jv‡K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Ki|                                                            4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43600" y="6257836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1722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762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44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bxwZ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9624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`‡b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xN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Abykxj‡bi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w`‡q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cÖwZwôZ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KwZcq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mvavib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‡`©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wkKv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b="1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`‡b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xN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Abykxj‡bi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w`‡q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cÖwZwôZ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KwZcq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mvavib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‡`©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wkKv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dirty="0">
                <a:latin typeface="Arial Narrow" pitchFamily="34" charset="0"/>
                <a:cs typeface="SutonnyMJ" pitchFamily="2" charset="0"/>
              </a:rPr>
              <a:t>G.R. Terry  Franklin “ A Principle can be defined as a fundamental statement or truth providing a guide to through or action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A_©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vr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n‡”Q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gŠwjK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weeiYx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mZ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hv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fvebv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‡`©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kK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K‡iÓ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| ‡h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mKj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we‡klÁMY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ee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K‡i‡Qb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Zb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¥‡a¨ †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dqj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cÖ`Ë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bxwZB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m‡ev©rK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óÓ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7420" y="6219736"/>
            <a:ext cx="3124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59436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31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00599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1.Kvh©wefv‡Mi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Division of Work ) 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2.KZ…©Z¡ I 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vwq‡Z¡I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Authority and Responsibility ) 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3.wbqgvbyewZ©Zvi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Discipline 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4.Av‡`‡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HK¨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Unity of Command 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5.wb‡`©‡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GK¨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Unity of Direction 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6.mvaviY ¯^v‡_©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e¨w³ ¯^v‡_©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xKvi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Subordination of individual to general interest 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7.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 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†K›`ª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xKiY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we‡K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›`ª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xKZiY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Centralized and Decentralization ) 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8.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cwikÖwg‡Ki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Remuneration 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9.†Rvov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wkKj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 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Scalar Chain ) 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10.k„sLjvi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Order 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11.b¨qcivqbZvi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 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Equity 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12.PvKzwii 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vwq‡Z¡i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 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Stability of tenure ) 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13.D‡`¨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v‡Mi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Initiative 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14.GKZvq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ej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Principle of Strength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Principal of Management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0" y="6188458"/>
            <a:ext cx="290195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05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05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05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05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05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05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05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02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bxwZi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iZ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¡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96240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latin typeface="SutonnyMJ" pitchFamily="2" charset="0"/>
                <a:cs typeface="SutonnyMJ" pitchFamily="2" charset="0"/>
              </a:rPr>
              <a:t>1. j¶¨ AR©‡bi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mnvqZv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 Narrow" pitchFamily="34" charset="0"/>
                <a:cs typeface="SutonnyMJ" pitchFamily="2" charset="0"/>
              </a:rPr>
              <a:t>Help to achieve goal)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Drmvn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dirty="0">
                <a:latin typeface="Arial Narrow" pitchFamily="34" charset="0"/>
                <a:cs typeface="SutonnyMJ" pitchFamily="2" charset="0"/>
              </a:rPr>
              <a:t>Increasing Employee Moral )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3. `¶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 Narrow" pitchFamily="34" charset="0"/>
                <a:cs typeface="SutonnyMJ" pitchFamily="2" charset="0"/>
              </a:rPr>
              <a:t>Increase Efficiency)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4. k„•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dirty="0">
                <a:latin typeface="Arial Narrow" pitchFamily="34" charset="0"/>
                <a:cs typeface="SutonnyMJ" pitchFamily="2" charset="0"/>
              </a:rPr>
              <a:t>Establish Order )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M‡elYvi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 Narrow" pitchFamily="34" charset="0"/>
                <a:cs typeface="SutonnyMJ" pitchFamily="2" charset="0"/>
              </a:rPr>
              <a:t>Development of Research)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mgš^qmvab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dirty="0">
                <a:latin typeface="Arial Narrow" pitchFamily="34" charset="0"/>
                <a:cs typeface="SutonnyMJ" pitchFamily="2" charset="0"/>
              </a:rPr>
              <a:t>Co-ordination)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7.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Kvh©fvi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jvNe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 Narrow" pitchFamily="34" charset="0"/>
                <a:cs typeface="SutonnyMJ" pitchFamily="2" charset="0"/>
              </a:rPr>
              <a:t>Remove working Load )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8.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Kv‡h©i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myôz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cwi‡ek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dirty="0">
                <a:latin typeface="Arial Narrow" pitchFamily="34" charset="0"/>
                <a:cs typeface="SutonnyMJ" pitchFamily="2" charset="0"/>
              </a:rPr>
              <a:t>Creating Proper Working Environment )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9.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wba©viY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dirty="0">
                <a:latin typeface="Arial Narrow" pitchFamily="34" charset="0"/>
                <a:cs typeface="SutonnyMJ" pitchFamily="2" charset="0"/>
              </a:rPr>
              <a:t>Farming Management Structure )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10.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kÖg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>
                <a:latin typeface="Arial Narrow" pitchFamily="34" charset="0"/>
                <a:cs typeface="SutonnyMJ" pitchFamily="2" charset="0"/>
              </a:rPr>
              <a:t>Development of </a:t>
            </a:r>
            <a:r>
              <a:rPr lang="en-US" sz="2800" dirty="0" err="1">
                <a:latin typeface="Arial Narrow" pitchFamily="34" charset="0"/>
                <a:cs typeface="SutonnyMJ" pitchFamily="2" charset="0"/>
              </a:rPr>
              <a:t>Labour</a:t>
            </a:r>
            <a:r>
              <a:rPr lang="en-US" sz="2800" dirty="0">
                <a:latin typeface="Arial Narrow" pitchFamily="34" charset="0"/>
                <a:cs typeface="SutonnyMJ" pitchFamily="2" charset="0"/>
              </a:rPr>
              <a:t> Management Relations ) 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6067742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59436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83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SutonnyMJ" pitchFamily="2" charset="0"/>
                <a:cs typeface="SutonnyMJ" pitchFamily="2" charset="0"/>
              </a:rPr>
              <a:t>‰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RbK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(</a:t>
            </a:r>
            <a:r>
              <a:rPr lang="bn-IN" b="1" dirty="0">
                <a:latin typeface="SutonnyMJ" pitchFamily="2" charset="0"/>
                <a:cs typeface="SutonnyMJ" pitchFamily="2" charset="0"/>
              </a:rPr>
              <a:t>Gd.WweøD †U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B</a:t>
            </a:r>
            <a:r>
              <a:rPr lang="bn-IN" b="1" dirty="0">
                <a:latin typeface="SutonnyMJ" pitchFamily="2" charset="0"/>
                <a:cs typeface="SutonnyMJ" pitchFamily="2" charset="0"/>
              </a:rPr>
              <a:t>ji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)</a:t>
            </a:r>
            <a:br>
              <a:rPr lang="en-US" b="1" dirty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990600"/>
            <a:ext cx="8458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6096000" y="6096000"/>
            <a:ext cx="3048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096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8382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bn-IN" b="1" dirty="0">
                <a:latin typeface="SutonnyMJ" pitchFamily="2" charset="0"/>
                <a:cs typeface="SutonnyMJ" pitchFamily="2" charset="0"/>
              </a:rPr>
              <a:t> Gd.WweøD †U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B</a:t>
            </a:r>
            <a:r>
              <a:rPr lang="bn-IN" b="1" dirty="0">
                <a:latin typeface="SutonnyMJ" pitchFamily="2" charset="0"/>
                <a:cs typeface="SutonnyMJ" pitchFamily="2" charset="0"/>
              </a:rPr>
              <a:t>ji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msw¶ß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cwiwPwZ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648200"/>
          </a:xfrm>
        </p:spPr>
        <p:txBody>
          <a:bodyPr>
            <a:normAutofit lnSpcReduction="10000"/>
          </a:bodyPr>
          <a:lstStyle/>
          <a:p>
            <a:pPr algn="just"/>
            <a:r>
              <a:rPr lang="bn-IN" dirty="0">
                <a:latin typeface="SutonnyMJ" pitchFamily="2" charset="0"/>
                <a:cs typeface="SutonnyMJ" pitchFamily="2" charset="0"/>
              </a:rPr>
              <a:t>gvwK©b hy³iv‡óªi wdjv‡Wjwdqvq GK ga¨weË cwiev‡i 1856 mv‡j Rb¥MÖnb K‡ib|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wk¶v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Rxe‡b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AvBbRxwe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nIqvi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B”Qvq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nvf©vW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wek¦we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`¨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vj‡q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n‡jI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Lvivc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`„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wói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Kvi‡b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c‡¶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jLvcov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Pvjv‡bv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m¤¢e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1875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Uªwbs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Bbw÷wUD‡Ui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c¨vUvwb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¯‘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ZKvix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gKvwb‡Ki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wkLvi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wk¶vbexk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†`b|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1878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†e‡_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j†n‡gi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wgW‡fj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÷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xj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Kv¤úvbx‡Z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gKvwbK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Kv‡R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hvM`vb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©‡¶‡Î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cÖwZfv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cÖÁvi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1884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gvÎ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28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eQi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eq‡m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wgW‡fj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Kv¤úvbx‡Z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cÖavb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cÖ‡KŠkjx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c‡`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DbœxZ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G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‰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eKvjxb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jLvcov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g¨vKvwbK¨vj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BwÄwbqvwis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wWwMÖ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jvf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1890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wg‡fj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Kv¤úvwb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B¯Ídv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†`b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1900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ch©šÍ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Kbmvj‡UwUs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BwÄwbqvi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9800" y="6019800"/>
            <a:ext cx="3124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5943600"/>
            <a:ext cx="9144000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1430" y="760412"/>
            <a:ext cx="9144000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b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br>
              <a:rPr lang="en-US" b="1" dirty="0"/>
            </a:br>
            <a:r>
              <a:rPr lang="en-US" dirty="0">
                <a:solidFill>
                  <a:srgbClr val="20212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Bethlehem Steel Company</a:t>
            </a:r>
            <a:endParaRPr lang="en-US" dirty="0"/>
          </a:p>
        </p:txBody>
      </p:sp>
      <p:pic>
        <p:nvPicPr>
          <p:cNvPr id="6" name="Content Placeholder 5" descr="https://cdn.britannica.com/09/130509-004-C20C3506/Bethlehem-Steel-manufacturing-facility-Pa.jpg?s=1500x700&amp;q=85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838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867400" y="6096000"/>
            <a:ext cx="3124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96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1143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SutonnyMJ" pitchFamily="2" charset="0"/>
                <a:cs typeface="SutonnyMJ" pitchFamily="2" charset="0"/>
              </a:rPr>
              <a:t>ˆ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dirty="0">
                <a:latin typeface="Arial" pitchFamily="34" charset="0"/>
                <a:cs typeface="Arial" pitchFamily="34" charset="0"/>
              </a:rPr>
              <a:t> --Scientific Management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530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Frederic Winslow Taylor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eBwU‡Z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‰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e‡jb-ÒweÁvb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nvZz‡i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bq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; HK¨,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A‰bK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bq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;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mn‡hvwMZv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, GKKZ¡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bq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mxwgZ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Drcv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`‡bi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cwie‡Z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me©vwaK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;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cÖ‡Z¨K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m‡e©v”P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`¶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latin typeface="SutonnyMJ" pitchFamily="2" charset="0"/>
                <a:cs typeface="SutonnyMJ" pitchFamily="2" charset="0"/>
              </a:rPr>
              <a:t>DbœqbÓ</a:t>
            </a:r>
            <a:r>
              <a:rPr lang="en-US" sz="96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Science, Not Rule of Thumb; Harmony, Not Discord; Cooperation, Not Individualism; Development of Every Person to His Greatest Efficiency</a:t>
            </a:r>
            <a:r>
              <a:rPr lang="en-US" sz="8000" dirty="0">
                <a:latin typeface="Arial Narrow" pitchFamily="34" charset="0"/>
                <a:cs typeface="SutonnyMJ" pitchFamily="2" charset="0"/>
              </a:rPr>
              <a:t>) </a:t>
            </a:r>
            <a:endParaRPr lang="en-US" sz="8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en-US" sz="8000" dirty="0">
                <a:latin typeface="Arial" pitchFamily="34" charset="0"/>
                <a:cs typeface="Arial" pitchFamily="34" charset="0"/>
              </a:rPr>
              <a:t> R. W. Griffin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e‡jb-Ò‰eÁvwbK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e¨w³i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m¤úv`b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mv‡_ m¤ú„³Ó </a:t>
            </a:r>
          </a:p>
          <a:p>
            <a:pPr algn="just">
              <a:lnSpc>
                <a:spcPct val="170000"/>
              </a:lnSpc>
            </a:pPr>
            <a:r>
              <a:rPr lang="en-US" sz="80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Scientific Management is concerned with improving the performance of individual workers</a:t>
            </a:r>
            <a:r>
              <a:rPr lang="en-US" sz="8000" dirty="0">
                <a:latin typeface="Arial Narrow" pitchFamily="34" charset="0"/>
                <a:cs typeface="SutonnyMJ" pitchFamily="2" charset="0"/>
              </a:rPr>
              <a:t>)</a:t>
            </a:r>
            <a:endParaRPr lang="en-US" sz="8000" dirty="0">
              <a:latin typeface="Arial" pitchFamily="34" charset="0"/>
              <a:cs typeface="Arial" pitchFamily="34" charset="0"/>
            </a:endParaRPr>
          </a:p>
          <a:p>
            <a:endParaRPr lang="en-US" sz="111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6257836"/>
            <a:ext cx="32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 Hossain, Asst. Professor</a:t>
            </a:r>
          </a:p>
          <a:p>
            <a:pPr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Ali Biswas Degree college,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61722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0" y="1066800"/>
            <a:ext cx="914400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68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18549330</TotalTime>
  <Words>5076</Words>
  <Application>Microsoft Office PowerPoint</Application>
  <PresentationFormat>On-screen Show (4:3)</PresentationFormat>
  <Paragraphs>336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Arial Narrow</vt:lpstr>
      <vt:lpstr>Bookman Old Style</vt:lpstr>
      <vt:lpstr>Calibri</vt:lpstr>
      <vt:lpstr>Gill Sans MT</vt:lpstr>
      <vt:lpstr>SutonnyMJ</vt:lpstr>
      <vt:lpstr>Times New Roman</vt:lpstr>
      <vt:lpstr>Wingdings</vt:lpstr>
      <vt:lpstr>Wingdings 3</vt:lpstr>
      <vt:lpstr>Origin</vt:lpstr>
      <vt:lpstr>PowerPoint Presentation</vt:lpstr>
      <vt:lpstr>e¨e¯’vcbv Øv`k †kÖYx- wØZxq Aa¨vq- </vt:lpstr>
      <vt:lpstr>e¨e¯’vcbvi bxwZ </vt:lpstr>
      <vt:lpstr>Principal of Management</vt:lpstr>
      <vt:lpstr>e¨e¯’vcbvi bxwZi ¸iZ¡ </vt:lpstr>
      <vt:lpstr>‰eÁvwbK e¨e¯’vcbvi RbK (Gd.WweøD †UBji) </vt:lpstr>
      <vt:lpstr> Gd.WweøD †UBji-Gi msw¶ß cwiwPwZ</vt:lpstr>
      <vt:lpstr>   Bethlehem Steel Company</vt:lpstr>
      <vt:lpstr>ˆeÁvwbK e¨e¯’vcbv --Scientific Management </vt:lpstr>
      <vt:lpstr>e¨e¯’vcbvi Dbœq‡b Gd.WweøD †UBji Gi Ae`vb </vt:lpstr>
      <vt:lpstr>e¨e¯’vcbvi Dbœq‡b Gd.WweøD †UBji Gi Ae`vb </vt:lpstr>
      <vt:lpstr>ˆeÁvwbK e¨e¯’vcbvi wewfbœ w`K –Different Aspects of Scientific Management </vt:lpstr>
      <vt:lpstr>ˆeÁvwbK e¨e¯’vcbvi myweav – Advantages of Scientific Management </vt:lpstr>
      <vt:lpstr>e¨e¯’vcbvi Dbœq‡b ‡nbwi †dq‡ji Ae`vb</vt:lpstr>
      <vt:lpstr>e¨e¯’vcbvi Dbœq‡b ‡nbwi †dq‡ji Ae`vb</vt:lpstr>
      <vt:lpstr>e¨e¯’vc‡Ki `¶Zv </vt:lpstr>
      <vt:lpstr>Av`k©  e¨e¯’vc‡Ki ¸bvejx</vt:lpstr>
      <vt:lpstr> Av`k©  e¨e¯’vc‡Ki fzwgKv Basic Managerial Roll </vt:lpstr>
      <vt:lpstr> Basic Managerial Roll and Skills</vt:lpstr>
      <vt:lpstr> Basic Managerial Roll and Skills</vt:lpstr>
      <vt:lpstr> cÖkvmb,e¨e¯’vcbv I msMVb</vt:lpstr>
      <vt:lpstr> evsjv‡`‡k e¨e¯’vcbvi Dbœq‡bi mgm¨v </vt:lpstr>
      <vt:lpstr> evsjv‡`‡k e¨e¯’vcbvi Dbœq‡bi mgm¨vi mgvavb </vt:lpstr>
      <vt:lpstr> cvV g~j¨vqb</vt:lpstr>
      <vt:lpstr> cvV g~j¨vqb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e¨emvq wK?</dc:title>
  <dc:creator>User</dc:creator>
  <cp:lastModifiedBy>User</cp:lastModifiedBy>
  <cp:revision>666</cp:revision>
  <dcterms:created xsi:type="dcterms:W3CDTF">2006-08-16T00:00:00Z</dcterms:created>
  <dcterms:modified xsi:type="dcterms:W3CDTF">2026-07-19T06:24:10Z</dcterms:modified>
</cp:coreProperties>
</file>