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75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3" r:id="rId10"/>
    <p:sldId id="264" r:id="rId11"/>
    <p:sldId id="265" r:id="rId12"/>
    <p:sldId id="266" r:id="rId13"/>
    <p:sldId id="267" r:id="rId14"/>
    <p:sldId id="276" r:id="rId15"/>
    <p:sldId id="274" r:id="rId16"/>
    <p:sldId id="270" r:id="rId17"/>
    <p:sldId id="271" r:id="rId18"/>
    <p:sldId id="27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>
        <p:scale>
          <a:sx n="95" d="100"/>
          <a:sy n="95" d="100"/>
        </p:scale>
        <p:origin x="240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ECEEDF-4797-4A5F-93FC-83B93867CCFD}" type="datetimeFigureOut">
              <a:rPr lang="en-US" smtClean="0"/>
              <a:pPr/>
              <a:t>7/19/2026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39200A-490E-49EF-955D-7DA80E6B6A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30677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EFC62-5F9B-4928-8274-45A0F5797F71}" type="datetime1">
              <a:rPr lang="en-US" smtClean="0"/>
              <a:pPr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সোহেল মিয়া, স শি, কংশেরকুল স প্রা বি, ভালুকা, ময়মনসিনংহ। ০১৭২১৪৯১৪১১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2B48-E9C5-46CB-840F-2142F30D3D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61167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9383F-6AAF-44C5-98E7-4AF237D7315C}" type="datetime1">
              <a:rPr lang="en-US" smtClean="0"/>
              <a:pPr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সোহেল মিয়া, স শি, কংশেরকুল স প্রা বি, ভালুকা, ময়মনসিনংহ। ০১৭২১৪৯১৪১১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2B48-E9C5-46CB-840F-2142F30D3D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07102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71AD0-1135-4E8F-B9C6-0A4E88F72587}" type="datetime1">
              <a:rPr lang="en-US" smtClean="0"/>
              <a:pPr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সোহেল মিয়া, স শি, কংশেরকুল স প্রা বি, ভালুকা, ময়মনসিনংহ। ০১৭২১৪৯১৪১১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2B48-E9C5-46CB-840F-2142F30D3D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43941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3EA46-2CAF-4B64-9BD7-AC8B39A1DB00}" type="datetime1">
              <a:rPr lang="en-US" smtClean="0"/>
              <a:pPr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সোহেল মিয়া, স শি, কংশেরকুল স প্রা বি, ভালুকা, ময়মনসিনংহ। ০১৭২১৪৯১৪১১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2B48-E9C5-46CB-840F-2142F30D3D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62471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27D18-8FE4-43F6-B6D7-FCFA097B1EBD}" type="datetime1">
              <a:rPr lang="en-US" smtClean="0"/>
              <a:pPr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সোহেল মিয়া, স শি, কংশেরকুল স প্রা বি, ভালুকা, ময়মনসিনংহ। ০১৭২১৪৯১৪১১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2B48-E9C5-46CB-840F-2142F30D3D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12626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44C47-4253-4E2D-BEEB-703793451178}" type="datetime1">
              <a:rPr lang="en-US" smtClean="0"/>
              <a:pPr/>
              <a:t>7/19/2026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সোহেল মিয়া, স শি, কংশেরকুল স প্রা বি, ভালুকা, ময়মনসিনংহ। ০১৭২১৪৯১৪১১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2B48-E9C5-46CB-840F-2142F30D3D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88238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6CA35-8019-495A-B462-599DB1CFD08F}" type="datetime1">
              <a:rPr lang="en-US" smtClean="0"/>
              <a:pPr/>
              <a:t>7/19/2026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সোহেল মিয়া, স শি, কংশেরকুল স প্রা বি, ভালুকা, ময়মনসিনংহ। ০১৭২১৪৯১৪১১ 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2B48-E9C5-46CB-840F-2142F30D3D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40417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1B9DE-C5B0-420D-BEDA-C97AE150453E}" type="datetime1">
              <a:rPr lang="en-US" smtClean="0"/>
              <a:pPr/>
              <a:t>7/19/2026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সোহেল মিয়া, স শি, কংশেরকুল স প্রা বি, ভালুকা, ময়মনসিনংহ। ০১৭২১৪৯১৪১১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2B48-E9C5-46CB-840F-2142F30D3D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60741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CF308-AEE4-43C7-AEC9-ABE0D757C30F}" type="datetime1">
              <a:rPr lang="en-US" smtClean="0"/>
              <a:pPr/>
              <a:t>7/19/2026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সোহেল মিয়া, স শি, কংশেরকুল স প্রা বি, ভালুকা, ময়মনসিনংহ। ০১৭২১৪৯১৪১১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2B48-E9C5-46CB-840F-2142F30D3D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10327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804EE-AEEE-4990-83F7-45026F92E71A}" type="datetime1">
              <a:rPr lang="en-US" smtClean="0"/>
              <a:pPr/>
              <a:t>7/19/2026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সোহেল মিয়া, স শি, কংশেরকুল স প্রা বি, ভালুকা, ময়মনসিনংহ। ০১৭২১৪৯১৪১১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2B48-E9C5-46CB-840F-2142F30D3D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1458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BD508-E9CA-42F9-87BC-F4284F68CCD9}" type="datetime1">
              <a:rPr lang="en-US" smtClean="0"/>
              <a:pPr/>
              <a:t>7/19/2026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সোহেল মিয়া, স শি, কংশেরকুল স প্রা বি, ভালুকা, ময়মনসিনংহ। ০১৭২১৪৯১৪১১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2B48-E9C5-46CB-840F-2142F30D3D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02429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9AFD98-86C9-4AB0-BDBD-7B972B52ABD0}" type="datetime1">
              <a:rPr lang="en-US" smtClean="0"/>
              <a:pPr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as-IN" smtClean="0"/>
              <a:t>সোহেল মিয়া, স শি, কংশেরকুল স প্রা বি, ভালুকা, ময়মনসিনংহ। ০১৭২১৪৯১৪১১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502B48-E9C5-46CB-840F-2142F30D3D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062057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A7377-8841-4F01-940F-6530061B14CC}" type="datetime1">
              <a:rPr lang="en-US" smtClean="0"/>
              <a:pPr/>
              <a:t>7/19/2026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2B48-E9C5-46CB-840F-2142F30D3D64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58909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6076" t="20171" r="29823" b="5296"/>
          <a:stretch/>
        </p:blipFill>
        <p:spPr>
          <a:xfrm>
            <a:off x="769545" y="1530037"/>
            <a:ext cx="4308134" cy="46620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0964" t="23202" r="22232" b="16472"/>
          <a:stretch/>
        </p:blipFill>
        <p:spPr>
          <a:xfrm>
            <a:off x="7315200" y="1530036"/>
            <a:ext cx="4802399" cy="472229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74879" y="630343"/>
            <a:ext cx="298576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আদর্শ</a:t>
            </a:r>
            <a:r>
              <a:rPr lang="en-US" sz="6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endParaRPr lang="en-US" sz="66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2086" y="1517025"/>
            <a:ext cx="2232991" cy="4691270"/>
          </a:xfrm>
          <a:prstGeom prst="rect">
            <a:avLst/>
          </a:prstGeom>
        </p:spPr>
      </p:pic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C1AD1-09C1-4BCF-B944-2CEAA9EE7223}" type="datetime1">
              <a:rPr lang="en-US" smtClean="0"/>
              <a:pPr/>
              <a:t>7/19/2026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2B48-E9C5-46CB-840F-2142F30D3D64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6475569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2CE2C7F8-FD54-E0EB-7CE4-CE90F6EDAADC}"/>
              </a:ext>
            </a:extLst>
          </p:cNvPr>
          <p:cNvSpPr txBox="1"/>
          <p:nvPr/>
        </p:nvSpPr>
        <p:spPr>
          <a:xfrm>
            <a:off x="79514" y="1322937"/>
            <a:ext cx="504907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নিজের</a:t>
            </a: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বই</a:t>
            </a: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৩০ </a:t>
            </a:r>
            <a:r>
              <a:rPr lang="en-US" sz="5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পৃষ্ঠা</a:t>
            </a: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খুলি</a:t>
            </a: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5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কবিতাটি</a:t>
            </a: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সরবে</a:t>
            </a: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5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একই</a:t>
            </a: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নতুন</a:t>
            </a: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খুজে</a:t>
            </a: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বের</a:t>
            </a: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6076" t="20171" r="29823" b="5296"/>
          <a:stretch/>
        </p:blipFill>
        <p:spPr>
          <a:xfrm>
            <a:off x="8030818" y="1321904"/>
            <a:ext cx="3939650" cy="52588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18CA0-FFC9-42CC-85C1-B909A5486EF5}" type="datetime1">
              <a:rPr lang="en-US" smtClean="0"/>
              <a:pPr/>
              <a:t>7/19/2026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2B48-E9C5-46CB-840F-2142F30D3D64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0822949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28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3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3" tmFilter="0, 0; 0.125,0.2665; 0.25,0.4; 0.375,0.465; 0.5,0.5;  0.625,0.535; 0.75,0.6; 0.875,0.7335; 1,1">
                                          <p:stCondLst>
                                            <p:cond delay="83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1" tmFilter="0, 0; 0.125,0.2665; 0.25,0.4; 0.375,0.465; 0.5,0.5;  0.625,0.535; 0.75,0.6; 0.875,0.7335; 1,1">
                                          <p:stCondLst>
                                            <p:cond delay="16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" tmFilter="0, 0; 0.125,0.2665; 0.25,0.4; 0.375,0.465; 0.5,0.5;  0.625,0.535; 0.75,0.6; 0.875,0.7335; 1,1">
                                          <p:stCondLst>
                                            <p:cond delay="20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3">
                                          <p:stCondLst>
                                            <p:cond delay="8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21" decel="50000">
                                          <p:stCondLst>
                                            <p:cond delay="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3">
                                          <p:stCondLst>
                                            <p:cond delay="1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21" decel="50000">
                                          <p:stCondLst>
                                            <p:cond delay="16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3">
                                          <p:stCondLst>
                                            <p:cond delay="20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21" decel="50000">
                                          <p:stCondLst>
                                            <p:cond delay="20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3">
                                          <p:stCondLst>
                                            <p:cond delay="22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21" decel="50000">
                                          <p:stCondLst>
                                            <p:cond delay="22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47177" y="978747"/>
            <a:ext cx="30656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নতুন</a:t>
            </a:r>
            <a:r>
              <a:rPr lang="en-US" sz="4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4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…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0274" y="1981156"/>
            <a:ext cx="62396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মধু</a:t>
            </a:r>
            <a:r>
              <a:rPr lang="en-US" sz="4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সংগ্রহকারী</a:t>
            </a:r>
            <a:r>
              <a:rPr lang="en-US" sz="4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একধরনের</a:t>
            </a:r>
            <a:r>
              <a:rPr lang="en-US" sz="4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পোকা</a:t>
            </a:r>
            <a:r>
              <a:rPr lang="en-US" sz="4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  <a:endParaRPr lang="en-US" sz="44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94891" y="2999724"/>
            <a:ext cx="21384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নাচানাচি</a:t>
            </a:r>
            <a:r>
              <a:rPr lang="en-US" sz="4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=  </a:t>
            </a:r>
            <a:endParaRPr lang="en-US" sz="44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4889" y="4170691"/>
            <a:ext cx="19845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আহরণ</a:t>
            </a:r>
            <a:r>
              <a:rPr lang="en-US" sz="4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=  </a:t>
            </a:r>
            <a:endParaRPr lang="en-US" sz="44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47292" y="1981157"/>
            <a:ext cx="21384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মৌমাছি</a:t>
            </a:r>
            <a:r>
              <a:rPr lang="en-US" sz="44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=</a:t>
            </a:r>
            <a:r>
              <a:rPr lang="en-US" sz="4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44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85724" y="2999724"/>
            <a:ext cx="62396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নেচে</a:t>
            </a:r>
            <a:r>
              <a:rPr lang="en-US" sz="4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নেচে</a:t>
            </a:r>
            <a:r>
              <a:rPr lang="en-US" sz="4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  <a:endParaRPr lang="en-US" sz="44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33325" y="4170691"/>
            <a:ext cx="62396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সংগ্রহ</a:t>
            </a:r>
            <a:r>
              <a:rPr lang="en-US" sz="4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4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  <a:endParaRPr lang="en-US" sz="44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0F4C0-1D62-48C3-9E0C-7B1C983E14AB}" type="datetime1">
              <a:rPr lang="en-US" smtClean="0"/>
              <a:pPr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সোহেল মিয়া, স শি, কংশেরকুল স প্রা বি, ভালুকা, ময়মনসিনংহ। ০১৭২১৪৯১৪১১ </a:t>
            </a: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2B48-E9C5-46CB-840F-2142F30D3D64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363039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6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6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" decel="50000">
                                          <p:stCondLst>
                                            <p:cond delay="3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6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6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4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6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6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41" decel="50000">
                                          <p:stCondLst>
                                            <p:cond delay="3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6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6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4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6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6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41" decel="50000">
                                          <p:stCondLst>
                                            <p:cond delay="3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6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6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4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6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6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41" decel="50000">
                                          <p:stCondLst>
                                            <p:cond delay="3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6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6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4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6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6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41" decel="50000">
                                          <p:stCondLst>
                                            <p:cond delay="3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6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6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4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6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6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41" decel="50000">
                                          <p:stCondLst>
                                            <p:cond delay="3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6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6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4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6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6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41" decel="50000">
                                          <p:stCondLst>
                                            <p:cond delay="3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6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6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7" grpId="0"/>
      <p:bldP spid="8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6076" t="20171" r="29823" b="5296"/>
          <a:stretch/>
        </p:blipFill>
        <p:spPr>
          <a:xfrm>
            <a:off x="4369085" y="1129813"/>
            <a:ext cx="2876542" cy="502934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0" name="Flowchart: Alternate Process 39"/>
          <p:cNvSpPr/>
          <p:nvPr/>
        </p:nvSpPr>
        <p:spPr>
          <a:xfrm>
            <a:off x="99589" y="1557195"/>
            <a:ext cx="4092165" cy="823865"/>
          </a:xfrm>
          <a:prstGeom prst="flowChartAlternate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কবিতাটি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দলে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আবৃত্তি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করো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…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922" y="1160393"/>
            <a:ext cx="3796748" cy="49389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B6F60-7BA6-461E-967D-50435E9A12D3}" type="datetime1">
              <a:rPr lang="en-US" smtClean="0"/>
              <a:pPr/>
              <a:t>7/19/2026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2B48-E9C5-46CB-840F-2142F30D3D64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1334457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1013791"/>
            <a:ext cx="63212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চেইন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ড্রিলের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কবিতাটি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আবৃত্তি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করিঃ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4147" y="1649896"/>
            <a:ext cx="5420139" cy="40651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99AE6-0869-4624-83E4-47A7431EA912}" type="datetime1">
              <a:rPr lang="en-US" smtClean="0"/>
              <a:pPr/>
              <a:t>7/19/2026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2B48-E9C5-46CB-840F-2142F30D3D64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2398117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Flowchart: Alternate Process 1"/>
          <p:cNvSpPr/>
          <p:nvPr/>
        </p:nvSpPr>
        <p:spPr>
          <a:xfrm>
            <a:off x="805760" y="989189"/>
            <a:ext cx="9813955" cy="823865"/>
          </a:xfrm>
          <a:prstGeom prst="flowChartAlternate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শব্দগুলো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কবিতা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দেখে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বাক্য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করো</a:t>
            </a:r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…</a:t>
            </a:r>
          </a:p>
        </p:txBody>
      </p:sp>
      <p:sp>
        <p:nvSpPr>
          <p:cNvPr id="3" name="Flowchart: Alternate Process 2"/>
          <p:cNvSpPr/>
          <p:nvPr/>
        </p:nvSpPr>
        <p:spPr>
          <a:xfrm>
            <a:off x="932509" y="1910280"/>
            <a:ext cx="1611516" cy="823865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মৌমাছি</a:t>
            </a:r>
            <a:r>
              <a:rPr lang="en-US" sz="3200" dirty="0">
                <a:solidFill>
                  <a:schemeClr val="bg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=</a:t>
            </a:r>
          </a:p>
        </p:txBody>
      </p:sp>
      <p:sp>
        <p:nvSpPr>
          <p:cNvPr id="4" name="Flowchart: Alternate Process 3"/>
          <p:cNvSpPr/>
          <p:nvPr/>
        </p:nvSpPr>
        <p:spPr>
          <a:xfrm>
            <a:off x="932509" y="2734145"/>
            <a:ext cx="1611516" cy="823865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নাচি</a:t>
            </a:r>
            <a:r>
              <a:rPr lang="en-US" sz="32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=</a:t>
            </a:r>
            <a:endParaRPr lang="en-US" sz="32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Flowchart: Alternate Process 4"/>
          <p:cNvSpPr/>
          <p:nvPr/>
        </p:nvSpPr>
        <p:spPr>
          <a:xfrm>
            <a:off x="932509" y="3558010"/>
            <a:ext cx="1611516" cy="823865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আহরণ</a:t>
            </a:r>
            <a:r>
              <a:rPr lang="en-US" sz="32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=</a:t>
            </a:r>
            <a:endParaRPr lang="en-US" sz="32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Flowchart: Alternate Process 5"/>
          <p:cNvSpPr/>
          <p:nvPr/>
        </p:nvSpPr>
        <p:spPr>
          <a:xfrm>
            <a:off x="932509" y="4381875"/>
            <a:ext cx="1611516" cy="823865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=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Flowchart: Alternate Process 6"/>
          <p:cNvSpPr/>
          <p:nvPr/>
        </p:nvSpPr>
        <p:spPr>
          <a:xfrm>
            <a:off x="2544025" y="1910279"/>
            <a:ext cx="5911912" cy="823865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মৌমাছি</a:t>
            </a:r>
            <a:r>
              <a:rPr lang="en-US" sz="32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মৌমাছি</a:t>
            </a:r>
            <a:r>
              <a:rPr lang="en-US" sz="32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কোথা</a:t>
            </a:r>
            <a:r>
              <a:rPr lang="en-US" sz="32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যাও</a:t>
            </a:r>
            <a:r>
              <a:rPr lang="en-US" sz="32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নাচি</a:t>
            </a:r>
            <a:r>
              <a:rPr lang="en-US" sz="32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নাচি</a:t>
            </a:r>
            <a:r>
              <a:rPr lang="en-US" sz="32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solidFill>
                <a:schemeClr val="bg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Flowchart: Alternate Process 7"/>
          <p:cNvSpPr/>
          <p:nvPr/>
        </p:nvSpPr>
        <p:spPr>
          <a:xfrm>
            <a:off x="2234698" y="2734144"/>
            <a:ext cx="5911912" cy="823865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মৌমাছি</a:t>
            </a:r>
            <a:r>
              <a:rPr lang="en-US" sz="32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মৌমাছি</a:t>
            </a:r>
            <a:r>
              <a:rPr lang="en-US" sz="32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কোথা</a:t>
            </a:r>
            <a:r>
              <a:rPr lang="en-US" sz="32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যাও</a:t>
            </a:r>
            <a:r>
              <a:rPr lang="en-US" sz="32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নাচি</a:t>
            </a:r>
            <a:r>
              <a:rPr lang="en-US" sz="32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নাচি</a:t>
            </a:r>
            <a:r>
              <a:rPr lang="en-US" sz="32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Flowchart: Alternate Process 8"/>
          <p:cNvSpPr/>
          <p:nvPr/>
        </p:nvSpPr>
        <p:spPr>
          <a:xfrm>
            <a:off x="2389362" y="3558009"/>
            <a:ext cx="5911912" cy="823865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যাই</a:t>
            </a:r>
            <a:r>
              <a:rPr lang="en-US" sz="32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মধু</a:t>
            </a:r>
            <a:r>
              <a:rPr lang="en-US" sz="32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আহরণে</a:t>
            </a:r>
            <a:r>
              <a:rPr lang="en-US" sz="32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Flowchart: Alternate Process 9"/>
          <p:cNvSpPr/>
          <p:nvPr/>
        </p:nvSpPr>
        <p:spPr>
          <a:xfrm>
            <a:off x="2234698" y="4470900"/>
            <a:ext cx="5911912" cy="823865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দাঁড়াবার</a:t>
            </a:r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তো</a:t>
            </a:r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নাই</a:t>
            </a:r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308B9-46A1-49A8-A00E-D93D3DAD693F}" type="datetime1">
              <a:rPr lang="en-US" smtClean="0"/>
              <a:pPr/>
              <a:t>7/19/2026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2B48-E9C5-46CB-840F-2142F30D3D64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9771777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D731F5E6-4065-DE1F-B3A8-CFE4DF424825}"/>
              </a:ext>
            </a:extLst>
          </p:cNvPr>
          <p:cNvSpPr txBox="1"/>
          <p:nvPr/>
        </p:nvSpPr>
        <p:spPr>
          <a:xfrm>
            <a:off x="508559" y="2594801"/>
            <a:ext cx="673706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কবিতাটি</a:t>
            </a:r>
            <a:r>
              <a:rPr lang="en-US" sz="4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এককভাবে</a:t>
            </a:r>
            <a:r>
              <a:rPr lang="en-US" sz="4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আবৃত্তি</a:t>
            </a:r>
            <a:r>
              <a:rPr lang="en-US" sz="4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করো</a:t>
            </a:r>
            <a:r>
              <a:rPr lang="en-US" sz="4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“</a:t>
            </a:r>
            <a:r>
              <a:rPr lang="en-US" sz="44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কাজের</a:t>
            </a:r>
            <a:r>
              <a:rPr lang="en-US" sz="4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আনন্দ</a:t>
            </a:r>
            <a:r>
              <a:rPr lang="en-US" sz="4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” </a:t>
            </a:r>
            <a:r>
              <a:rPr lang="en-US" sz="44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কবিতাটি</a:t>
            </a:r>
            <a:r>
              <a:rPr lang="en-US" sz="4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কে</a:t>
            </a:r>
            <a:r>
              <a:rPr lang="en-US" sz="4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লিখেছেন</a:t>
            </a:r>
            <a:r>
              <a:rPr lang="en-US" sz="4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598" y="1057726"/>
            <a:ext cx="33892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72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5991" y="1649896"/>
            <a:ext cx="4913242" cy="451236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6C059-08FB-489A-BE5A-FACCCD62F348}" type="datetime1">
              <a:rPr lang="en-US" smtClean="0"/>
              <a:pPr/>
              <a:t>7/19/2026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2B48-E9C5-46CB-840F-2142F30D3D64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6662357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 bldLvl="5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Heart 4"/>
          <p:cNvSpPr/>
          <p:nvPr/>
        </p:nvSpPr>
        <p:spPr>
          <a:xfrm rot="19407344">
            <a:off x="-218662" y="2812772"/>
            <a:ext cx="6510131" cy="2007705"/>
          </a:xfrm>
          <a:prstGeom prst="hear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6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4818" y="1133061"/>
            <a:ext cx="5748130" cy="55162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09E72-79B1-4B19-B1D9-B80A3538308F}" type="datetime1">
              <a:rPr lang="en-US" smtClean="0"/>
              <a:pPr/>
              <a:t>7/19/2026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2B48-E9C5-46CB-840F-2142F30D3D64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6716865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0B184A6D-F428-1FA8-C2DA-35AC3966DE47}"/>
              </a:ext>
            </a:extLst>
          </p:cNvPr>
          <p:cNvSpPr txBox="1"/>
          <p:nvPr/>
        </p:nvSpPr>
        <p:spPr>
          <a:xfrm>
            <a:off x="1471991" y="1987438"/>
            <a:ext cx="9551963" cy="186204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l"/>
            <a:r>
              <a:rPr lang="en-US" sz="11500" b="1" dirty="0" err="1" smtClean="0">
                <a:ln/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11500" b="1" dirty="0" smtClean="0">
                <a:ln/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1500" b="1" dirty="0" err="1" smtClean="0">
                <a:ln/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r>
              <a:rPr lang="en-US" sz="11500" b="1" dirty="0" smtClean="0">
                <a:ln/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1500" b="1" dirty="0">
              <a:ln/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7AAF8-ABF8-4FA8-AA3B-D64406116C34}" type="datetime1">
              <a:rPr lang="en-US" smtClean="0"/>
              <a:pPr/>
              <a:t>7/19/2026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2B48-E9C5-46CB-840F-2142F30D3D64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5290703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2B48-E9C5-46CB-840F-2142F30D3D64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815390" y="3585410"/>
            <a:ext cx="6689558" cy="20934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solidFill>
                  <a:srgbClr val="FF0000"/>
                </a:solidFill>
              </a:rPr>
              <a:t>আজকের</a:t>
            </a:r>
            <a:r>
              <a:rPr lang="en-US" sz="5400" dirty="0" smtClean="0">
                <a:solidFill>
                  <a:srgbClr val="FF0000"/>
                </a:solidFill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</a:rPr>
              <a:t>পাঠে</a:t>
            </a:r>
            <a:r>
              <a:rPr lang="en-US" sz="5400" dirty="0" smtClean="0">
                <a:solidFill>
                  <a:srgbClr val="FF0000"/>
                </a:solidFill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</a:rPr>
              <a:t>সকলকে</a:t>
            </a:r>
            <a:r>
              <a:rPr lang="en-US" sz="5400" dirty="0" smtClean="0">
                <a:solidFill>
                  <a:srgbClr val="FF0000"/>
                </a:solidFill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</a:rPr>
              <a:t>স্বাগতম</a:t>
            </a:r>
            <a:endParaRPr lang="en-US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66485909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CC6CC91-191A-6422-718A-2D8A378DD6AC}"/>
              </a:ext>
            </a:extLst>
          </p:cNvPr>
          <p:cNvSpPr txBox="1"/>
          <p:nvPr/>
        </p:nvSpPr>
        <p:spPr>
          <a:xfrm>
            <a:off x="4273824" y="982270"/>
            <a:ext cx="3332922" cy="9801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u="sng" kern="12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শিক্ষক</a:t>
            </a:r>
            <a:r>
              <a:rPr lang="en-US" sz="4800" u="sng" kern="12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lang="en-US" sz="4800" u="sng" kern="12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পরিচিতি</a:t>
            </a:r>
            <a:endParaRPr lang="en-US" sz="4800" u="sng" kern="12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C0D4D36B-4864-F912-FFA6-09B90CAF4DC8}"/>
              </a:ext>
            </a:extLst>
          </p:cNvPr>
          <p:cNvSpPr txBox="1"/>
          <p:nvPr/>
        </p:nvSpPr>
        <p:spPr>
          <a:xfrm>
            <a:off x="0" y="1937225"/>
            <a:ext cx="5191168" cy="367838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4000" b="1" dirty="0" err="1" smtClean="0">
                <a:ln w="7620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মোঃসাজজাদ</a:t>
            </a:r>
            <a:r>
              <a:rPr lang="en-US" sz="4000" b="1" dirty="0" smtClean="0">
                <a:ln w="7620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 w="7620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হুসাইন</a:t>
            </a:r>
            <a:endParaRPr lang="en-US" sz="4000" b="1" dirty="0">
              <a:ln w="76200"/>
              <a:solidFill>
                <a:srgbClr val="002060"/>
              </a:solidFill>
              <a:effectLst>
                <a:reflection blurRad="6350" stA="53000" endA="300" endPos="35500" dir="5400000" sy="-90000" algn="bl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সাড়াতলা</a:t>
            </a:r>
            <a:r>
              <a:rPr lang="en-US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স.প্রা.বি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সদর,সাতক্ষীরা</a:t>
            </a:r>
            <a:r>
              <a:rPr lang="en-US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মোবাইল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– </a:t>
            </a:r>
            <a:r>
              <a:rPr lang="en-US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০১৯২০১১১৪৩৩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ইমেইল</a:t>
            </a:r>
            <a:r>
              <a:rPr lang="en-US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sazzad.1bd@gmail.com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7373" y="1906225"/>
            <a:ext cx="3098265" cy="374914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D116D-DD38-47C0-9B4E-FE16A3111181}" type="datetime1">
              <a:rPr lang="en-US" smtClean="0"/>
              <a:pPr/>
              <a:t>7/19/2026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2B48-E9C5-46CB-840F-2142F30D3D64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9" name="Picture 8" descr="FB_IMG_1738731832639701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9224" y="2358189"/>
            <a:ext cx="3382776" cy="38260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1048000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D17BDA87-C7E0-9BB0-EB61-C155B520C6B8}"/>
              </a:ext>
            </a:extLst>
          </p:cNvPr>
          <p:cNvSpPr txBox="1"/>
          <p:nvPr/>
        </p:nvSpPr>
        <p:spPr>
          <a:xfrm>
            <a:off x="888813" y="784224"/>
            <a:ext cx="53430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4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US" sz="4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sz="4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…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FDC87DD9-2ED6-C58F-2BCE-894CC1E00985}"/>
              </a:ext>
            </a:extLst>
          </p:cNvPr>
          <p:cNvSpPr txBox="1"/>
          <p:nvPr/>
        </p:nvSpPr>
        <p:spPr>
          <a:xfrm>
            <a:off x="-62330" y="1163739"/>
            <a:ext cx="5767390" cy="4733211"/>
          </a:xfrm>
          <a:prstGeom prst="round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ln w="12700">
                  <a:solidFill>
                    <a:srgbClr val="0000CC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sz="4800" b="1" dirty="0">
                <a:ln w="12700">
                  <a:solidFill>
                    <a:srgbClr val="0000CC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bn-IN" sz="4800" b="1" dirty="0">
              <a:ln w="12700">
                <a:solidFill>
                  <a:srgbClr val="0000CC"/>
                </a:solidFill>
                <a:prstDash val="solid"/>
                <a:miter lim="800000"/>
              </a:ln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4400" b="1" dirty="0" err="1" smtClean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দ্বিতীয়</a:t>
            </a:r>
            <a:r>
              <a:rPr lang="en-US" sz="4400" b="1" dirty="0" smtClean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n w="12700" cmpd="sng">
                  <a:solidFill>
                    <a:srgbClr val="C00000"/>
                  </a:solidFill>
                  <a:prstDash val="solid"/>
                </a:ln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endParaRPr lang="en-US" sz="4400" b="1" dirty="0">
              <a:ln w="12700" cmpd="sng">
                <a:solidFill>
                  <a:srgbClr val="C00000"/>
                </a:solidFill>
                <a:prstDash val="solid"/>
              </a:ln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dirty="0" err="1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36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:- </a:t>
            </a:r>
            <a:r>
              <a:rPr lang="en-US" sz="3600" b="1" dirty="0" smtClean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15</a:t>
            </a:r>
            <a:endParaRPr lang="en-US" sz="36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dirty="0" err="1">
                <a:ln w="12700" cmpd="sng">
                  <a:solidFill>
                    <a:srgbClr val="00B0F0"/>
                  </a:solidFill>
                  <a:prstDash val="solid"/>
                </a:ln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US" sz="3600" b="1" dirty="0">
                <a:ln w="12700" cmpd="sng">
                  <a:solidFill>
                    <a:srgbClr val="00B0F0"/>
                  </a:solidFill>
                  <a:prstDash val="solid"/>
                </a:ln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n w="12700" cmpd="sng">
                  <a:solidFill>
                    <a:srgbClr val="00B0F0"/>
                  </a:solidFill>
                  <a:prstDash val="solid"/>
                </a:ln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3600" b="1" dirty="0">
                <a:ln w="12700" cmpd="sng">
                  <a:solidFill>
                    <a:srgbClr val="00B0F0"/>
                  </a:solidFill>
                  <a:prstDash val="solid"/>
                </a:ln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r>
              <a:rPr lang="en-US" sz="3600" b="1" dirty="0" err="1" smtClean="0">
                <a:ln w="12700" cmpd="sng">
                  <a:solidFill>
                    <a:srgbClr val="00B0F0"/>
                  </a:solidFill>
                  <a:prstDash val="solid"/>
                </a:ln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কাজের</a:t>
            </a:r>
            <a:r>
              <a:rPr lang="en-US" sz="3600" b="1" dirty="0" smtClean="0">
                <a:ln w="12700" cmpd="sng">
                  <a:solidFill>
                    <a:srgbClr val="00B0F0"/>
                  </a:solidFill>
                  <a:prstDash val="solid"/>
                </a:ln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 w="12700" cmpd="sng">
                  <a:solidFill>
                    <a:srgbClr val="00B0F0"/>
                  </a:solidFill>
                  <a:prstDash val="solid"/>
                </a:ln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আনন্দ</a:t>
            </a:r>
            <a:r>
              <a:rPr lang="en-US" sz="3600" b="1" dirty="0" smtClean="0">
                <a:ln w="12700" cmpd="sng">
                  <a:solidFill>
                    <a:srgbClr val="00B0F0"/>
                  </a:solidFill>
                  <a:prstDash val="solid"/>
                </a:ln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b="1" dirty="0">
              <a:ln w="12700" cmpd="sng">
                <a:solidFill>
                  <a:srgbClr val="00B0F0"/>
                </a:solidFill>
                <a:prstDash val="solid"/>
              </a:ln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dirty="0" err="1">
                <a:ln w="12700" cmpd="sng">
                  <a:solidFill>
                    <a:srgbClr val="C00000"/>
                  </a:solidFill>
                  <a:prstDash val="solid"/>
                </a:ln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পৃষ্ঠা</a:t>
            </a:r>
            <a:r>
              <a:rPr lang="en-US" sz="3600" b="1" dirty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n w="12700" cmpd="sng">
                  <a:solidFill>
                    <a:srgbClr val="C00000"/>
                  </a:solidFill>
                  <a:prstDash val="solid"/>
                </a:ln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নং</a:t>
            </a:r>
            <a:r>
              <a:rPr lang="en-US" sz="3600" b="1" dirty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3600" b="1" dirty="0" smtClean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৩০</a:t>
            </a:r>
            <a:endParaRPr lang="en-US" sz="3600" b="1" dirty="0">
              <a:ln w="12700" cmpd="sng">
                <a:solidFill>
                  <a:srgbClr val="C00000"/>
                </a:solidFill>
                <a:prstDash val="solid"/>
              </a:ln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dirty="0" err="1">
                <a:ln w="12700" cmpd="sng">
                  <a:solidFill>
                    <a:srgbClr val="C00000"/>
                  </a:solidFill>
                  <a:prstDash val="solid"/>
                </a:ln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3600" b="1" dirty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3600" b="1" dirty="0" smtClean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50</a:t>
            </a:r>
            <a:r>
              <a:rPr lang="en-US" sz="3600" b="1" dirty="0" smtClean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n w="12700" cmpd="sng">
                  <a:solidFill>
                    <a:srgbClr val="C00000"/>
                  </a:solidFill>
                  <a:prstDash val="solid"/>
                </a:ln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r>
              <a:rPr lang="en-US" sz="3600" b="1" dirty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b="1" dirty="0" smtClean="0">
              <a:ln w="12700" cmpd="sng">
                <a:solidFill>
                  <a:srgbClr val="C00000"/>
                </a:solidFill>
                <a:prstDash val="solid"/>
              </a:ln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dirty="0" err="1" smtClean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তারিখঃ</a:t>
            </a:r>
            <a:r>
              <a:rPr lang="en-US" sz="3600" b="1" dirty="0" smtClean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smtClean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1৯/০7/২০২৬ইং</a:t>
            </a:r>
            <a:r>
              <a:rPr lang="en-US" sz="3600" b="1" dirty="0" smtClean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b="1" dirty="0">
              <a:ln w="12700" cmpd="sng">
                <a:solidFill>
                  <a:srgbClr val="C00000"/>
                </a:solidFill>
                <a:prstDash val="solid"/>
              </a:ln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E6B84773-782F-71C8-9724-D651915442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9614" t="16830" r="35184" b="21199"/>
          <a:stretch/>
        </p:blipFill>
        <p:spPr>
          <a:xfrm>
            <a:off x="8468139" y="1610139"/>
            <a:ext cx="3524257" cy="45322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1639958"/>
            <a:ext cx="3180522" cy="45024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2F9A5-7C2B-4D67-87AC-23F931265A26}" type="datetime1">
              <a:rPr lang="en-US" smtClean="0"/>
              <a:pPr/>
              <a:t>7/19/2026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2B48-E9C5-46CB-840F-2142F30D3D6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514544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8D99CE2-0097-AA65-93FB-A8FE1321BB55}"/>
              </a:ext>
            </a:extLst>
          </p:cNvPr>
          <p:cNvSpPr txBox="1"/>
          <p:nvPr/>
        </p:nvSpPr>
        <p:spPr>
          <a:xfrm>
            <a:off x="691326" y="2560049"/>
            <a:ext cx="11122780" cy="3967103"/>
          </a:xfrm>
          <a:prstGeom prst="horizontalScroll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b="1" dirty="0" smtClean="0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৪.১.২ </a:t>
            </a:r>
            <a:r>
              <a:rPr lang="en-US" sz="3200" b="1" dirty="0" err="1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কবিতা</a:t>
            </a:r>
            <a:r>
              <a:rPr lang="en-US" sz="3200" b="1" dirty="0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শুনে</a:t>
            </a:r>
            <a:r>
              <a:rPr lang="en-US" sz="3200" b="1" dirty="0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আনন্দের</a:t>
            </a:r>
            <a:r>
              <a:rPr lang="en-US" sz="3200" b="1" dirty="0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সঙ্গে</a:t>
            </a:r>
            <a:r>
              <a:rPr lang="en-US" sz="3200" b="1" dirty="0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বিষয়বস্তু</a:t>
            </a:r>
            <a:r>
              <a:rPr lang="en-US" sz="3200" b="1" dirty="0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নিজের</a:t>
            </a:r>
            <a:r>
              <a:rPr lang="en-US" sz="3200" b="1" dirty="0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মত</a:t>
            </a:r>
            <a:r>
              <a:rPr lang="en-US" sz="3200" b="1" dirty="0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b="1" dirty="0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200" b="1" dirty="0" smtClean="0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b="1" dirty="0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৮.১.১ </a:t>
            </a:r>
            <a:r>
              <a:rPr lang="en-US" sz="3200" b="1" dirty="0" err="1" smtClean="0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শুদ্ধ</a:t>
            </a:r>
            <a:r>
              <a:rPr lang="en-US" sz="3200" b="1" dirty="0" smtClean="0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 smtClean="0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স্পষ্ট</a:t>
            </a:r>
            <a:r>
              <a:rPr lang="en-US" sz="3200" b="1" dirty="0" smtClean="0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উচ্চারণে</a:t>
            </a:r>
            <a:r>
              <a:rPr lang="en-US" sz="3200" b="1" dirty="0" smtClean="0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কবিতা</a:t>
            </a:r>
            <a:r>
              <a:rPr lang="en-US" sz="3200" b="1" dirty="0" smtClean="0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200" b="1" dirty="0" smtClean="0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 smtClean="0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b="1" dirty="0" smtClean="0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১২.১.৪ </a:t>
            </a:r>
            <a:r>
              <a:rPr lang="en-US" sz="3200" b="1" dirty="0" err="1" smtClean="0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স্পষ্ট</a:t>
            </a:r>
            <a:r>
              <a:rPr lang="en-US" sz="3200" b="1" dirty="0" smtClean="0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 smtClean="0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শুদ্ধ</a:t>
            </a:r>
            <a:r>
              <a:rPr lang="en-US" sz="3200" b="1" dirty="0" smtClean="0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স্বরে</a:t>
            </a:r>
            <a:r>
              <a:rPr lang="en-US" sz="3200" b="1" dirty="0" smtClean="0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আনন্দ</a:t>
            </a:r>
            <a:r>
              <a:rPr lang="en-US" sz="3200" b="1" dirty="0" smtClean="0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সহকারে</a:t>
            </a:r>
            <a:r>
              <a:rPr lang="en-US" sz="3200" b="1" dirty="0" smtClean="0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কবিতা</a:t>
            </a:r>
            <a:r>
              <a:rPr lang="en-US" sz="3200" b="1" dirty="0" smtClean="0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পড়তে</a:t>
            </a:r>
            <a:r>
              <a:rPr lang="en-US" sz="3200" b="1" dirty="0" smtClean="0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 smtClean="0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b="1" dirty="0" smtClean="0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১৬.১.৩ </a:t>
            </a:r>
            <a:r>
              <a:rPr lang="en-US" sz="3200" b="1" dirty="0" err="1" smtClean="0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কবিতার</a:t>
            </a:r>
            <a:r>
              <a:rPr lang="en-US" sz="3200" b="1" dirty="0" smtClean="0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চরণ</a:t>
            </a:r>
            <a:r>
              <a:rPr lang="en-US" sz="3200" b="1" dirty="0" smtClean="0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দেখে</a:t>
            </a:r>
            <a:r>
              <a:rPr lang="en-US" sz="3200" b="1" dirty="0" smtClean="0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দেখে</a:t>
            </a:r>
            <a:r>
              <a:rPr lang="en-US" sz="3200" b="1" dirty="0" smtClean="0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লিখতে</a:t>
            </a:r>
            <a:r>
              <a:rPr lang="en-US" sz="3200" b="1" dirty="0" smtClean="0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 smtClean="0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3200" b="1" dirty="0">
              <a:ln/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235543F-3804-6819-D567-118C86BC0179}"/>
              </a:ext>
            </a:extLst>
          </p:cNvPr>
          <p:cNvSpPr txBox="1"/>
          <p:nvPr/>
        </p:nvSpPr>
        <p:spPr>
          <a:xfrm>
            <a:off x="4198201" y="2031768"/>
            <a:ext cx="56190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… </a:t>
            </a:r>
          </a:p>
        </p:txBody>
      </p:sp>
      <p:sp>
        <p:nvSpPr>
          <p:cNvPr id="2" name="Rectangle 1"/>
          <p:cNvSpPr/>
          <p:nvPr/>
        </p:nvSpPr>
        <p:spPr>
          <a:xfrm>
            <a:off x="370416" y="933218"/>
            <a:ext cx="402071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800" i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8800" i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49246-2786-48AD-B5FE-5FAC7652103D}" type="datetime1">
              <a:rPr lang="en-US" smtClean="0"/>
              <a:pPr/>
              <a:t>7/19/2026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2B48-E9C5-46CB-840F-2142F30D3D64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953279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70758" y="1099934"/>
            <a:ext cx="815247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বাড়িতে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কেমন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লাগে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কেন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ভালো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লাগে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লাভ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94A4A-20DE-4754-A5DD-1E2C9EB80B56}" type="datetime1">
              <a:rPr lang="en-US" smtClean="0"/>
              <a:pPr/>
              <a:t>7/19/2026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2B48-E9C5-46CB-840F-2142F30D3D64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112650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5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8405" y="2516543"/>
            <a:ext cx="40095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“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কাজের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আনন্দ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”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কবিতা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5413" y="1218191"/>
            <a:ext cx="4215465" cy="919401"/>
          </a:xfrm>
          <a:prstGeom prst="round2DiagRect">
            <a:avLst/>
          </a:prstGeom>
          <a:blipFill>
            <a:blip r:embed="rId3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8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 আজকের পাঠ</a:t>
            </a:r>
            <a:endParaRPr lang="en-US" sz="4800" b="1" u="sng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6076" t="20171" r="29823" b="5296"/>
          <a:stretch/>
        </p:blipFill>
        <p:spPr>
          <a:xfrm>
            <a:off x="4989345" y="247149"/>
            <a:ext cx="4614105" cy="56726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5A618-F64C-4727-AC35-400DA0A5B301}" type="datetime1">
              <a:rPr lang="en-US" smtClean="0"/>
              <a:pPr/>
              <a:t>7/19/2026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2B48-E9C5-46CB-840F-2142F30D3D64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5497024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4921" y="1571272"/>
            <a:ext cx="8020879" cy="511711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Right Arrow 1"/>
          <p:cNvSpPr/>
          <p:nvPr/>
        </p:nvSpPr>
        <p:spPr>
          <a:xfrm>
            <a:off x="228601" y="1003852"/>
            <a:ext cx="4343400" cy="18486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কবি</a:t>
            </a:r>
            <a:r>
              <a:rPr lang="en-US" sz="6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6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11BD0-886A-4504-895A-885FF3203A9B}" type="datetime1">
              <a:rPr lang="en-US" smtClean="0"/>
              <a:pPr/>
              <a:t>7/19/2026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2B48-E9C5-46CB-840F-2142F30D3D6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2877535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1629625" y="1083506"/>
            <a:ext cx="4662534" cy="5443072"/>
            <a:chOff x="1865015" y="1337003"/>
            <a:chExt cx="4662534" cy="5443072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36076" t="20171" r="29823" b="5296"/>
            <a:stretch/>
          </p:blipFill>
          <p:spPr>
            <a:xfrm>
              <a:off x="1865015" y="1337003"/>
              <a:ext cx="4662534" cy="5443072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2634558" y="1629624"/>
              <a:ext cx="1729212" cy="25168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533293" y="2281548"/>
            <a:ext cx="5317693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ছবিতে</a:t>
            </a:r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দেখতে</a:t>
            </a:r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পাচ্ছ</a:t>
            </a:r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</a:p>
          <a:p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ছবিতে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করছে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মধু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কোথা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কবিতাটির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হতে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 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82446" y="1746504"/>
            <a:ext cx="2962656" cy="53504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কাজের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আনন্দ</a:t>
            </a:r>
            <a:endParaRPr lang="en-US" sz="3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D19CA-91DE-43B0-B0FD-CFD78BF47961}" type="datetime1">
              <a:rPr lang="en-US" smtClean="0"/>
              <a:pPr/>
              <a:t>7/19/2026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2B48-E9C5-46CB-840F-2142F30D3D64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5270252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bldLvl="5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328</Words>
  <Application>Microsoft Office PowerPoint</Application>
  <PresentationFormat>Custom</PresentationFormat>
  <Paragraphs>101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MC</cp:lastModifiedBy>
  <cp:revision>58</cp:revision>
  <dcterms:created xsi:type="dcterms:W3CDTF">2026-05-18T16:35:26Z</dcterms:created>
  <dcterms:modified xsi:type="dcterms:W3CDTF">2026-07-19T06:35:19Z</dcterms:modified>
</cp:coreProperties>
</file>