
<file path=[Content_Types].xml><?xml version="1.0" encoding="utf-8"?>
<Types xmlns="http://schemas.openxmlformats.org/package/2006/content-types">
  <Default Extension="jfif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95" d="100"/>
          <a:sy n="95" d="100"/>
        </p:scale>
        <p:origin x="6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08370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f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f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f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B4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6949440" y="-1188720"/>
            <a:ext cx="3840480" cy="3840480"/>
          </a:xfrm>
          <a:prstGeom prst="ellipse">
            <a:avLst/>
          </a:prstGeom>
          <a:solidFill>
            <a:srgbClr val="07362B"/>
          </a:solidFill>
          <a:ln/>
        </p:spPr>
      </p:sp>
      <p:sp>
        <p:nvSpPr>
          <p:cNvPr id="3" name="Shape 1"/>
          <p:cNvSpPr/>
          <p:nvPr/>
        </p:nvSpPr>
        <p:spPr>
          <a:xfrm>
            <a:off x="-1280160" y="3291840"/>
            <a:ext cx="3108960" cy="3108960"/>
          </a:xfrm>
          <a:prstGeom prst="ellipse">
            <a:avLst/>
          </a:prstGeom>
          <a:solidFill>
            <a:srgbClr val="07362B"/>
          </a:solidFill>
          <a:ln/>
        </p:spPr>
      </p:sp>
      <p:sp>
        <p:nvSpPr>
          <p:cNvPr id="4" name="Shape 2"/>
          <p:cNvSpPr/>
          <p:nvPr/>
        </p:nvSpPr>
        <p:spPr>
          <a:xfrm>
            <a:off x="3601289" y="90434"/>
            <a:ext cx="1662916" cy="1619584"/>
          </a:xfrm>
          <a:prstGeom prst="ellipse">
            <a:avLst/>
          </a:prstGeom>
          <a:solidFill>
            <a:srgbClr val="0B4F3F"/>
          </a:solidFill>
          <a:ln w="38100">
            <a:solidFill>
              <a:srgbClr val="C9A227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3703320" y="502920"/>
            <a:ext cx="1737360" cy="1737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457200" y="2429189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0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আসমাউল হুসনা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1738366" y="3246120"/>
            <a:ext cx="5817997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00B0F0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আল্লাহ তায়ালার সুন্দর ও মহিমান্বিত নামসমূহ</a:t>
            </a:r>
            <a:endParaRPr lang="en-US" sz="2000" dirty="0">
              <a:solidFill>
                <a:srgbClr val="00B0F0"/>
              </a:solidFill>
            </a:endParaRPr>
          </a:p>
        </p:txBody>
      </p:sp>
      <p:sp>
        <p:nvSpPr>
          <p:cNvPr id="8" name="Shape 6"/>
          <p:cNvSpPr/>
          <p:nvPr/>
        </p:nvSpPr>
        <p:spPr>
          <a:xfrm>
            <a:off x="3063240" y="3977640"/>
            <a:ext cx="3017520" cy="502920"/>
          </a:xfrm>
          <a:prstGeom prst="roundRect">
            <a:avLst>
              <a:gd name="adj" fmla="val 50909"/>
            </a:avLst>
          </a:prstGeom>
          <a:solidFill>
            <a:srgbClr val="C9A227"/>
          </a:solidFill>
          <a:ln/>
        </p:spPr>
      </p:sp>
      <p:sp>
        <p:nvSpPr>
          <p:cNvPr id="9" name="Text 7"/>
          <p:cNvSpPr/>
          <p:nvPr/>
        </p:nvSpPr>
        <p:spPr>
          <a:xfrm>
            <a:off x="3063240" y="3977640"/>
            <a:ext cx="30175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ইসলাম শিক্ষা </a:t>
            </a:r>
            <a:r>
              <a:rPr lang="en-US" sz="1400" b="1" dirty="0" smtClean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•ষষ্ঠ </a:t>
            </a:r>
            <a:r>
              <a:rPr lang="en-US" sz="14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শ্রেণি  </a:t>
            </a:r>
            <a:r>
              <a:rPr lang="en-US" sz="1400" b="1" dirty="0" smtClean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•পাঠঃ 0৫</a:t>
            </a:r>
            <a:endParaRPr lang="en-US" sz="1400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1481" y="120579"/>
            <a:ext cx="1592580" cy="155929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2" name="TextBox 11"/>
          <p:cNvSpPr txBox="1"/>
          <p:nvPr/>
        </p:nvSpPr>
        <p:spPr>
          <a:xfrm>
            <a:off x="2688526" y="1820763"/>
            <a:ext cx="3782619" cy="83099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r>
              <a:rPr lang="en-US" sz="4800" b="1" dirty="0" smtClean="0">
                <a:ln/>
                <a:solidFill>
                  <a:schemeClr val="accent4"/>
                </a:solidFill>
              </a:rPr>
              <a:t> </a:t>
            </a:r>
            <a:r>
              <a:rPr lang="en-US" sz="4800" b="1" dirty="0" smtClean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আজকের পাঠ</a:t>
            </a:r>
            <a:endParaRPr lang="en-US" sz="4800" b="1" dirty="0">
              <a:ln w="6600">
                <a:solidFill>
                  <a:schemeClr val="accent2"/>
                </a:solidFill>
                <a:prstDash val="solid"/>
              </a:ln>
              <a:solidFill>
                <a:srgbClr val="FFFFFF"/>
              </a:solidFill>
              <a:effectLst>
                <a:outerShdw dist="38100" dir="2700000" algn="tl" rotWithShape="0">
                  <a:schemeClr val="accent2"/>
                </a:outerShdw>
              </a:effectLst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62" y="33337"/>
            <a:ext cx="9058275" cy="5076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6312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67971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B4F3F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আসমাউল হুসনা কাকে বলে?</a:t>
            </a:r>
            <a:endParaRPr lang="en-US" sz="3200" dirty="0"/>
          </a:p>
        </p:txBody>
      </p:sp>
      <p:sp>
        <p:nvSpPr>
          <p:cNvPr id="3" name="Shape 1"/>
          <p:cNvSpPr/>
          <p:nvPr/>
        </p:nvSpPr>
        <p:spPr>
          <a:xfrm>
            <a:off x="457200" y="1234440"/>
            <a:ext cx="5074920" cy="3429000"/>
          </a:xfrm>
          <a:prstGeom prst="rect">
            <a:avLst/>
          </a:prstGeom>
          <a:solidFill>
            <a:srgbClr val="F6F1E4"/>
          </a:solidFill>
          <a:ln/>
        </p:spPr>
      </p:sp>
      <p:sp>
        <p:nvSpPr>
          <p:cNvPr id="11" name="TextBox 10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 2"/>
          <p:cNvSpPr/>
          <p:nvPr/>
        </p:nvSpPr>
        <p:spPr>
          <a:xfrm>
            <a:off x="870668" y="810039"/>
            <a:ext cx="4572000" cy="3017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“আসমাউল হুসনা” অর্থ আল্লাহ তায়ালার সুন্দর ও মহিমান্বিত নামসমূহ, যা তাঁর গুণাবলি ও মহত্ব প্রকাশ করে।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পবিত্র কুরআনের সূরা আল-আরাফের ১৮০ নং আয়াতে আল্লাহর সুন্দর নামসমূহের কথা উল্লেখ করা হয়েছে।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হাদিস শরিফে বর্ণিত আছে, আল্লাহর মোট ৯৯টি নাম রয়েছে; যে ব্যক্তি এগুলো সংরক্ষণ করবে (মুখস্থ ও অনুধাবন করবে) সে জান্নাতে প্রবেশ করবে।</a:t>
            </a:r>
            <a:endParaRPr lang="en-US" sz="1600" dirty="0"/>
          </a:p>
          <a:p>
            <a:pPr marL="342900" indent="-342900">
              <a:lnSpc>
                <a:spcPct val="115000"/>
              </a:lnSpc>
              <a:spcAft>
                <a:spcPts val="1400"/>
              </a:spcAft>
              <a:buSzPct val="100000"/>
              <a:buChar char="●"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প্রতিটি নাম আল্লাহর একেকটি বিশেষ গুণের পরিচয় বহন করে, যেমন — দয়া, ক্ষমা, শক্তি, জ্ঞান ও ন্যায়বিচার।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5989320" y="1737360"/>
            <a:ext cx="2377440" cy="2377440"/>
          </a:xfrm>
          <a:prstGeom prst="ellipse">
            <a:avLst/>
          </a:prstGeom>
          <a:solidFill>
            <a:srgbClr val="0B4F3F"/>
          </a:solidFill>
          <a:ln/>
        </p:spPr>
      </p:sp>
      <p:sp>
        <p:nvSpPr>
          <p:cNvPr id="10" name="TextBox 9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 4"/>
          <p:cNvSpPr/>
          <p:nvPr/>
        </p:nvSpPr>
        <p:spPr>
          <a:xfrm>
            <a:off x="5989320" y="1737360"/>
            <a:ext cx="2377440" cy="23774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46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الله</a:t>
            </a:r>
            <a:endParaRPr lang="en-US" sz="46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320" y="1737360"/>
            <a:ext cx="2377440" cy="2514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89320" y="1747299"/>
            <a:ext cx="2377440" cy="25146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TextBox 6"/>
          <p:cNvSpPr txBox="1"/>
          <p:nvPr/>
        </p:nvSpPr>
        <p:spPr>
          <a:xfrm>
            <a:off x="1163402" y="218678"/>
            <a:ext cx="4961107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0B4F3F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আসমাউল হুসনা কাকে বলে?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6F1E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457200" y="32004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000" b="1" dirty="0">
                <a:solidFill>
                  <a:srgbClr val="0B4F3F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গুরুত্বপূর্ণ কয়েকটি নাম ও অর্থ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143000"/>
            <a:ext cx="265176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5400000" algn="bl" rotWithShape="0">
              <a:srgbClr val="888888">
                <a:alpha val="25000"/>
              </a:srgbClr>
            </a:outerShdw>
          </a:effectLst>
        </p:spPr>
      </p:sp>
      <p:sp>
        <p:nvSpPr>
          <p:cNvPr id="4" name="Shape 2"/>
          <p:cNvSpPr/>
          <p:nvPr/>
        </p:nvSpPr>
        <p:spPr>
          <a:xfrm>
            <a:off x="1371600" y="1261872"/>
            <a:ext cx="822960" cy="548640"/>
          </a:xfrm>
          <a:prstGeom prst="ellipse">
            <a:avLst/>
          </a:prstGeom>
          <a:solidFill>
            <a:srgbClr val="0B4F3F"/>
          </a:solidFill>
          <a:ln/>
        </p:spPr>
      </p:sp>
      <p:sp>
        <p:nvSpPr>
          <p:cNvPr id="5" name="Text 3"/>
          <p:cNvSpPr/>
          <p:nvPr/>
        </p:nvSpPr>
        <p:spPr>
          <a:xfrm>
            <a:off x="1371600" y="1261872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الرَّحْمَٰن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457200" y="185623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আর-রহমান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457200" y="222199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পরম দয়ালু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3246120" y="1143000"/>
            <a:ext cx="265176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5400000" algn="bl" rotWithShape="0">
              <a:srgbClr val="888888">
                <a:alpha val="25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4160520" y="1261872"/>
            <a:ext cx="822960" cy="548640"/>
          </a:xfrm>
          <a:prstGeom prst="ellipse">
            <a:avLst/>
          </a:prstGeom>
          <a:solidFill>
            <a:srgbClr val="0B4F3F"/>
          </a:solidFill>
          <a:ln/>
        </p:spPr>
      </p:sp>
      <p:sp>
        <p:nvSpPr>
          <p:cNvPr id="10" name="Text 8"/>
          <p:cNvSpPr/>
          <p:nvPr/>
        </p:nvSpPr>
        <p:spPr>
          <a:xfrm>
            <a:off x="4160520" y="1261872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الرَّحِيم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3246120" y="185623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আর-রহিম</a:t>
            </a:r>
            <a:endParaRPr lang="en-US" sz="1600" dirty="0"/>
          </a:p>
        </p:txBody>
      </p:sp>
      <p:sp>
        <p:nvSpPr>
          <p:cNvPr id="12" name="Text 10"/>
          <p:cNvSpPr/>
          <p:nvPr/>
        </p:nvSpPr>
        <p:spPr>
          <a:xfrm>
            <a:off x="3246120" y="222199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অতি দয়ালু</a:t>
            </a:r>
            <a:endParaRPr lang="en-US" sz="1600" dirty="0"/>
          </a:p>
        </p:txBody>
      </p:sp>
      <p:sp>
        <p:nvSpPr>
          <p:cNvPr id="13" name="Shape 11"/>
          <p:cNvSpPr/>
          <p:nvPr/>
        </p:nvSpPr>
        <p:spPr>
          <a:xfrm>
            <a:off x="6035040" y="1143000"/>
            <a:ext cx="265176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5400000" algn="bl" rotWithShape="0">
              <a:srgbClr val="888888">
                <a:alpha val="25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6949440" y="1261872"/>
            <a:ext cx="822960" cy="548640"/>
          </a:xfrm>
          <a:prstGeom prst="ellipse">
            <a:avLst/>
          </a:prstGeom>
          <a:solidFill>
            <a:srgbClr val="0B4F3F"/>
          </a:solidFill>
          <a:ln/>
        </p:spPr>
      </p:sp>
      <p:sp>
        <p:nvSpPr>
          <p:cNvPr id="15" name="Text 13"/>
          <p:cNvSpPr/>
          <p:nvPr/>
        </p:nvSpPr>
        <p:spPr>
          <a:xfrm>
            <a:off x="6949440" y="1261872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الْمَلِك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6035040" y="185623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আল-মালিক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6035040" y="222199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সর্বাধিপতি</a:t>
            </a:r>
            <a:endParaRPr lang="en-US" sz="1600" dirty="0"/>
          </a:p>
        </p:txBody>
      </p:sp>
      <p:sp>
        <p:nvSpPr>
          <p:cNvPr id="18" name="Shape 16"/>
          <p:cNvSpPr/>
          <p:nvPr/>
        </p:nvSpPr>
        <p:spPr>
          <a:xfrm>
            <a:off x="457200" y="2926080"/>
            <a:ext cx="265176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5400000" algn="bl" rotWithShape="0">
              <a:srgbClr val="888888">
                <a:alpha val="25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371600" y="3044952"/>
            <a:ext cx="822960" cy="548640"/>
          </a:xfrm>
          <a:prstGeom prst="ellipse">
            <a:avLst/>
          </a:prstGeom>
          <a:solidFill>
            <a:srgbClr val="0B4F3F"/>
          </a:solidFill>
          <a:ln/>
        </p:spPr>
      </p:sp>
      <p:sp>
        <p:nvSpPr>
          <p:cNvPr id="20" name="Text 18"/>
          <p:cNvSpPr/>
          <p:nvPr/>
        </p:nvSpPr>
        <p:spPr>
          <a:xfrm>
            <a:off x="1371600" y="3044952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الْقُدُّوس</a:t>
            </a:r>
            <a:endParaRPr lang="en-US" sz="1600" dirty="0"/>
          </a:p>
        </p:txBody>
      </p:sp>
      <p:sp>
        <p:nvSpPr>
          <p:cNvPr id="21" name="Text 19"/>
          <p:cNvSpPr/>
          <p:nvPr/>
        </p:nvSpPr>
        <p:spPr>
          <a:xfrm>
            <a:off x="457200" y="363931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আল-কুদ্দুস</a:t>
            </a:r>
            <a:endParaRPr lang="en-US" sz="1600" dirty="0"/>
          </a:p>
        </p:txBody>
      </p:sp>
      <p:sp>
        <p:nvSpPr>
          <p:cNvPr id="22" name="Text 20"/>
          <p:cNvSpPr/>
          <p:nvPr/>
        </p:nvSpPr>
        <p:spPr>
          <a:xfrm>
            <a:off x="457200" y="400507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পরম পবিত্র</a:t>
            </a:r>
            <a:endParaRPr lang="en-US" sz="1600" dirty="0"/>
          </a:p>
        </p:txBody>
      </p:sp>
      <p:sp>
        <p:nvSpPr>
          <p:cNvPr id="23" name="Shape 21"/>
          <p:cNvSpPr/>
          <p:nvPr/>
        </p:nvSpPr>
        <p:spPr>
          <a:xfrm>
            <a:off x="3246120" y="2926080"/>
            <a:ext cx="265176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5400000" algn="bl" rotWithShape="0">
              <a:srgbClr val="888888">
                <a:alpha val="25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160520" y="3044952"/>
            <a:ext cx="822960" cy="548640"/>
          </a:xfrm>
          <a:prstGeom prst="ellipse">
            <a:avLst/>
          </a:prstGeom>
          <a:solidFill>
            <a:srgbClr val="0B4F3F"/>
          </a:solidFill>
          <a:ln/>
        </p:spPr>
      </p:sp>
      <p:sp>
        <p:nvSpPr>
          <p:cNvPr id="25" name="Text 23"/>
          <p:cNvSpPr/>
          <p:nvPr/>
        </p:nvSpPr>
        <p:spPr>
          <a:xfrm>
            <a:off x="4160520" y="3044952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السَّلَام</a:t>
            </a:r>
            <a:endParaRPr lang="en-US" sz="1600" dirty="0"/>
          </a:p>
        </p:txBody>
      </p:sp>
      <p:sp>
        <p:nvSpPr>
          <p:cNvPr id="26" name="Text 24"/>
          <p:cNvSpPr/>
          <p:nvPr/>
        </p:nvSpPr>
        <p:spPr>
          <a:xfrm>
            <a:off x="3246120" y="363931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আস-সালাম</a:t>
            </a:r>
            <a:endParaRPr lang="en-US" sz="1600" dirty="0"/>
          </a:p>
        </p:txBody>
      </p:sp>
      <p:sp>
        <p:nvSpPr>
          <p:cNvPr id="27" name="Text 25"/>
          <p:cNvSpPr/>
          <p:nvPr/>
        </p:nvSpPr>
        <p:spPr>
          <a:xfrm>
            <a:off x="3246120" y="400507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শান্তিদাতা</a:t>
            </a:r>
            <a:endParaRPr lang="en-US" sz="1600" dirty="0"/>
          </a:p>
        </p:txBody>
      </p:sp>
      <p:sp>
        <p:nvSpPr>
          <p:cNvPr id="28" name="Shape 26"/>
          <p:cNvSpPr/>
          <p:nvPr/>
        </p:nvSpPr>
        <p:spPr>
          <a:xfrm>
            <a:off x="6035040" y="2926080"/>
            <a:ext cx="2651760" cy="1600200"/>
          </a:xfrm>
          <a:prstGeom prst="roundRect">
            <a:avLst>
              <a:gd name="adj" fmla="val 4571"/>
            </a:avLst>
          </a:prstGeom>
          <a:solidFill>
            <a:srgbClr val="FFFFFF"/>
          </a:solidFill>
          <a:ln/>
          <a:effectLst>
            <a:outerShdw blurRad="76200" dist="25400" dir="5400000" algn="bl" rotWithShape="0">
              <a:srgbClr val="888888">
                <a:alpha val="25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949440" y="3044952"/>
            <a:ext cx="822960" cy="548640"/>
          </a:xfrm>
          <a:prstGeom prst="ellipse">
            <a:avLst/>
          </a:prstGeom>
          <a:solidFill>
            <a:srgbClr val="0B4F3F"/>
          </a:solidFill>
          <a:ln/>
        </p:spPr>
      </p:sp>
      <p:sp>
        <p:nvSpPr>
          <p:cNvPr id="30" name="Text 28"/>
          <p:cNvSpPr/>
          <p:nvPr/>
        </p:nvSpPr>
        <p:spPr>
          <a:xfrm>
            <a:off x="6949440" y="3044952"/>
            <a:ext cx="822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الْغَفُور</a:t>
            </a:r>
            <a:endParaRPr lang="en-US" sz="1600" dirty="0"/>
          </a:p>
        </p:txBody>
      </p:sp>
      <p:sp>
        <p:nvSpPr>
          <p:cNvPr id="31" name="Text 29"/>
          <p:cNvSpPr/>
          <p:nvPr/>
        </p:nvSpPr>
        <p:spPr>
          <a:xfrm>
            <a:off x="6035040" y="363931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আল-গাফুর</a:t>
            </a:r>
            <a:endParaRPr lang="en-US" sz="1600" dirty="0"/>
          </a:p>
        </p:txBody>
      </p:sp>
      <p:sp>
        <p:nvSpPr>
          <p:cNvPr id="32" name="Text 30"/>
          <p:cNvSpPr/>
          <p:nvPr/>
        </p:nvSpPr>
        <p:spPr>
          <a:xfrm>
            <a:off x="6035040" y="4005072"/>
            <a:ext cx="2651760" cy="38404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ক্ষমাশীল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/>
          <p:cNvSpPr txBox="1"/>
          <p:nvPr/>
        </p:nvSpPr>
        <p:spPr>
          <a:xfrm>
            <a:off x="-159026" y="-98298"/>
            <a:ext cx="9303026" cy="51435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ext 0"/>
          <p:cNvSpPr/>
          <p:nvPr/>
        </p:nvSpPr>
        <p:spPr>
          <a:xfrm>
            <a:off x="457200" y="365760"/>
            <a:ext cx="82296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000" b="1" dirty="0">
                <a:solidFill>
                  <a:srgbClr val="0B4F3F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আসমাউল হুসনা শেখার গুরুত্ব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457200" y="1234440"/>
            <a:ext cx="502920" cy="502920"/>
          </a:xfrm>
          <a:prstGeom prst="ellipse">
            <a:avLst/>
          </a:prstGeom>
          <a:solidFill>
            <a:srgbClr val="C9A227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1234440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1</a:t>
            </a:r>
            <a:endParaRPr lang="en-US" sz="1800" dirty="0"/>
          </a:p>
        </p:txBody>
      </p:sp>
      <p:sp>
        <p:nvSpPr>
          <p:cNvPr id="5" name="Shape 3"/>
          <p:cNvSpPr/>
          <p:nvPr/>
        </p:nvSpPr>
        <p:spPr>
          <a:xfrm>
            <a:off x="1143000" y="1188720"/>
            <a:ext cx="7543800" cy="777240"/>
          </a:xfrm>
          <a:prstGeom prst="roundRect">
            <a:avLst>
              <a:gd name="adj" fmla="val 7059"/>
            </a:avLst>
          </a:prstGeom>
          <a:solidFill>
            <a:srgbClr val="F6F1E4"/>
          </a:solidFill>
          <a:ln/>
        </p:spPr>
      </p:sp>
      <p:sp>
        <p:nvSpPr>
          <p:cNvPr id="6" name="Text 4"/>
          <p:cNvSpPr/>
          <p:nvPr/>
        </p:nvSpPr>
        <p:spPr>
          <a:xfrm>
            <a:off x="1371600" y="1188720"/>
            <a:ext cx="7132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আল্লাহ তায়ালার প্রকৃত পরিচয় ও তাঁর গুণাবলি সম্পর্কে সঠিক জ্ঞান অর্জিত হয়।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457200" y="2130552"/>
            <a:ext cx="502920" cy="502920"/>
          </a:xfrm>
          <a:prstGeom prst="ellipse">
            <a:avLst/>
          </a:prstGeom>
          <a:solidFill>
            <a:srgbClr val="C9A227"/>
          </a:solidFill>
          <a:ln/>
        </p:spPr>
      </p:sp>
      <p:sp>
        <p:nvSpPr>
          <p:cNvPr id="8" name="Text 6"/>
          <p:cNvSpPr/>
          <p:nvPr/>
        </p:nvSpPr>
        <p:spPr>
          <a:xfrm>
            <a:off x="457200" y="2130552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2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1143000" y="2084832"/>
            <a:ext cx="7543800" cy="777240"/>
          </a:xfrm>
          <a:prstGeom prst="roundRect">
            <a:avLst>
              <a:gd name="adj" fmla="val 7059"/>
            </a:avLst>
          </a:prstGeom>
          <a:solidFill>
            <a:srgbClr val="F6F1E4"/>
          </a:solidFill>
          <a:ln/>
        </p:spPr>
      </p:sp>
      <p:sp>
        <p:nvSpPr>
          <p:cNvPr id="10" name="Text 8"/>
          <p:cNvSpPr/>
          <p:nvPr/>
        </p:nvSpPr>
        <p:spPr>
          <a:xfrm>
            <a:off x="1371600" y="2084832"/>
            <a:ext cx="7132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আল্লাহর প্রতি ভালোবাসা, শ্রদ্ধা ও ভয় সৃষ্টি হয়, যা ঈমানকে মজবুত করে।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457200" y="3026664"/>
            <a:ext cx="502920" cy="502920"/>
          </a:xfrm>
          <a:prstGeom prst="ellipse">
            <a:avLst/>
          </a:prstGeom>
          <a:solidFill>
            <a:srgbClr val="C9A227"/>
          </a:solidFill>
          <a:ln/>
        </p:spPr>
      </p:sp>
      <p:sp>
        <p:nvSpPr>
          <p:cNvPr id="12" name="Text 10"/>
          <p:cNvSpPr/>
          <p:nvPr/>
        </p:nvSpPr>
        <p:spPr>
          <a:xfrm>
            <a:off x="457200" y="3026664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1143000" y="2980944"/>
            <a:ext cx="7543800" cy="777240"/>
          </a:xfrm>
          <a:prstGeom prst="roundRect">
            <a:avLst>
              <a:gd name="adj" fmla="val 7059"/>
            </a:avLst>
          </a:prstGeom>
          <a:solidFill>
            <a:srgbClr val="F6F1E4"/>
          </a:solidFill>
          <a:ln/>
        </p:spPr>
      </p:sp>
      <p:sp>
        <p:nvSpPr>
          <p:cNvPr id="14" name="Text 12"/>
          <p:cNvSpPr/>
          <p:nvPr/>
        </p:nvSpPr>
        <p:spPr>
          <a:xfrm>
            <a:off x="1371600" y="2980944"/>
            <a:ext cx="7132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দোয়া ও ইবাদতে এই সুন্দর নামসমূহ ব্যবহার করে আল্লাহর নিকট প্রার্থনা করা যায়।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457200" y="3922776"/>
            <a:ext cx="502920" cy="502920"/>
          </a:xfrm>
          <a:prstGeom prst="ellipse">
            <a:avLst/>
          </a:prstGeom>
          <a:solidFill>
            <a:srgbClr val="C9A227"/>
          </a:solidFill>
          <a:ln/>
        </p:spPr>
      </p:sp>
      <p:sp>
        <p:nvSpPr>
          <p:cNvPr id="16" name="Text 14"/>
          <p:cNvSpPr/>
          <p:nvPr/>
        </p:nvSpPr>
        <p:spPr>
          <a:xfrm>
            <a:off x="457200" y="3922776"/>
            <a:ext cx="5029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solidFill>
                  <a:srgbClr val="0736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4</a:t>
            </a:r>
            <a:endParaRPr lang="en-US" sz="1800" dirty="0"/>
          </a:p>
        </p:txBody>
      </p:sp>
      <p:sp>
        <p:nvSpPr>
          <p:cNvPr id="17" name="Shape 15"/>
          <p:cNvSpPr/>
          <p:nvPr/>
        </p:nvSpPr>
        <p:spPr>
          <a:xfrm>
            <a:off x="1143000" y="3877056"/>
            <a:ext cx="7543800" cy="777240"/>
          </a:xfrm>
          <a:prstGeom prst="roundRect">
            <a:avLst>
              <a:gd name="adj" fmla="val 7059"/>
            </a:avLst>
          </a:prstGeom>
          <a:solidFill>
            <a:srgbClr val="F6F1E4"/>
          </a:solidFill>
          <a:ln/>
        </p:spPr>
      </p:sp>
      <p:sp>
        <p:nvSpPr>
          <p:cNvPr id="18" name="Text 16"/>
          <p:cNvSpPr/>
          <p:nvPr/>
        </p:nvSpPr>
        <p:spPr>
          <a:xfrm>
            <a:off x="1371600" y="3877056"/>
            <a:ext cx="713232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lnSpc>
                <a:spcPct val="105000"/>
              </a:lnSpc>
              <a:buNone/>
            </a:pPr>
            <a:r>
              <a:rPr lang="en-US" sz="1600" dirty="0">
                <a:solidFill>
                  <a:srgbClr val="2B2B2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আল্লাহর গুণাবলি অনুসরণ করে নিজের চরিত্র সুন্দর ও পরিশীলিত করা যায় — যেমন তিনি ক্ষমাশীল, তাই আমরাও ক্ষমা করতে শিখি।</a:t>
            </a:r>
            <a:endParaRPr lang="en-US" sz="16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4F3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16278"/>
            <a:ext cx="3291840" cy="3291840"/>
          </a:xfrm>
          <a:prstGeom prst="ellipse">
            <a:avLst/>
          </a:prstGeom>
          <a:solidFill>
            <a:srgbClr val="07362B"/>
          </a:solidFill>
          <a:ln/>
        </p:spPr>
      </p:sp>
      <p:sp>
        <p:nvSpPr>
          <p:cNvPr id="3" name="Shape 1"/>
          <p:cNvSpPr/>
          <p:nvPr/>
        </p:nvSpPr>
        <p:spPr>
          <a:xfrm>
            <a:off x="6035040" y="2217420"/>
            <a:ext cx="2926080" cy="2926080"/>
          </a:xfrm>
          <a:prstGeom prst="ellipse">
            <a:avLst/>
          </a:prstGeom>
          <a:solidFill>
            <a:srgbClr val="07362B"/>
          </a:solidFill>
          <a:ln/>
        </p:spPr>
      </p:sp>
      <p:sp>
        <p:nvSpPr>
          <p:cNvPr id="4" name="Text 2"/>
          <p:cNvSpPr/>
          <p:nvPr/>
        </p:nvSpPr>
        <p:spPr>
          <a:xfrm>
            <a:off x="457200" y="411480"/>
            <a:ext cx="82296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আমাদের করণীয়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914400" y="1325880"/>
            <a:ext cx="7315200" cy="548640"/>
          </a:xfrm>
          <a:prstGeom prst="roundRect">
            <a:avLst>
              <a:gd name="adj" fmla="val 50000"/>
            </a:avLst>
          </a:prstGeom>
          <a:solidFill>
            <a:srgbClr val="07362B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51560" y="1325880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✓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508760" y="1325880"/>
            <a:ext cx="6537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আসমাউল হুসনা মুখস্থ করা এবং প্রতিটি নামের অর্থ বুঝে পড়া।</a:t>
            </a:r>
            <a:endParaRPr lang="en-US" sz="1600" dirty="0"/>
          </a:p>
        </p:txBody>
      </p:sp>
      <p:sp>
        <p:nvSpPr>
          <p:cNvPr id="8" name="Shape 6"/>
          <p:cNvSpPr/>
          <p:nvPr/>
        </p:nvSpPr>
        <p:spPr>
          <a:xfrm>
            <a:off x="914400" y="2039112"/>
            <a:ext cx="7315200" cy="548640"/>
          </a:xfrm>
          <a:prstGeom prst="roundRect">
            <a:avLst>
              <a:gd name="adj" fmla="val 50000"/>
            </a:avLst>
          </a:prstGeom>
          <a:solidFill>
            <a:srgbClr val="07362B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1051560" y="2039112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✓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1508760" y="2039112"/>
            <a:ext cx="6537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প্রতিদিনের দোয়ায় ও নামাজে এই সুন্দর নামগুলো স্মরণ করা।</a:t>
            </a:r>
            <a:endParaRPr lang="en-US" sz="1600" dirty="0"/>
          </a:p>
        </p:txBody>
      </p:sp>
      <p:sp>
        <p:nvSpPr>
          <p:cNvPr id="11" name="Shape 9"/>
          <p:cNvSpPr/>
          <p:nvPr/>
        </p:nvSpPr>
        <p:spPr>
          <a:xfrm>
            <a:off x="914400" y="2752344"/>
            <a:ext cx="7315200" cy="548640"/>
          </a:xfrm>
          <a:prstGeom prst="roundRect">
            <a:avLst>
              <a:gd name="adj" fmla="val 50000"/>
            </a:avLst>
          </a:prstGeom>
          <a:solidFill>
            <a:srgbClr val="07362B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1051560" y="2752344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✓</a:t>
            </a:r>
            <a:endParaRPr lang="en-US" sz="1600" dirty="0"/>
          </a:p>
        </p:txBody>
      </p:sp>
      <p:sp>
        <p:nvSpPr>
          <p:cNvPr id="13" name="Text 11"/>
          <p:cNvSpPr/>
          <p:nvPr/>
        </p:nvSpPr>
        <p:spPr>
          <a:xfrm>
            <a:off x="1508760" y="2752344"/>
            <a:ext cx="6537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আল্লাহর গুণাবলির চর্চা নিজের জীবনে করার চেষ্টা করা।</a:t>
            </a:r>
            <a:endParaRPr lang="en-US" sz="1600" dirty="0"/>
          </a:p>
        </p:txBody>
      </p:sp>
      <p:sp>
        <p:nvSpPr>
          <p:cNvPr id="14" name="Shape 12"/>
          <p:cNvSpPr/>
          <p:nvPr/>
        </p:nvSpPr>
        <p:spPr>
          <a:xfrm>
            <a:off x="914400" y="3465576"/>
            <a:ext cx="7315200" cy="548640"/>
          </a:xfrm>
          <a:prstGeom prst="roundRect">
            <a:avLst>
              <a:gd name="adj" fmla="val 50000"/>
            </a:avLst>
          </a:prstGeom>
          <a:solidFill>
            <a:srgbClr val="07362B"/>
          </a:solidFill>
          <a:ln w="12700">
            <a:solidFill>
              <a:srgbClr val="C9A227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1051560" y="3465576"/>
            <a:ext cx="457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b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✓</a:t>
            </a:r>
            <a:endParaRPr lang="en-US" sz="1600" dirty="0"/>
          </a:p>
        </p:txBody>
      </p:sp>
      <p:sp>
        <p:nvSpPr>
          <p:cNvPr id="16" name="Text 14"/>
          <p:cNvSpPr/>
          <p:nvPr/>
        </p:nvSpPr>
        <p:spPr>
          <a:xfrm>
            <a:off x="1508760" y="3465576"/>
            <a:ext cx="6537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solidFill>
                  <a:srgbClr val="FFFFFF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আল্লাহর নৈকট্য ও সন্তুষ্টি লাভের জন্য একনিষ্ঠভাবে চেষ্টা করা।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548640" y="4434840"/>
            <a:ext cx="80467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i="1" dirty="0">
                <a:solidFill>
                  <a:srgbClr val="E8CD6B"/>
                </a:solidFill>
                <a:latin typeface="Nirmala UI" pitchFamily="34" charset="0"/>
                <a:ea typeface="Nirmala UI" pitchFamily="34" charset="-122"/>
                <a:cs typeface="Nirmala UI" pitchFamily="34" charset="-120"/>
              </a:rPr>
              <a:t>আল্লাহ আমাদের সবাইকে আসমাউল হুসনা জানার ও মানার তাওফিক দান করুন — আমিন।</a:t>
            </a:r>
            <a:endParaRPr lang="en-US" sz="1400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96" y="0"/>
            <a:ext cx="9147192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347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4000"/>
    </mc:Choice>
    <mc:Fallback>
      <p:transition spd="slow" advClick="0" advTm="4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277</Words>
  <Application>Microsoft Office PowerPoint</Application>
  <PresentationFormat>On-screen Show (16:9)</PresentationFormat>
  <Paragraphs>54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Nirmala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Microsoft account</cp:lastModifiedBy>
  <cp:revision>35</cp:revision>
  <dcterms:created xsi:type="dcterms:W3CDTF">2026-07-20T06:46:47Z</dcterms:created>
  <dcterms:modified xsi:type="dcterms:W3CDTF">2026-07-20T12:38:25Z</dcterms:modified>
</cp:coreProperties>
</file>