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84" r:id="rId3"/>
    <p:sldMasterId id="2147483720" r:id="rId4"/>
    <p:sldMasterId id="2147483732" r:id="rId5"/>
  </p:sldMasterIdLst>
  <p:sldIdLst>
    <p:sldId id="256" r:id="rId6"/>
    <p:sldId id="262" r:id="rId7"/>
    <p:sldId id="261" r:id="rId8"/>
    <p:sldId id="257" r:id="rId9"/>
    <p:sldId id="258" r:id="rId10"/>
    <p:sldId id="259" r:id="rId11"/>
    <p:sldId id="26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8997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5180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8673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6467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8318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05343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176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41704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7486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930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31587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87080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99248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2233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82840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260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72911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64522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83551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03490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58576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902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80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19-Jul-26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469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76400" y="3200400"/>
            <a:ext cx="6705600" cy="3785652"/>
          </a:xfrm>
          <a:prstGeom prst="rect">
            <a:avLst/>
          </a:prstGeom>
          <a:noFill/>
          <a:ln w="57150">
            <a:solidFill>
              <a:schemeClr val="tx1"/>
            </a:solidFill>
          </a:ln>
          <a:scene3d>
            <a:camera prst="perspectiveRelaxed"/>
            <a:lightRig rig="threePt" dir="t"/>
          </a:scene3d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4000" kern="0" dirty="0">
                <a:ln w="12700">
                  <a:solidFill>
                    <a:srgbClr val="FF0000"/>
                  </a:solidFill>
                </a:ln>
                <a:solidFill>
                  <a:srgbClr val="00B0F0"/>
                </a:solidFill>
              </a:rPr>
              <a:t>AZIMADDIN</a:t>
            </a:r>
          </a:p>
          <a:p>
            <a:pPr lvl="0">
              <a:defRPr/>
            </a:pPr>
            <a:r>
              <a:rPr lang="en-US" sz="4000" kern="0" dirty="0">
                <a:ln w="12700">
                  <a:solidFill>
                    <a:srgbClr val="FF0000"/>
                  </a:solidFill>
                </a:ln>
                <a:solidFill>
                  <a:srgbClr val="00B0F0"/>
                </a:solidFill>
              </a:rPr>
              <a:t>LECTURER ACCOUNTING</a:t>
            </a:r>
          </a:p>
          <a:p>
            <a:pPr lvl="0">
              <a:defRPr/>
            </a:pPr>
            <a:r>
              <a:rPr lang="en-US" sz="4000" kern="0" dirty="0">
                <a:ln w="12700">
                  <a:solidFill>
                    <a:srgbClr val="FF0000"/>
                  </a:solidFill>
                </a:ln>
                <a:solidFill>
                  <a:srgbClr val="00B0F0"/>
                </a:solidFill>
              </a:rPr>
              <a:t>GOPALNAGAR ADARSHA COLLEGE</a:t>
            </a:r>
          </a:p>
          <a:p>
            <a:pPr lvl="0">
              <a:defRPr/>
            </a:pPr>
            <a:r>
              <a:rPr lang="en-US" sz="4000" kern="0" dirty="0">
                <a:ln w="12700">
                  <a:solidFill>
                    <a:srgbClr val="FF0000"/>
                  </a:solidFill>
                </a:ln>
                <a:solidFill>
                  <a:srgbClr val="00B0F0"/>
                </a:solidFill>
              </a:rPr>
              <a:t>BRAHMANPARA</a:t>
            </a:r>
          </a:p>
          <a:p>
            <a:pPr lvl="0">
              <a:defRPr/>
            </a:pPr>
            <a:r>
              <a:rPr lang="en-US" sz="4000" kern="0" dirty="0">
                <a:ln w="12700">
                  <a:solidFill>
                    <a:srgbClr val="FF0000"/>
                  </a:solidFill>
                </a:ln>
                <a:solidFill>
                  <a:srgbClr val="00B0F0"/>
                </a:solidFill>
              </a:rPr>
              <a:t>COMILLA</a:t>
            </a:r>
            <a:endParaRPr lang="en-US" sz="4000" kern="0" dirty="0">
              <a:ln w="12700">
                <a:solidFill>
                  <a:srgbClr val="FF0000"/>
                </a:solidFill>
              </a:ln>
              <a:solidFill>
                <a:srgbClr val="00B0F0"/>
              </a:solidFill>
            </a:endParaRPr>
          </a:p>
        </p:txBody>
      </p:sp>
      <p:pic>
        <p:nvPicPr>
          <p:cNvPr id="1026" name="Picture 2" descr="C:\Users\HP\Desktop\Captur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1981200"/>
            <a:ext cx="160020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IMG_20260711_055601_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752600"/>
            <a:ext cx="2535967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971800" y="381000"/>
            <a:ext cx="3886200" cy="14465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8800" dirty="0" err="1" smtClean="0">
                <a:ln>
                  <a:solidFill>
                    <a:srgbClr val="FF0000"/>
                  </a:solidFill>
                </a:ln>
              </a:rPr>
              <a:t>স্বাগতম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1564275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81000"/>
            <a:ext cx="4724400" cy="923330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5400" dirty="0" err="1">
                <a:ln>
                  <a:solidFill>
                    <a:srgbClr val="FF0000"/>
                  </a:solidFill>
                </a:ln>
              </a:rPr>
              <a:t>পাঠ</a:t>
            </a:r>
            <a:r>
              <a:rPr lang="en-US" sz="5400" dirty="0">
                <a:ln>
                  <a:solidFill>
                    <a:srgbClr val="FF0000"/>
                  </a:solidFill>
                </a:ln>
              </a:rPr>
              <a:t> </a:t>
            </a:r>
            <a:r>
              <a:rPr lang="en-US" sz="5400" dirty="0" err="1">
                <a:ln>
                  <a:solidFill>
                    <a:srgbClr val="FF0000"/>
                  </a:solidFill>
                </a:ln>
              </a:rPr>
              <a:t>পরিচিতি</a:t>
            </a:r>
            <a:endParaRPr lang="en-US" sz="5400" dirty="0"/>
          </a:p>
        </p:txBody>
      </p:sp>
      <p:sp>
        <p:nvSpPr>
          <p:cNvPr id="3" name="Rectangle 2"/>
          <p:cNvSpPr/>
          <p:nvPr/>
        </p:nvSpPr>
        <p:spPr>
          <a:xfrm>
            <a:off x="457200" y="2217003"/>
            <a:ext cx="3429000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4800" dirty="0" err="1"/>
              <a:t>অধ্যায়</a:t>
            </a:r>
            <a:r>
              <a:rPr lang="en-US" sz="4800" dirty="0"/>
              <a:t> </a:t>
            </a:r>
            <a:r>
              <a:rPr lang="en-US" sz="4800" dirty="0" err="1"/>
              <a:t>চতুর্থ</a:t>
            </a:r>
            <a:endParaRPr lang="en-US" sz="4800" dirty="0"/>
          </a:p>
        </p:txBody>
      </p:sp>
      <p:sp>
        <p:nvSpPr>
          <p:cNvPr id="6" name="Rectangle 5"/>
          <p:cNvSpPr/>
          <p:nvPr/>
        </p:nvSpPr>
        <p:spPr>
          <a:xfrm>
            <a:off x="878521" y="4611469"/>
            <a:ext cx="7386959" cy="646331"/>
          </a:xfrm>
          <a:prstGeom prst="rect">
            <a:avLst/>
          </a:prstGeom>
          <a:ln w="57150">
            <a:solidFill>
              <a:schemeClr val="accent6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sz="3600" dirty="0" err="1"/>
              <a:t>যৌথ</a:t>
            </a:r>
            <a:r>
              <a:rPr lang="en-US" sz="3600" dirty="0"/>
              <a:t> </a:t>
            </a:r>
            <a:r>
              <a:rPr lang="en-US" sz="3600" dirty="0" err="1"/>
              <a:t>মূলধণী</a:t>
            </a:r>
            <a:r>
              <a:rPr lang="en-US" sz="3600" dirty="0"/>
              <a:t> </a:t>
            </a:r>
            <a:r>
              <a:rPr lang="en-US" sz="3600" dirty="0" err="1"/>
              <a:t>কোম্পানির</a:t>
            </a:r>
            <a:r>
              <a:rPr lang="en-US" sz="3600" dirty="0"/>
              <a:t> </a:t>
            </a:r>
            <a:r>
              <a:rPr lang="en-US" sz="3600" dirty="0" err="1"/>
              <a:t>মূলধন</a:t>
            </a:r>
            <a:r>
              <a:rPr lang="en-US" sz="3600" dirty="0"/>
              <a:t> </a:t>
            </a:r>
            <a:r>
              <a:rPr lang="en-US" sz="3600" dirty="0" err="1"/>
              <a:t>হিসাব</a:t>
            </a:r>
            <a:endParaRPr lang="en-US" sz="3600" dirty="0"/>
          </a:p>
        </p:txBody>
      </p:sp>
      <p:sp>
        <p:nvSpPr>
          <p:cNvPr id="7" name="Rectangle 6"/>
          <p:cNvSpPr/>
          <p:nvPr/>
        </p:nvSpPr>
        <p:spPr>
          <a:xfrm>
            <a:off x="533400" y="3406914"/>
            <a:ext cx="5101076" cy="707886"/>
          </a:xfrm>
          <a:prstGeom prst="rect">
            <a:avLst/>
          </a:prstGeom>
          <a:ln w="571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4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হিসাববিজ্ঞান</a:t>
            </a:r>
            <a:r>
              <a:rPr 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২য় </a:t>
            </a:r>
            <a:r>
              <a:rPr lang="en-US" sz="4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পত্র</a:t>
            </a:r>
            <a:endParaRPr lang="en-US" sz="4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0" y="5707559"/>
            <a:ext cx="5934638" cy="769441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en-US" sz="4400" dirty="0" err="1"/>
              <a:t>শ্রেণিঃ</a:t>
            </a:r>
            <a:r>
              <a:rPr lang="en-US" sz="4400" dirty="0"/>
              <a:t> </a:t>
            </a:r>
            <a:r>
              <a:rPr lang="en-US" sz="44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একাদশ</a:t>
            </a:r>
            <a:r>
              <a:rPr lang="en-US" sz="4400" dirty="0"/>
              <a:t> ও </a:t>
            </a:r>
            <a:r>
              <a:rPr lang="en-US" sz="4400" b="1" dirty="0" err="1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দ্বাদশ</a:t>
            </a:r>
            <a:endParaRPr lang="en-US" sz="4400" dirty="0"/>
          </a:p>
        </p:txBody>
      </p:sp>
      <p:sp>
        <p:nvSpPr>
          <p:cNvPr id="9" name="Rectangle 8"/>
          <p:cNvSpPr/>
          <p:nvPr/>
        </p:nvSpPr>
        <p:spPr>
          <a:xfrm>
            <a:off x="5169720" y="685800"/>
            <a:ext cx="3821880" cy="523220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28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তারিখঃ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১৯/০৭/২০২৬ </a:t>
            </a:r>
            <a:endParaRPr lang="en-US" sz="2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34476" y="1752600"/>
            <a:ext cx="2366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026" name="Picture 2" descr="D:\IMG_20260711_055423_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676868"/>
            <a:ext cx="2514600" cy="2285532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2400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2-Point Star 3"/>
          <p:cNvSpPr/>
          <p:nvPr/>
        </p:nvSpPr>
        <p:spPr>
          <a:xfrm>
            <a:off x="5618018" y="20782"/>
            <a:ext cx="2895600" cy="2514600"/>
          </a:xfrm>
          <a:prstGeom prst="star1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D:\173907819158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04800"/>
            <a:ext cx="1954823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4800" y="2438400"/>
            <a:ext cx="8229600" cy="267765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১</a:t>
            </a:r>
            <a:r>
              <a:rPr lang="en-US" sz="2800" dirty="0" smtClean="0"/>
              <a:t>। </a:t>
            </a:r>
            <a:r>
              <a:rPr lang="en-US" sz="2800" dirty="0" err="1" smtClean="0"/>
              <a:t>শিক্ষার্থীগণ</a:t>
            </a:r>
            <a:r>
              <a:rPr lang="en-US" sz="2800" dirty="0" smtClean="0"/>
              <a:t> </a:t>
            </a:r>
            <a:r>
              <a:rPr lang="en-US" sz="2800" dirty="0" err="1" smtClean="0"/>
              <a:t>শেয়ার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সম্পর্কে</a:t>
            </a:r>
            <a:r>
              <a:rPr lang="en-US" sz="2800" dirty="0" smtClean="0"/>
              <a:t> </a:t>
            </a:r>
            <a:r>
              <a:rPr lang="en-US" sz="2800" dirty="0" err="1" smtClean="0"/>
              <a:t>ধারণা</a:t>
            </a:r>
            <a:r>
              <a:rPr lang="en-US" sz="2800" dirty="0" smtClean="0"/>
              <a:t>  </a:t>
            </a:r>
            <a:r>
              <a:rPr lang="en-US" sz="2800" dirty="0" err="1" smtClean="0"/>
              <a:t>লাভ</a:t>
            </a:r>
            <a:r>
              <a:rPr lang="en-US" sz="2800" dirty="0" smtClean="0"/>
              <a:t> </a:t>
            </a:r>
            <a:r>
              <a:rPr lang="en-US" sz="2800" dirty="0" err="1" smtClean="0"/>
              <a:t>করতে</a:t>
            </a:r>
            <a:r>
              <a:rPr lang="en-US" sz="2800" dirty="0" smtClean="0"/>
              <a:t> </a:t>
            </a:r>
            <a:r>
              <a:rPr lang="en-US" sz="2800" dirty="0" err="1" smtClean="0"/>
              <a:t>পারে</a:t>
            </a:r>
            <a:r>
              <a:rPr lang="en-US" sz="2800" dirty="0" smtClean="0"/>
              <a:t>।</a:t>
            </a:r>
          </a:p>
          <a:p>
            <a:r>
              <a:rPr lang="en-US" sz="2800" dirty="0" smtClean="0"/>
              <a:t>২। </a:t>
            </a:r>
            <a:r>
              <a:rPr lang="en-US" sz="2800" dirty="0" err="1" smtClean="0"/>
              <a:t>মূলধন</a:t>
            </a:r>
            <a:r>
              <a:rPr lang="en-US" sz="2800" dirty="0" smtClean="0"/>
              <a:t> </a:t>
            </a:r>
            <a:r>
              <a:rPr lang="en-US" sz="2800" dirty="0" err="1" smtClean="0"/>
              <a:t>জাতীয়</a:t>
            </a:r>
            <a:r>
              <a:rPr lang="en-US" sz="2800" dirty="0" smtClean="0"/>
              <a:t> </a:t>
            </a:r>
            <a:r>
              <a:rPr lang="en-US" sz="2800" dirty="0" err="1" smtClean="0"/>
              <a:t>সম্পর্কে</a:t>
            </a:r>
            <a:r>
              <a:rPr lang="en-US" sz="2800" dirty="0" smtClean="0"/>
              <a:t> </a:t>
            </a:r>
            <a:r>
              <a:rPr lang="en-US" sz="2800" dirty="0" err="1" smtClean="0"/>
              <a:t>ধারণা</a:t>
            </a:r>
            <a:r>
              <a:rPr lang="en-US" sz="2800" dirty="0" smtClean="0"/>
              <a:t> </a:t>
            </a:r>
            <a:r>
              <a:rPr lang="en-US" sz="2800" dirty="0" err="1" smtClean="0"/>
              <a:t>লাভ</a:t>
            </a:r>
            <a:r>
              <a:rPr lang="en-US" sz="2800" dirty="0" smtClean="0"/>
              <a:t> </a:t>
            </a:r>
            <a:r>
              <a:rPr lang="en-US" sz="2800" dirty="0" err="1" smtClean="0"/>
              <a:t>করতে</a:t>
            </a:r>
            <a:r>
              <a:rPr lang="en-US" sz="2800" dirty="0" smtClean="0"/>
              <a:t> </a:t>
            </a:r>
            <a:r>
              <a:rPr lang="en-US" sz="2800" dirty="0" err="1" smtClean="0"/>
              <a:t>পারবে</a:t>
            </a:r>
            <a:r>
              <a:rPr lang="en-US" sz="2800" dirty="0" smtClean="0"/>
              <a:t>।</a:t>
            </a:r>
          </a:p>
          <a:p>
            <a:r>
              <a:rPr lang="en-US" sz="2800" dirty="0" smtClean="0"/>
              <a:t>৩। </a:t>
            </a:r>
            <a:r>
              <a:rPr lang="en-US" sz="2800" dirty="0" err="1" smtClean="0"/>
              <a:t>কোম্পানির</a:t>
            </a:r>
            <a:r>
              <a:rPr lang="en-US" sz="2800" dirty="0" smtClean="0"/>
              <a:t> </a:t>
            </a:r>
            <a:r>
              <a:rPr lang="en-US" sz="2800" dirty="0" err="1" smtClean="0"/>
              <a:t>মূলধনের</a:t>
            </a:r>
            <a:r>
              <a:rPr lang="en-US" sz="2800" dirty="0" smtClean="0"/>
              <a:t> </a:t>
            </a:r>
            <a:r>
              <a:rPr lang="en-US" sz="2800" dirty="0" err="1" smtClean="0"/>
              <a:t>শ্রেণি</a:t>
            </a:r>
            <a:r>
              <a:rPr lang="en-US" sz="2800" dirty="0" smtClean="0"/>
              <a:t> </a:t>
            </a:r>
            <a:r>
              <a:rPr lang="en-US" sz="2800" dirty="0" err="1" smtClean="0"/>
              <a:t>বিভাগগুলো</a:t>
            </a:r>
            <a:r>
              <a:rPr lang="en-US" sz="2800" dirty="0" smtClean="0"/>
              <a:t> </a:t>
            </a:r>
            <a:r>
              <a:rPr lang="en-US" sz="2800" dirty="0" err="1" smtClean="0"/>
              <a:t>জানতে</a:t>
            </a:r>
            <a:r>
              <a:rPr lang="en-US" sz="2800" dirty="0" smtClean="0"/>
              <a:t> </a:t>
            </a:r>
            <a:r>
              <a:rPr lang="en-US" sz="2800" dirty="0" err="1" smtClean="0"/>
              <a:t>পারবে</a:t>
            </a:r>
            <a:r>
              <a:rPr lang="en-US" sz="2800" dirty="0" smtClean="0"/>
              <a:t>।</a:t>
            </a:r>
          </a:p>
          <a:p>
            <a:r>
              <a:rPr lang="en-US" sz="2800" dirty="0" smtClean="0"/>
              <a:t>৪। </a:t>
            </a:r>
            <a:r>
              <a:rPr lang="en-US" sz="2800" dirty="0" err="1" smtClean="0"/>
              <a:t>শেয়ার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ইস্যু</a:t>
            </a:r>
            <a:r>
              <a:rPr lang="en-US" sz="2800" dirty="0" smtClean="0"/>
              <a:t>, </a:t>
            </a:r>
            <a:r>
              <a:rPr lang="en-US" sz="2800" dirty="0" err="1" smtClean="0"/>
              <a:t>বিলি</a:t>
            </a:r>
            <a:r>
              <a:rPr lang="en-US" sz="2800" dirty="0" smtClean="0"/>
              <a:t> </a:t>
            </a:r>
            <a:r>
              <a:rPr lang="en-US" sz="2800" dirty="0" err="1" smtClean="0"/>
              <a:t>সংক্রান্ত</a:t>
            </a:r>
            <a:r>
              <a:rPr lang="en-US" sz="2800" dirty="0" smtClean="0"/>
              <a:t> </a:t>
            </a:r>
            <a:r>
              <a:rPr lang="en-US" sz="2800" dirty="0" err="1" smtClean="0"/>
              <a:t>গাণিতিক</a:t>
            </a:r>
            <a:r>
              <a:rPr lang="en-US" sz="2800" dirty="0" smtClean="0"/>
              <a:t> </a:t>
            </a:r>
            <a:r>
              <a:rPr lang="en-US" sz="2800" dirty="0" err="1" smtClean="0"/>
              <a:t>সমস্যা</a:t>
            </a:r>
            <a:r>
              <a:rPr lang="en-US" sz="2800" dirty="0" smtClean="0"/>
              <a:t> </a:t>
            </a:r>
            <a:r>
              <a:rPr lang="en-US" sz="2800" dirty="0" err="1" smtClean="0"/>
              <a:t>সমাধান</a:t>
            </a:r>
            <a:r>
              <a:rPr lang="en-US" sz="2800" dirty="0" smtClean="0"/>
              <a:t> </a:t>
            </a:r>
            <a:r>
              <a:rPr lang="en-US" sz="2800" dirty="0" err="1" smtClean="0"/>
              <a:t>করতে</a:t>
            </a:r>
            <a:r>
              <a:rPr lang="en-US" sz="2800" dirty="0" smtClean="0"/>
              <a:t> </a:t>
            </a:r>
            <a:r>
              <a:rPr lang="en-US" sz="2800" dirty="0" err="1" smtClean="0"/>
              <a:t>পারবে</a:t>
            </a:r>
            <a:r>
              <a:rPr lang="en-US" sz="2800" dirty="0" smtClean="0"/>
              <a:t>।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990600" y="914400"/>
            <a:ext cx="2438400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err="1"/>
              <a:t>শিখন</a:t>
            </a:r>
            <a:r>
              <a:rPr lang="en-US" sz="3600" dirty="0"/>
              <a:t> </a:t>
            </a:r>
            <a:r>
              <a:rPr lang="en-US" sz="3600" dirty="0" err="1"/>
              <a:t>ফলঃ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68337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62200" y="457200"/>
            <a:ext cx="4495800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 err="1" smtClean="0"/>
              <a:t>গাণিতিক</a:t>
            </a:r>
            <a:r>
              <a:rPr lang="en-US" sz="4800" dirty="0" smtClean="0"/>
              <a:t> </a:t>
            </a:r>
            <a:r>
              <a:rPr lang="en-US" sz="4800" dirty="0" err="1" smtClean="0"/>
              <a:t>সমস্যা</a:t>
            </a: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1676400"/>
            <a:ext cx="8686800" cy="3108543"/>
          </a:xfrm>
          <a:prstGeom prst="rect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আর</a:t>
            </a:r>
            <a:r>
              <a:rPr lang="en-US" sz="2800" dirty="0" smtClean="0"/>
              <a:t>. </a:t>
            </a:r>
            <a:r>
              <a:rPr lang="en-US" sz="2800" dirty="0" err="1" smtClean="0"/>
              <a:t>এফ</a:t>
            </a:r>
            <a:r>
              <a:rPr lang="en-US" sz="2800" dirty="0" smtClean="0"/>
              <a:t>, </a:t>
            </a:r>
            <a:r>
              <a:rPr lang="en-US" sz="2800" dirty="0" err="1" smtClean="0"/>
              <a:t>এল</a:t>
            </a:r>
            <a:r>
              <a:rPr lang="en-US" sz="2800" dirty="0" smtClean="0"/>
              <a:t> </a:t>
            </a:r>
            <a:r>
              <a:rPr lang="en-US" sz="2800" dirty="0" err="1" smtClean="0"/>
              <a:t>কোম্পানী</a:t>
            </a:r>
            <a:r>
              <a:rPr lang="en-US" sz="2800" dirty="0" smtClean="0"/>
              <a:t> </a:t>
            </a:r>
            <a:r>
              <a:rPr lang="en-US" sz="2800" dirty="0" err="1" smtClean="0"/>
              <a:t>লিঃ</a:t>
            </a:r>
            <a:r>
              <a:rPr lang="en-US" sz="2800" dirty="0" smtClean="0"/>
              <a:t> </a:t>
            </a:r>
            <a:r>
              <a:rPr lang="en-US" sz="2800" dirty="0" err="1" smtClean="0"/>
              <a:t>প্রতি</a:t>
            </a:r>
            <a:r>
              <a:rPr lang="en-US" sz="2800" dirty="0" smtClean="0"/>
              <a:t> </a:t>
            </a:r>
            <a:r>
              <a:rPr lang="en-US" sz="2800" dirty="0" err="1" smtClean="0"/>
              <a:t>শেয়ার</a:t>
            </a:r>
            <a:r>
              <a:rPr lang="en-US" sz="2800" dirty="0" smtClean="0"/>
              <a:t> ৬০ </a:t>
            </a:r>
            <a:r>
              <a:rPr lang="en-US" sz="2800" dirty="0" err="1" smtClean="0"/>
              <a:t>টাকা</a:t>
            </a:r>
            <a:r>
              <a:rPr lang="en-US" sz="2800" dirty="0" smtClean="0"/>
              <a:t> </a:t>
            </a:r>
            <a:r>
              <a:rPr lang="en-US" sz="2800" dirty="0" err="1" smtClean="0"/>
              <a:t>করে</a:t>
            </a:r>
            <a:r>
              <a:rPr lang="en-US" sz="2800" dirty="0" smtClean="0"/>
              <a:t> ৪২,০০,০০০ </a:t>
            </a:r>
            <a:r>
              <a:rPr lang="en-US" sz="2800" dirty="0" err="1" smtClean="0"/>
              <a:t>টাকা</a:t>
            </a:r>
            <a:r>
              <a:rPr lang="en-US" sz="2800" dirty="0" smtClean="0"/>
              <a:t> </a:t>
            </a:r>
            <a:r>
              <a:rPr lang="en-US" sz="2800" dirty="0" err="1" smtClean="0"/>
              <a:t>বাবদ</a:t>
            </a:r>
            <a:r>
              <a:rPr lang="en-US" sz="2800" dirty="0" smtClean="0"/>
              <a:t> ৭০,০০০ </a:t>
            </a:r>
            <a:r>
              <a:rPr lang="en-US" sz="2800" dirty="0" err="1" smtClean="0"/>
              <a:t>শেয়ার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নিয়ে</a:t>
            </a:r>
            <a:r>
              <a:rPr lang="en-US" sz="2800" dirty="0" smtClean="0"/>
              <a:t> </a:t>
            </a:r>
            <a:r>
              <a:rPr lang="en-US" sz="2800" dirty="0" err="1" smtClean="0"/>
              <a:t>নিবন্ধিত</a:t>
            </a:r>
            <a:r>
              <a:rPr lang="en-US" sz="2800" dirty="0" smtClean="0"/>
              <a:t> </a:t>
            </a:r>
            <a:r>
              <a:rPr lang="en-US" sz="2800" dirty="0" err="1" smtClean="0"/>
              <a:t>হয়</a:t>
            </a:r>
            <a:r>
              <a:rPr lang="en-US" sz="2800" dirty="0" smtClean="0"/>
              <a:t>। </a:t>
            </a:r>
            <a:r>
              <a:rPr lang="en-US" sz="2800" dirty="0" err="1" smtClean="0"/>
              <a:t>কোং</a:t>
            </a:r>
            <a:r>
              <a:rPr lang="en-US" sz="2800" dirty="0" smtClean="0"/>
              <a:t> </a:t>
            </a:r>
            <a:r>
              <a:rPr lang="en-US" sz="2800" dirty="0" err="1" smtClean="0"/>
              <a:t>প্রতি</a:t>
            </a:r>
            <a:r>
              <a:rPr lang="en-US" sz="2800" dirty="0" smtClean="0"/>
              <a:t> </a:t>
            </a:r>
            <a:r>
              <a:rPr lang="en-US" sz="2800" dirty="0" err="1" smtClean="0"/>
              <a:t>শেয়ার</a:t>
            </a:r>
            <a:r>
              <a:rPr lang="en-US" sz="2800" dirty="0" smtClean="0"/>
              <a:t> ৭০ </a:t>
            </a:r>
            <a:r>
              <a:rPr lang="en-US" sz="2800" dirty="0" err="1" smtClean="0"/>
              <a:t>টাকা</a:t>
            </a:r>
            <a:r>
              <a:rPr lang="en-US" sz="2800" dirty="0" smtClean="0"/>
              <a:t> </a:t>
            </a:r>
            <a:r>
              <a:rPr lang="en-US" sz="2800" dirty="0" err="1" smtClean="0"/>
              <a:t>করে</a:t>
            </a:r>
            <a:r>
              <a:rPr lang="en-US" sz="2800" dirty="0" smtClean="0"/>
              <a:t> ৬০,০০০ </a:t>
            </a:r>
            <a:r>
              <a:rPr lang="en-US" sz="2800" dirty="0" err="1" smtClean="0"/>
              <a:t>শেয়ার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বিক্রির</a:t>
            </a:r>
            <a:r>
              <a:rPr lang="en-US" sz="2800" dirty="0" smtClean="0"/>
              <a:t> </a:t>
            </a:r>
            <a:r>
              <a:rPr lang="en-US" sz="2800" dirty="0" err="1" smtClean="0"/>
              <a:t>জন্য</a:t>
            </a:r>
            <a:r>
              <a:rPr lang="en-US" sz="2800" dirty="0" smtClean="0"/>
              <a:t> </a:t>
            </a:r>
            <a:r>
              <a:rPr lang="en-US" sz="2800" dirty="0" err="1" smtClean="0"/>
              <a:t>বাজারে</a:t>
            </a:r>
            <a:r>
              <a:rPr lang="en-US" sz="2800" dirty="0" smtClean="0"/>
              <a:t> </a:t>
            </a:r>
            <a:r>
              <a:rPr lang="en-US" sz="2800" dirty="0" err="1" smtClean="0"/>
              <a:t>ইস্যু</a:t>
            </a:r>
            <a:r>
              <a:rPr lang="en-US" sz="2800" dirty="0" smtClean="0"/>
              <a:t> </a:t>
            </a:r>
            <a:r>
              <a:rPr lang="en-US" sz="2800" dirty="0" err="1" smtClean="0"/>
              <a:t>করে</a:t>
            </a:r>
            <a:r>
              <a:rPr lang="en-US" sz="2800" dirty="0" smtClean="0"/>
              <a:t>। </a:t>
            </a:r>
            <a:r>
              <a:rPr lang="en-US" sz="2800" dirty="0" err="1" smtClean="0"/>
              <a:t>কোং</a:t>
            </a:r>
            <a:r>
              <a:rPr lang="en-US" sz="2800" dirty="0" smtClean="0"/>
              <a:t> ৬৫,০০০ </a:t>
            </a:r>
            <a:r>
              <a:rPr lang="en-US" sz="2800" dirty="0" err="1" smtClean="0"/>
              <a:t>শেয়ার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এর</a:t>
            </a:r>
            <a:r>
              <a:rPr lang="en-US" sz="2800" dirty="0" smtClean="0"/>
              <a:t> </a:t>
            </a:r>
            <a:r>
              <a:rPr lang="en-US" sz="2800" dirty="0" err="1" smtClean="0"/>
              <a:t>আবেদন</a:t>
            </a:r>
            <a:r>
              <a:rPr lang="en-US" sz="2800" dirty="0" smtClean="0"/>
              <a:t> </a:t>
            </a:r>
            <a:r>
              <a:rPr lang="en-US" sz="2800" dirty="0" err="1" smtClean="0"/>
              <a:t>পত্র</a:t>
            </a:r>
            <a:r>
              <a:rPr lang="en-US" sz="2800" dirty="0" smtClean="0"/>
              <a:t> </a:t>
            </a:r>
            <a:r>
              <a:rPr lang="en-US" sz="2800" dirty="0" err="1" smtClean="0"/>
              <a:t>পায়</a:t>
            </a:r>
            <a:r>
              <a:rPr lang="en-US" sz="2800" dirty="0" smtClean="0"/>
              <a:t>। </a:t>
            </a:r>
            <a:r>
              <a:rPr lang="en-US" sz="2800" dirty="0" err="1" smtClean="0"/>
              <a:t>অতিরিক্ত</a:t>
            </a:r>
            <a:r>
              <a:rPr lang="en-US" sz="2800" dirty="0" smtClean="0"/>
              <a:t> </a:t>
            </a:r>
            <a:r>
              <a:rPr lang="en-US" sz="2800" dirty="0" err="1" smtClean="0"/>
              <a:t>শেয়ারগুলো</a:t>
            </a:r>
            <a:r>
              <a:rPr lang="en-US" sz="2800" dirty="0" smtClean="0"/>
              <a:t> </a:t>
            </a:r>
            <a:r>
              <a:rPr lang="en-US" sz="2800" dirty="0" err="1" smtClean="0"/>
              <a:t>যথারীতি</a:t>
            </a:r>
            <a:r>
              <a:rPr lang="en-US" sz="2800" dirty="0" smtClean="0"/>
              <a:t> </a:t>
            </a:r>
            <a:r>
              <a:rPr lang="en-US" sz="2800" dirty="0" err="1" smtClean="0"/>
              <a:t>ফেরত</a:t>
            </a:r>
            <a:r>
              <a:rPr lang="en-US" sz="2800" dirty="0" smtClean="0"/>
              <a:t> </a:t>
            </a:r>
            <a:r>
              <a:rPr lang="en-US" sz="2800" dirty="0" err="1" smtClean="0"/>
              <a:t>দেওয়া</a:t>
            </a:r>
            <a:r>
              <a:rPr lang="en-US" sz="2800" dirty="0" smtClean="0"/>
              <a:t> </a:t>
            </a:r>
            <a:r>
              <a:rPr lang="en-US" sz="2800" dirty="0" err="1" smtClean="0"/>
              <a:t>হয়</a:t>
            </a:r>
            <a:r>
              <a:rPr lang="en-US" sz="2800" dirty="0" smtClean="0"/>
              <a:t>। </a:t>
            </a:r>
            <a:r>
              <a:rPr lang="en-US" sz="2800" dirty="0" err="1" smtClean="0"/>
              <a:t>কোং</a:t>
            </a:r>
            <a:r>
              <a:rPr lang="en-US" sz="2800" dirty="0" smtClean="0"/>
              <a:t> </a:t>
            </a:r>
            <a:r>
              <a:rPr lang="en-US" sz="2800" dirty="0" err="1" smtClean="0"/>
              <a:t>প্রতি</a:t>
            </a:r>
            <a:r>
              <a:rPr lang="en-US" sz="2800" dirty="0" smtClean="0"/>
              <a:t> </a:t>
            </a:r>
            <a:r>
              <a:rPr lang="en-US" sz="2800" dirty="0" err="1" smtClean="0"/>
              <a:t>শেয়ার</a:t>
            </a:r>
            <a:r>
              <a:rPr lang="en-US" sz="2800" dirty="0" smtClean="0"/>
              <a:t> ০.৯০ </a:t>
            </a:r>
            <a:r>
              <a:rPr lang="en-US" sz="2800" dirty="0" err="1" smtClean="0"/>
              <a:t>টাকা</a:t>
            </a:r>
            <a:r>
              <a:rPr lang="en-US" sz="2800" dirty="0" smtClean="0"/>
              <a:t> </a:t>
            </a:r>
            <a:r>
              <a:rPr lang="en-US" sz="2800" dirty="0" err="1" smtClean="0"/>
              <a:t>করে</a:t>
            </a:r>
            <a:r>
              <a:rPr lang="en-US" sz="2800" dirty="0" smtClean="0"/>
              <a:t> </a:t>
            </a:r>
            <a:r>
              <a:rPr lang="en-US" sz="2800" dirty="0" err="1" smtClean="0"/>
              <a:t>শেয়ার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বিক্রয়</a:t>
            </a:r>
            <a:r>
              <a:rPr lang="en-US" sz="2800" dirty="0" smtClean="0"/>
              <a:t> </a:t>
            </a:r>
            <a:r>
              <a:rPr lang="en-US" sz="2800" dirty="0" err="1" smtClean="0"/>
              <a:t>বাবদ</a:t>
            </a:r>
            <a:r>
              <a:rPr lang="en-US" sz="2800" dirty="0" smtClean="0"/>
              <a:t> </a:t>
            </a:r>
            <a:r>
              <a:rPr lang="en-US" sz="2800" dirty="0" err="1" smtClean="0"/>
              <a:t>প্রাথমিক</a:t>
            </a:r>
            <a:r>
              <a:rPr lang="en-US" sz="2800" dirty="0" smtClean="0"/>
              <a:t> </a:t>
            </a:r>
            <a:r>
              <a:rPr lang="en-US" sz="2800" dirty="0" err="1" smtClean="0"/>
              <a:t>খরচ</a:t>
            </a:r>
            <a:r>
              <a:rPr lang="en-US" sz="2800" dirty="0" smtClean="0"/>
              <a:t> </a:t>
            </a:r>
            <a:r>
              <a:rPr lang="en-US" sz="2800" dirty="0" err="1" smtClean="0"/>
              <a:t>প্রদান</a:t>
            </a:r>
            <a:r>
              <a:rPr lang="en-US" sz="2800" dirty="0" smtClean="0"/>
              <a:t> </a:t>
            </a:r>
            <a:r>
              <a:rPr lang="en-US" sz="2800" dirty="0" err="1" smtClean="0"/>
              <a:t>করে</a:t>
            </a:r>
            <a:r>
              <a:rPr lang="en-US" sz="2800" dirty="0" smtClean="0"/>
              <a:t>।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5020270"/>
            <a:ext cx="8001000" cy="1569660"/>
          </a:xfrm>
          <a:prstGeom prst="rect">
            <a:avLst/>
          </a:prstGeom>
          <a:solidFill>
            <a:schemeClr val="accent5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ক) </a:t>
            </a:r>
            <a:r>
              <a:rPr lang="en-US" sz="2400" dirty="0" err="1" smtClean="0"/>
              <a:t>শেয়ার</a:t>
            </a:r>
            <a:r>
              <a:rPr lang="en-US" sz="2400" dirty="0" smtClean="0"/>
              <a:t> </a:t>
            </a:r>
            <a:r>
              <a:rPr lang="en-US" sz="2400" dirty="0" err="1" smtClean="0"/>
              <a:t>প্রতি</a:t>
            </a:r>
            <a:r>
              <a:rPr lang="en-US" sz="2400" dirty="0" smtClean="0"/>
              <a:t> </a:t>
            </a:r>
            <a:r>
              <a:rPr lang="en-US" sz="2400" dirty="0" err="1" smtClean="0"/>
              <a:t>অধিহার</a:t>
            </a:r>
            <a:r>
              <a:rPr lang="en-US" sz="2400" dirty="0"/>
              <a:t>,</a:t>
            </a:r>
            <a:r>
              <a:rPr lang="en-US" sz="2400" dirty="0" smtClean="0"/>
              <a:t> </a:t>
            </a:r>
            <a:r>
              <a:rPr lang="en-US" sz="2400" dirty="0" err="1" smtClean="0"/>
              <a:t>মোট</a:t>
            </a:r>
            <a:r>
              <a:rPr lang="en-US" sz="2400" dirty="0" smtClean="0"/>
              <a:t> </a:t>
            </a:r>
            <a:r>
              <a:rPr lang="en-US" sz="2400" dirty="0" err="1" smtClean="0"/>
              <a:t>অধিহারের</a:t>
            </a:r>
            <a:r>
              <a:rPr lang="en-US" sz="2400" dirty="0" smtClean="0"/>
              <a:t> </a:t>
            </a:r>
            <a:r>
              <a:rPr lang="en-US" sz="2400" dirty="0" err="1" smtClean="0"/>
              <a:t>পরিমান</a:t>
            </a:r>
            <a:r>
              <a:rPr lang="en-US" sz="2400" dirty="0" smtClean="0"/>
              <a:t>/ </a:t>
            </a:r>
            <a:r>
              <a:rPr lang="en-US" sz="2400" dirty="0" err="1" smtClean="0"/>
              <a:t>প্রাথমিক</a:t>
            </a:r>
            <a:r>
              <a:rPr lang="en-US" sz="2400" dirty="0" smtClean="0"/>
              <a:t> </a:t>
            </a:r>
            <a:r>
              <a:rPr lang="en-US" sz="2400" dirty="0" err="1" smtClean="0"/>
              <a:t>খরচের</a:t>
            </a:r>
            <a:r>
              <a:rPr lang="en-US" sz="2400" dirty="0" smtClean="0"/>
              <a:t> </a:t>
            </a:r>
            <a:r>
              <a:rPr lang="en-US" sz="2400" dirty="0" err="1" smtClean="0"/>
              <a:t>পরিমান</a:t>
            </a:r>
            <a:r>
              <a:rPr lang="en-US" sz="2400" dirty="0" smtClean="0"/>
              <a:t> </a:t>
            </a:r>
            <a:r>
              <a:rPr lang="en-US" sz="2400" dirty="0" err="1" smtClean="0"/>
              <a:t>কত</a:t>
            </a:r>
            <a:r>
              <a:rPr lang="en-US" sz="2400" dirty="0" smtClean="0"/>
              <a:t>?</a:t>
            </a:r>
          </a:p>
          <a:p>
            <a:r>
              <a:rPr lang="en-US" sz="2400" dirty="0" smtClean="0"/>
              <a:t>খ) </a:t>
            </a:r>
            <a:r>
              <a:rPr lang="en-US" sz="2400" dirty="0" err="1" smtClean="0"/>
              <a:t>জাবেদা</a:t>
            </a:r>
            <a:r>
              <a:rPr lang="en-US" sz="2400" dirty="0" smtClean="0"/>
              <a:t> </a:t>
            </a:r>
            <a:r>
              <a:rPr lang="en-US" sz="2400" dirty="0" err="1" smtClean="0"/>
              <a:t>দাখিলা</a:t>
            </a:r>
            <a:r>
              <a:rPr lang="en-US" sz="2400" dirty="0" smtClean="0"/>
              <a:t> </a:t>
            </a:r>
            <a:r>
              <a:rPr lang="en-US" sz="2400" dirty="0" err="1" smtClean="0"/>
              <a:t>দাও</a:t>
            </a:r>
            <a:r>
              <a:rPr lang="en-US" sz="2400" dirty="0"/>
              <a:t>।</a:t>
            </a:r>
            <a:endParaRPr lang="en-US" sz="2400" dirty="0" smtClean="0"/>
          </a:p>
          <a:p>
            <a:r>
              <a:rPr lang="en-US" sz="2400" dirty="0" smtClean="0"/>
              <a:t>গ) </a:t>
            </a:r>
            <a:r>
              <a:rPr lang="en-US" sz="2400" dirty="0" err="1" smtClean="0"/>
              <a:t>কোম্পানীর</a:t>
            </a:r>
            <a:r>
              <a:rPr lang="en-US" sz="2400" dirty="0" smtClean="0"/>
              <a:t> </a:t>
            </a:r>
            <a:r>
              <a:rPr lang="en-US" sz="2400" dirty="0" err="1" smtClean="0"/>
              <a:t>আর্থিক</a:t>
            </a:r>
            <a:r>
              <a:rPr lang="en-US" sz="2400" dirty="0" smtClean="0"/>
              <a:t> </a:t>
            </a:r>
            <a:r>
              <a:rPr lang="en-US" sz="2400" dirty="0" err="1" smtClean="0"/>
              <a:t>অবস্থার</a:t>
            </a:r>
            <a:r>
              <a:rPr lang="en-US" sz="2400" dirty="0" smtClean="0"/>
              <a:t> </a:t>
            </a:r>
            <a:r>
              <a:rPr lang="en-US" sz="2400" dirty="0" err="1" smtClean="0"/>
              <a:t>বিবরনী</a:t>
            </a:r>
            <a:r>
              <a:rPr lang="en-US" sz="2400" dirty="0" smtClean="0"/>
              <a:t> </a:t>
            </a:r>
            <a:r>
              <a:rPr lang="en-US" sz="2400" dirty="0" err="1" smtClean="0"/>
              <a:t>প্রস্তুত</a:t>
            </a:r>
            <a:r>
              <a:rPr lang="en-US" sz="2400" dirty="0" smtClean="0"/>
              <a:t> </a:t>
            </a:r>
            <a:r>
              <a:rPr lang="en-US" sz="2400" dirty="0" err="1" smtClean="0"/>
              <a:t>কর</a:t>
            </a:r>
            <a:r>
              <a:rPr lang="en-US" sz="2400" dirty="0" smtClean="0"/>
              <a:t>।</a:t>
            </a:r>
            <a:endParaRPr lang="en-US" sz="2400" dirty="0"/>
          </a:p>
        </p:txBody>
      </p:sp>
      <p:pic>
        <p:nvPicPr>
          <p:cNvPr id="1026" name="Picture 2" descr="D:\173907804414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3082" y="152400"/>
            <a:ext cx="84803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28600" y="457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027" name="Picture 3" descr="D:\173907790794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75" y="152400"/>
            <a:ext cx="1485900" cy="1135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1221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09600" y="2590800"/>
                <a:ext cx="7620000" cy="2523768"/>
              </a:xfrm>
              <a:prstGeom prst="rect">
                <a:avLst/>
              </a:prstGeom>
              <a:noFill/>
              <a:ln w="57150"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err="1" smtClean="0"/>
                  <a:t>শেয়ার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প্রতি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অধিহার</a:t>
                </a:r>
                <a:r>
                  <a:rPr lang="en-US" sz="2800" dirty="0" smtClean="0"/>
                  <a:t> = (৭০- ৬০) = ১০ </a:t>
                </a:r>
                <a:r>
                  <a:rPr lang="en-US" sz="2800" dirty="0" err="1" smtClean="0"/>
                  <a:t>টাকা</a:t>
                </a:r>
                <a:r>
                  <a:rPr lang="en-US" sz="2800" dirty="0" smtClean="0"/>
                  <a:t>।</a:t>
                </a:r>
              </a:p>
              <a:p>
                <a:r>
                  <a:rPr lang="en-US" sz="2800" dirty="0" err="1" smtClean="0"/>
                  <a:t>শেয়ার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অধিহারের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পরিমান</a:t>
                </a:r>
                <a:r>
                  <a:rPr lang="en-US" sz="2800" dirty="0" smtClean="0"/>
                  <a:t>= (৬০,০০০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</a:rPr>
                      <m:t>×</m:t>
                    </m:r>
                  </m:oMath>
                </a14:m>
                <a:r>
                  <a:rPr lang="en-US" sz="2800" dirty="0" smtClean="0"/>
                  <a:t> ১০)</a:t>
                </a:r>
              </a:p>
              <a:p>
                <a:r>
                  <a:rPr lang="en-US" sz="2800" dirty="0"/>
                  <a:t>	</a:t>
                </a:r>
                <a:r>
                  <a:rPr lang="en-US" sz="2800" dirty="0" smtClean="0"/>
                  <a:t>	             	 = ৬,০০,০০০ </a:t>
                </a:r>
                <a:r>
                  <a:rPr lang="en-US" sz="2800" dirty="0" err="1" smtClean="0"/>
                  <a:t>টাকা</a:t>
                </a:r>
                <a:r>
                  <a:rPr lang="en-US" sz="2800" dirty="0" smtClean="0"/>
                  <a:t>।</a:t>
                </a:r>
              </a:p>
              <a:p>
                <a:r>
                  <a:rPr lang="en-US" sz="2800" dirty="0" err="1" smtClean="0"/>
                  <a:t>প্রাথমিক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খরচের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পরিমান</a:t>
                </a:r>
                <a:r>
                  <a:rPr lang="en-US" sz="2800" dirty="0" smtClean="0"/>
                  <a:t>= (৬০,০০০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×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dirty="0" smtClean="0"/>
                  <a:t>০.৯০)</a:t>
                </a:r>
              </a:p>
              <a:p>
                <a:r>
                  <a:rPr lang="en-US" sz="2800" dirty="0" smtClean="0"/>
                  <a:t>		          		 = ৫৪,০০০ </a:t>
                </a:r>
                <a:r>
                  <a:rPr lang="en-US" sz="2800" dirty="0" err="1" smtClean="0"/>
                  <a:t>টাকা</a:t>
                </a:r>
                <a:endParaRPr lang="en-US" sz="280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2590800"/>
                <a:ext cx="7620000" cy="2523768"/>
              </a:xfrm>
              <a:prstGeom prst="rect">
                <a:avLst/>
              </a:prstGeom>
              <a:blipFill rotWithShape="1">
                <a:blip r:embed="rId2"/>
                <a:stretch>
                  <a:fillRect l="-1271" t="-1891"/>
                </a:stretch>
              </a:blipFill>
              <a:ln w="571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286000" y="457200"/>
            <a:ext cx="4038600" cy="584775"/>
          </a:xfrm>
          <a:prstGeom prst="rect">
            <a:avLst/>
          </a:prstGeom>
          <a:noFill/>
          <a:ln w="57150"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n w="3175">
                  <a:solidFill>
                    <a:schemeClr val="tx1"/>
                  </a:solidFill>
                </a:ln>
              </a:rPr>
              <a:t>ক) </a:t>
            </a:r>
            <a:r>
              <a:rPr lang="en-US" sz="3200" dirty="0" err="1" smtClean="0">
                <a:ln w="3175">
                  <a:solidFill>
                    <a:schemeClr val="tx1"/>
                  </a:solidFill>
                </a:ln>
              </a:rPr>
              <a:t>নং</a:t>
            </a:r>
            <a:r>
              <a:rPr lang="en-US" sz="3200" dirty="0" smtClean="0">
                <a:ln w="3175">
                  <a:solidFill>
                    <a:schemeClr val="tx1"/>
                  </a:solidFill>
                </a:ln>
              </a:rPr>
              <a:t> </a:t>
            </a:r>
            <a:r>
              <a:rPr lang="en-US" sz="3200" dirty="0" err="1" smtClean="0">
                <a:ln w="3175">
                  <a:solidFill>
                    <a:schemeClr val="tx1"/>
                  </a:solidFill>
                </a:ln>
              </a:rPr>
              <a:t>প্রশ্নের</a:t>
            </a:r>
            <a:r>
              <a:rPr lang="en-US" sz="3200" dirty="0" smtClean="0">
                <a:ln w="3175">
                  <a:solidFill>
                    <a:schemeClr val="tx1"/>
                  </a:solidFill>
                </a:ln>
              </a:rPr>
              <a:t> </a:t>
            </a:r>
            <a:r>
              <a:rPr lang="en-US" sz="3200" dirty="0" err="1" smtClean="0">
                <a:ln w="3175">
                  <a:solidFill>
                    <a:schemeClr val="tx1"/>
                  </a:solidFill>
                </a:ln>
              </a:rPr>
              <a:t>উত্তর</a:t>
            </a:r>
            <a:endParaRPr lang="en-US" sz="3200" dirty="0">
              <a:ln w="3175">
                <a:solidFill>
                  <a:schemeClr val="tx1"/>
                </a:solidFill>
              </a:ln>
            </a:endParaRPr>
          </a:p>
        </p:txBody>
      </p:sp>
      <p:pic>
        <p:nvPicPr>
          <p:cNvPr id="1026" name="Picture 2" descr="D:\IMG_20260711_170941_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71055"/>
            <a:ext cx="2120253" cy="1802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38200" y="1295400"/>
            <a:ext cx="5334000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শেয়ার</a:t>
            </a:r>
            <a:r>
              <a:rPr lang="en-US" sz="2400" dirty="0" smtClean="0"/>
              <a:t> </a:t>
            </a:r>
            <a:r>
              <a:rPr lang="en-US" sz="2400" dirty="0" err="1" smtClean="0"/>
              <a:t>প্রতি</a:t>
            </a:r>
            <a:r>
              <a:rPr lang="en-US" sz="2400" dirty="0" smtClean="0"/>
              <a:t> </a:t>
            </a:r>
            <a:r>
              <a:rPr lang="en-US" sz="2400" dirty="0" err="1" smtClean="0"/>
              <a:t>অধিহার</a:t>
            </a:r>
            <a:r>
              <a:rPr lang="en-US" sz="2400" dirty="0" smtClean="0"/>
              <a:t>, </a:t>
            </a:r>
            <a:r>
              <a:rPr lang="en-US" sz="2400" dirty="0" err="1" smtClean="0"/>
              <a:t>অধিহারের</a:t>
            </a:r>
            <a:r>
              <a:rPr lang="en-US" sz="2400" dirty="0" smtClean="0"/>
              <a:t> </a:t>
            </a:r>
            <a:r>
              <a:rPr lang="en-US" sz="2400" dirty="0" err="1" smtClean="0"/>
              <a:t>পরিমান</a:t>
            </a:r>
            <a:r>
              <a:rPr lang="en-US" sz="2400" dirty="0" smtClean="0"/>
              <a:t> ও </a:t>
            </a:r>
            <a:r>
              <a:rPr lang="en-US" sz="2400" dirty="0" err="1" smtClean="0"/>
              <a:t>প্রাথমিক</a:t>
            </a:r>
            <a:r>
              <a:rPr lang="en-US" sz="2400" dirty="0" smtClean="0"/>
              <a:t> </a:t>
            </a:r>
            <a:r>
              <a:rPr lang="en-US" sz="2400" dirty="0" err="1" smtClean="0"/>
              <a:t>খরচের</a:t>
            </a:r>
            <a:r>
              <a:rPr lang="en-US" sz="2400" dirty="0" smtClean="0"/>
              <a:t> </a:t>
            </a:r>
            <a:r>
              <a:rPr lang="en-US" sz="2400" dirty="0" err="1" smtClean="0"/>
              <a:t>পরিমানঃ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64382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3151819"/>
              </p:ext>
            </p:extLst>
          </p:nvPr>
        </p:nvGraphicFramePr>
        <p:xfrm>
          <a:off x="228600" y="1920240"/>
          <a:ext cx="8610600" cy="463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0"/>
                <a:gridCol w="3810000"/>
                <a:gridCol w="685800"/>
                <a:gridCol w="1600200"/>
                <a:gridCol w="1600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তারিখ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বিবরণ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খৃ:পৃ</a:t>
                      </a:r>
                      <a:r>
                        <a:rPr lang="en-US" sz="2000" dirty="0" smtClean="0"/>
                        <a:t>: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ডে</a:t>
                      </a:r>
                      <a:r>
                        <a:rPr lang="en-US" sz="2000" dirty="0" smtClean="0"/>
                        <a:t>: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টাকা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কে</a:t>
                      </a:r>
                      <a:r>
                        <a:rPr lang="en-US" sz="2000" dirty="0" smtClean="0"/>
                        <a:t>: </a:t>
                      </a:r>
                      <a:r>
                        <a:rPr lang="en-US" sz="2000" dirty="0" err="1" smtClean="0"/>
                        <a:t>টাকা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ব্যাংক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হিসাব</a:t>
                      </a:r>
                      <a:r>
                        <a:rPr lang="en-US" sz="2000" dirty="0" smtClean="0"/>
                        <a:t> (৬৫,০০০×</a:t>
                      </a:r>
                      <a:r>
                        <a:rPr lang="en-US" sz="2000" baseline="0" dirty="0" smtClean="0"/>
                        <a:t> ৭০)</a:t>
                      </a:r>
                      <a:endParaRPr lang="en-US" sz="2000" dirty="0" smtClean="0"/>
                    </a:p>
                    <a:p>
                      <a:r>
                        <a:rPr lang="en-US" sz="2000" dirty="0" err="1" smtClean="0"/>
                        <a:t>শেয়ার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আবেদন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হিসাব</a:t>
                      </a:r>
                      <a:r>
                        <a:rPr lang="en-US" sz="2000" baseline="0" dirty="0" smtClean="0"/>
                        <a:t> 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sz="2000" dirty="0" smtClean="0"/>
                        <a:t>৪৫,৫০,০০০</a:t>
                      </a:r>
                      <a:endParaRPr lang="en-US" sz="20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৪৫,৫০,০০০</a:t>
                      </a: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000" dirty="0"/>
                    </a:p>
                    <a:p>
                      <a:endParaRPr lang="en-US" sz="2000" dirty="0" smtClean="0"/>
                    </a:p>
                    <a:p>
                      <a:endParaRPr lang="en-US" sz="2000" dirty="0" smtClean="0"/>
                    </a:p>
                    <a:p>
                      <a:endParaRPr lang="en-US" sz="2000" dirty="0" smtClean="0"/>
                    </a:p>
                    <a:p>
                      <a:endParaRPr lang="en-US" sz="2000" dirty="0" smtClean="0"/>
                    </a:p>
                    <a:p>
                      <a:endParaRPr lang="en-US" sz="2000" dirty="0" smtClean="0"/>
                    </a:p>
                    <a:p>
                      <a:endParaRPr lang="en-US" sz="2000" dirty="0" smtClean="0"/>
                    </a:p>
                    <a:p>
                      <a:r>
                        <a:rPr lang="en-US" sz="2000" dirty="0" smtClean="0"/>
                        <a:t>৫৪,০০০</a:t>
                      </a:r>
                      <a:endParaRPr lang="en-US" sz="20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en-US" sz="2000" dirty="0" smtClean="0"/>
                    </a:p>
                    <a:p>
                      <a:r>
                        <a:rPr lang="en-US" sz="2000" dirty="0" smtClean="0"/>
                        <a:t>৪৫,৫০,০০০</a:t>
                      </a:r>
                      <a:endParaRPr lang="en-US" sz="2000" dirty="0"/>
                    </a:p>
                    <a:p>
                      <a:endParaRPr lang="en-US" sz="2000" dirty="0" smtClean="0"/>
                    </a:p>
                    <a:p>
                      <a:endParaRPr lang="en-US" sz="2000" dirty="0" smtClean="0"/>
                    </a:p>
                    <a:p>
                      <a:r>
                        <a:rPr lang="en-US" sz="2000" dirty="0" smtClean="0"/>
                        <a:t>৩,৫০,০০০</a:t>
                      </a:r>
                    </a:p>
                    <a:p>
                      <a:r>
                        <a:rPr lang="en-US" sz="2000" dirty="0" smtClean="0"/>
                        <a:t>৬,০০,০০০</a:t>
                      </a:r>
                    </a:p>
                    <a:p>
                      <a:endParaRPr lang="en-US" sz="2000" dirty="0" smtClean="0"/>
                    </a:p>
                    <a:p>
                      <a:r>
                        <a:rPr lang="en-US" sz="2000" dirty="0" smtClean="0"/>
                        <a:t>৩৬,০০,০০০</a:t>
                      </a:r>
                      <a:endParaRPr lang="en-US" sz="2000" dirty="0"/>
                    </a:p>
                    <a:p>
                      <a:endParaRPr lang="en-US" sz="2000" dirty="0" smtClean="0"/>
                    </a:p>
                    <a:p>
                      <a:endParaRPr lang="en-US" sz="2000" dirty="0" smtClean="0"/>
                    </a:p>
                    <a:p>
                      <a:endParaRPr lang="en-US" sz="2000" dirty="0" smtClean="0"/>
                    </a:p>
                    <a:p>
                      <a:r>
                        <a:rPr lang="en-US" sz="2000" dirty="0" smtClean="0"/>
                        <a:t>৫৪,০০০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শেয়ার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আবেদন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হিসাব</a:t>
                      </a:r>
                      <a:endParaRPr lang="en-US" sz="2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(৬৫,০০০×</a:t>
                      </a:r>
                      <a:r>
                        <a:rPr lang="en-US" sz="2000" baseline="0" dirty="0" smtClean="0"/>
                        <a:t> ৭০)</a:t>
                      </a:r>
                      <a:endParaRPr lang="en-US" sz="2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ব্যাংক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হিসাব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dirty="0" smtClean="0"/>
                        <a:t>(১০,০০০×</a:t>
                      </a:r>
                      <a:r>
                        <a:rPr lang="en-US" sz="2000" baseline="0" dirty="0" smtClean="0"/>
                        <a:t> ৭০)</a:t>
                      </a:r>
                    </a:p>
                    <a:p>
                      <a:r>
                        <a:rPr lang="en-US" sz="2000" baseline="0" dirty="0" err="1" smtClean="0"/>
                        <a:t>শেয়ার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অধিহার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হিসাব</a:t>
                      </a:r>
                      <a:endParaRPr lang="en-US" sz="2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(৬০,০০০×</a:t>
                      </a:r>
                      <a:r>
                        <a:rPr lang="en-US" sz="2000" baseline="0" dirty="0" smtClean="0"/>
                        <a:t> ১০)</a:t>
                      </a:r>
                    </a:p>
                    <a:p>
                      <a:r>
                        <a:rPr lang="en-US" sz="2000" baseline="0" dirty="0" err="1" smtClean="0"/>
                        <a:t>শেয়ার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মূলধন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হিসাব</a:t>
                      </a:r>
                      <a:endParaRPr lang="en-US" sz="2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(৬,০০০×</a:t>
                      </a:r>
                      <a:r>
                        <a:rPr lang="en-US" sz="2000" baseline="0" dirty="0" smtClean="0"/>
                        <a:t> ৬০)</a:t>
                      </a:r>
                      <a:endParaRPr lang="en-US" sz="2000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প্রাথমিক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খরচ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হিসাব</a:t>
                      </a:r>
                      <a:r>
                        <a:rPr lang="en-US" sz="2000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ব্যাংব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হিসাব</a:t>
                      </a:r>
                      <a:r>
                        <a:rPr lang="en-US" sz="2000" dirty="0" smtClean="0"/>
                        <a:t> (৬০,০০০×</a:t>
                      </a:r>
                      <a:r>
                        <a:rPr lang="en-US" sz="2000" baseline="0" dirty="0" smtClean="0"/>
                        <a:t> ০.৯০)</a:t>
                      </a:r>
                      <a:endParaRPr lang="en-US" sz="2000" dirty="0" smtClean="0"/>
                    </a:p>
                    <a:p>
                      <a:endParaRPr lang="en-US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743200" y="508337"/>
            <a:ext cx="3124200" cy="101566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/>
              <a:t>আরএফএল</a:t>
            </a:r>
            <a:r>
              <a:rPr lang="en-US" sz="2000" dirty="0" smtClean="0"/>
              <a:t> </a:t>
            </a:r>
            <a:r>
              <a:rPr lang="en-US" sz="2000" dirty="0" err="1" smtClean="0"/>
              <a:t>কোম্পানি</a:t>
            </a:r>
            <a:r>
              <a:rPr lang="en-US" sz="2000" dirty="0" smtClean="0"/>
              <a:t> </a:t>
            </a:r>
            <a:r>
              <a:rPr lang="en-US" sz="2000" dirty="0" err="1" smtClean="0"/>
              <a:t>লিঃ</a:t>
            </a:r>
            <a:r>
              <a:rPr lang="en-US" sz="2000" dirty="0" smtClean="0"/>
              <a:t> </a:t>
            </a:r>
            <a:r>
              <a:rPr lang="en-US" sz="2000" dirty="0" err="1" smtClean="0"/>
              <a:t>এর</a:t>
            </a:r>
            <a:endParaRPr lang="en-US" sz="2000" dirty="0" smtClean="0"/>
          </a:p>
          <a:p>
            <a:pPr algn="ctr"/>
            <a:r>
              <a:rPr lang="en-US" sz="2000" dirty="0" err="1" smtClean="0"/>
              <a:t>জাবেদা</a:t>
            </a:r>
            <a:r>
              <a:rPr lang="en-US" sz="2000" dirty="0" smtClean="0"/>
              <a:t> </a:t>
            </a:r>
            <a:r>
              <a:rPr lang="en-US" sz="2000" dirty="0" err="1" smtClean="0"/>
              <a:t>দাখিলা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28272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939308"/>
              </p:ext>
            </p:extLst>
          </p:nvPr>
        </p:nvGraphicFramePr>
        <p:xfrm>
          <a:off x="533400" y="381001"/>
          <a:ext cx="8382000" cy="6399226"/>
        </p:xfrm>
        <a:graphic>
          <a:graphicData uri="http://schemas.openxmlformats.org/drawingml/2006/table">
            <a:tbl>
              <a:tblPr/>
              <a:tblGrid>
                <a:gridCol w="5231027"/>
                <a:gridCol w="1551459"/>
                <a:gridCol w="1599514"/>
              </a:tblGrid>
              <a:tr h="596315">
                <a:tc gridSpan="3">
                  <a:txBody>
                    <a:bodyPr/>
                    <a:lstStyle/>
                    <a:p>
                      <a:r>
                        <a:rPr lang="en-US" dirty="0" err="1" smtClean="0"/>
                        <a:t>আর.এফ</a:t>
                      </a:r>
                      <a:r>
                        <a:rPr lang="en-US" dirty="0" smtClean="0"/>
                        <a:t>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এল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কোম্পানি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এর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আর্থিক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অবস্থার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বিবরনী</a:t>
                      </a:r>
                      <a:endParaRPr lang="en-US" baseline="0" dirty="0" smtClean="0"/>
                    </a:p>
                    <a:p>
                      <a:endParaRPr lang="en-US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5626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বিবরন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টাকা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টাকা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6459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সম্পদ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সমূহ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চলতি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সম্পদঃ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ব্যাংক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হিসাব</a:t>
                      </a:r>
                      <a:r>
                        <a:rPr lang="en-US" baseline="0" dirty="0" smtClean="0"/>
                        <a:t>  (৪৫,৫০,০০০-৩,৫০,০০০-৫৪০০০)</a:t>
                      </a:r>
                    </a:p>
                    <a:p>
                      <a:r>
                        <a:rPr lang="en-US" baseline="0" dirty="0" err="1" smtClean="0"/>
                        <a:t>অলিক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সম্পদঃ</a:t>
                      </a:r>
                      <a:endParaRPr lang="en-US" baseline="0" dirty="0" smtClean="0"/>
                    </a:p>
                    <a:p>
                      <a:r>
                        <a:rPr lang="en-US" dirty="0" err="1" smtClean="0"/>
                        <a:t>প্রামিক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খরচ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মোট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সম্পদঃ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দায়</a:t>
                      </a:r>
                      <a:r>
                        <a:rPr lang="en-US" baseline="0" dirty="0" smtClean="0"/>
                        <a:t> ও </a:t>
                      </a:r>
                      <a:r>
                        <a:rPr lang="en-US" baseline="0" dirty="0" err="1" smtClean="0"/>
                        <a:t>মালিকানা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সত্ত্বঃ</a:t>
                      </a:r>
                      <a:endParaRPr lang="en-US" baseline="0" dirty="0" smtClean="0"/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শেয়ার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মূলধনঃ</a:t>
                      </a:r>
                      <a:endParaRPr lang="en-US" baseline="0" dirty="0" smtClean="0"/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অনুমোদিত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মূলধনঃ</a:t>
                      </a:r>
                      <a:r>
                        <a:rPr lang="en-US" baseline="0" dirty="0" smtClean="0"/>
                        <a:t> (৭০,০০০× ৬০)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u="none" baseline="0" dirty="0" err="1" smtClean="0"/>
                        <a:t>ইস্যু</a:t>
                      </a:r>
                      <a:r>
                        <a:rPr lang="en-US" u="none" baseline="0" dirty="0" smtClean="0"/>
                        <a:t>, </a:t>
                      </a:r>
                      <a:r>
                        <a:rPr lang="en-US" u="none" baseline="0" dirty="0" err="1" smtClean="0"/>
                        <a:t>বিলি</a:t>
                      </a:r>
                      <a:r>
                        <a:rPr lang="en-US" u="none" baseline="0" dirty="0" smtClean="0"/>
                        <a:t> ও </a:t>
                      </a:r>
                      <a:r>
                        <a:rPr lang="en-US" u="none" baseline="0" dirty="0" err="1" smtClean="0"/>
                        <a:t>আদায়কৃত</a:t>
                      </a:r>
                      <a:r>
                        <a:rPr lang="en-US" u="none" baseline="0" dirty="0" smtClean="0"/>
                        <a:t> </a:t>
                      </a:r>
                      <a:r>
                        <a:rPr lang="en-US" u="none" baseline="0" dirty="0" err="1" smtClean="0"/>
                        <a:t>মূলধনঃ</a:t>
                      </a:r>
                      <a:endParaRPr lang="en-US" u="none" baseline="0" dirty="0" smtClean="0"/>
                    </a:p>
                    <a:p>
                      <a:r>
                        <a:rPr lang="en-US" baseline="0" dirty="0" smtClean="0"/>
                        <a:t>(৬০,০০০× ৬০)</a:t>
                      </a:r>
                    </a:p>
                    <a:p>
                      <a:r>
                        <a:rPr lang="en-US" baseline="0" dirty="0" err="1" smtClean="0"/>
                        <a:t>সঞ্চিতি</a:t>
                      </a:r>
                      <a:r>
                        <a:rPr lang="en-US" baseline="0" dirty="0" smtClean="0"/>
                        <a:t> ও </a:t>
                      </a:r>
                      <a:r>
                        <a:rPr lang="en-US" baseline="0" dirty="0" err="1" smtClean="0"/>
                        <a:t>উদ্বত্তঃ</a:t>
                      </a:r>
                      <a:endParaRPr lang="en-US" baseline="0" dirty="0" smtClean="0"/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শেয়ার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অধিহার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মোট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দায়ঃ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৪১,৪৬,০০০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৫৪,০০০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৩৬,০০,০০০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৬,০০,০০০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৪২,০০,০০০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৪২,০০,০০০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৪২,০০,০০০</a:t>
                      </a:r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4" name="Straight Connector 3"/>
          <p:cNvCxnSpPr/>
          <p:nvPr/>
        </p:nvCxnSpPr>
        <p:spPr>
          <a:xfrm>
            <a:off x="5715000" y="2971800"/>
            <a:ext cx="152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467600" y="3200400"/>
            <a:ext cx="1295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467600" y="3276600"/>
            <a:ext cx="1295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33400" y="3505200"/>
            <a:ext cx="1981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467600" y="4343400"/>
            <a:ext cx="1295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467600" y="4419600"/>
            <a:ext cx="1295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392679" y="6400800"/>
            <a:ext cx="128373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381009" y="6477000"/>
            <a:ext cx="1295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715000" y="6248400"/>
            <a:ext cx="152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33400" y="5638800"/>
            <a:ext cx="1447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33400" y="4038600"/>
            <a:ext cx="1447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2694071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ngles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Couture">
      <a:dk1>
        <a:sysClr val="windowText" lastClr="000000"/>
      </a:dk1>
      <a:lt1>
        <a:sysClr val="window" lastClr="FFFFFF"/>
      </a:lt1>
      <a:dk2>
        <a:srgbClr val="37302A"/>
      </a:dk2>
      <a:lt2>
        <a:srgbClr val="D0CCB9"/>
      </a:lt2>
      <a:accent1>
        <a:srgbClr val="9E8E5C"/>
      </a:accent1>
      <a:accent2>
        <a:srgbClr val="A09781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342</Words>
  <Application>Microsoft Office PowerPoint</Application>
  <PresentationFormat>On-screen Show (4:3)</PresentationFormat>
  <Paragraphs>126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Office Theme</vt:lpstr>
      <vt:lpstr>Angles</vt:lpstr>
      <vt:lpstr>1_Office Theme</vt:lpstr>
      <vt:lpstr>Adjacency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69</cp:revision>
  <dcterms:created xsi:type="dcterms:W3CDTF">2006-08-16T00:00:00Z</dcterms:created>
  <dcterms:modified xsi:type="dcterms:W3CDTF">2026-07-19T08:35:13Z</dcterms:modified>
</cp:coreProperties>
</file>