
<file path=[Content_Types].xml><?xml version="1.0" encoding="utf-8"?>
<Types xmlns="http://schemas.openxmlformats.org/package/2006/content-types">
  <Default Extension="png" ContentType="image/png"/>
  <Default Extension="jfif" ContentType="image/jpe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5" r:id="rId1"/>
  </p:sldMasterIdLst>
  <p:notesMasterIdLst>
    <p:notesMasterId r:id="rId11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8" d="100"/>
          <a:sy n="68" d="100"/>
        </p:scale>
        <p:origin x="-804" y="-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2633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টাইটেল স্লাইড — এখানে টেক্সট, রং, ফন্ট সবই এডিট করা যাবে। PowerPoint-এ Animations ট্যাব থেকে 'Fade' বা 'Fly In' এফেক্ট যোগ করুন মসিজদ আইকন ও টাইটেলে।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918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এডিট করার জন্য: টেক্সট বক্সে ক্লিক করে সরাসরি লেখা পরিবর্তন করুন। প্রতিটি পয়েন্টে Animations ট্যাব থেকে 'Appear' বা 'Fade' এফেক্ট দিলে একে একে পয়েন্টগুলো স্ক্রিনে আসবে।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প্রতিটি কার্ড আলাদা টেক্সট বক্স ও শেপ — সহজেই সময় পরিবর্তন করা যাবে। এনিমেশনের জন্য কার্ডগুলোতে বাম থেকে ডানে ধারাবাহিক 'Fly In' এফেক্ট ব্যবহার করুন।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ধাপগুলো এক এক করে 'Appear' এনিমেশনে দেখালে দর্শকদের বোঝা সহজ হবে।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আইকনগুলো প্রতীকী চিত্র (হাঁটা + মসজিদ) — চাইলে এই স্থানে নিজস্ব ছবি (Insert &gt; Pictures) যুক্ত করা যাবে।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এই চারটি কার্ডে ধাপ অনুযায়ী 'Wipe' বা 'Fly In From Left' এনিমেশন সিকোয়েন্স আকারে যোগ করলে ধাপে ধাপে উপস্থাপন করা যাবে।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প্রতিটি কার্ড আলাদা অবজেক্ট — গ্রুপ সিলেক্ট করে একসাথে বা আলাদাভাবে এনিমেশন যোগ করা যাবে।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সমাপনী স্লাইড — চাইলে নিজস্ব দোয়া বা আয়াত যুক্ত করতে পারেন।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17248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21228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028030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34043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428285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30966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71574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69832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803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58914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30932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7/21/2026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73940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28306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94452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02994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7/21/2026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81972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15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3776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  <p:sldLayoutId id="2147483840" r:id="rId15"/>
    <p:sldLayoutId id="2147483841" r:id="rId16"/>
    <p:sldLayoutId id="2147483842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6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4.jfif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9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8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15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4F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3461" y="1371600"/>
            <a:ext cx="5486400" cy="5486400"/>
          </a:xfrm>
          <a:prstGeom prst="ellipse">
            <a:avLst/>
          </a:prstGeom>
          <a:solidFill>
            <a:srgbClr val="07332F"/>
          </a:solidFill>
          <a:ln/>
        </p:spPr>
      </p:sp>
      <p:sp>
        <p:nvSpPr>
          <p:cNvPr id="3" name="Shape 1"/>
          <p:cNvSpPr/>
          <p:nvPr/>
        </p:nvSpPr>
        <p:spPr>
          <a:xfrm>
            <a:off x="9262872" y="4114800"/>
            <a:ext cx="5029200" cy="5029200"/>
          </a:xfrm>
          <a:prstGeom prst="ellipse">
            <a:avLst/>
          </a:prstGeom>
          <a:solidFill>
            <a:srgbClr val="07332F"/>
          </a:solidFill>
          <a:ln/>
        </p:spPr>
      </p:sp>
      <p:pic>
        <p:nvPicPr>
          <p:cNvPr id="4" name="Image 0" descr="/home/claude/namaz/icons/moon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1556" y="685800"/>
            <a:ext cx="1005840" cy="10058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850022" y="1227616"/>
            <a:ext cx="12188952" cy="1821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6600" b="1" dirty="0" smtClean="0">
              <a:solidFill>
                <a:srgbClr val="FFFF00"/>
              </a:solidFill>
              <a:latin typeface="Nirmala UI" pitchFamily="34" charset="0"/>
              <a:ea typeface="Nirmala UI" pitchFamily="34" charset="-122"/>
              <a:cs typeface="Nirmala UI" pitchFamily="34" charset="-120"/>
            </a:endParaRPr>
          </a:p>
          <a:p>
            <a:pPr marL="0" indent="0" algn="ctr">
              <a:buNone/>
            </a:pPr>
            <a:r>
              <a:rPr lang="en-US" sz="6600" b="1" dirty="0" smtClean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আজকের বিষয়ঃ </a:t>
            </a:r>
          </a:p>
          <a:p>
            <a:pPr marL="0" indent="0" algn="ctr">
              <a:buNone/>
            </a:pPr>
            <a:r>
              <a:rPr lang="en-US" sz="8800" b="1" dirty="0" smtClean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নামাজ</a:t>
            </a:r>
            <a:endParaRPr lang="en-US" sz="8800" dirty="0">
              <a:solidFill>
                <a:srgbClr val="FFFF00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0" y="3520440"/>
            <a:ext cx="1218895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600" dirty="0" smtClean="0">
              <a:solidFill>
                <a:srgbClr val="FFFFFF"/>
              </a:solidFill>
              <a:latin typeface="Nirmala UI" pitchFamily="34" charset="0"/>
              <a:ea typeface="Nirmala UI" pitchFamily="34" charset="-122"/>
              <a:cs typeface="Nirmala UI" pitchFamily="34" charset="-120"/>
            </a:endParaRPr>
          </a:p>
          <a:p>
            <a:pPr marL="0" indent="0" algn="ctr">
              <a:buNone/>
            </a:pPr>
            <a:endParaRPr lang="en-US" sz="2600" dirty="0" smtClean="0">
              <a:solidFill>
                <a:srgbClr val="FFFFFF"/>
              </a:solidFill>
              <a:latin typeface="Nirmala UI" pitchFamily="34" charset="0"/>
              <a:ea typeface="Nirmala UI" pitchFamily="34" charset="-122"/>
              <a:cs typeface="Nirmala UI" pitchFamily="34" charset="-120"/>
            </a:endParaRPr>
          </a:p>
          <a:p>
            <a:pPr marL="0" indent="0" algn="ctr">
              <a:buNone/>
            </a:pPr>
            <a:endParaRPr lang="en-US" sz="2600" dirty="0">
              <a:solidFill>
                <a:srgbClr val="FFFFFF"/>
              </a:solidFill>
              <a:latin typeface="Nirmala UI" pitchFamily="34" charset="0"/>
              <a:ea typeface="Nirmala UI" pitchFamily="34" charset="-122"/>
              <a:cs typeface="Nirmala UI" pitchFamily="34" charset="-120"/>
            </a:endParaRPr>
          </a:p>
          <a:p>
            <a:pPr marL="0" indent="0" algn="ctr">
              <a:buNone/>
            </a:pPr>
            <a:r>
              <a:rPr lang="en-US" sz="2600" dirty="0" err="1" smtClean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ইসলামের</a:t>
            </a:r>
            <a:r>
              <a:rPr lang="en-US" sz="2600" dirty="0" smtClean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 </a:t>
            </a:r>
            <a:r>
              <a:rPr lang="en-US" sz="26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দ্বিতীয় স্তম্ভ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0" y="4114800"/>
            <a:ext cx="12188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i="1" dirty="0" smtClean="0">
              <a:solidFill>
                <a:srgbClr val="CFE3DF"/>
              </a:solidFill>
              <a:latin typeface="Nirmala UI" pitchFamily="34" charset="0"/>
              <a:ea typeface="Nirmala UI" pitchFamily="34" charset="-122"/>
              <a:cs typeface="Nirmala UI" pitchFamily="34" charset="-120"/>
            </a:endParaRPr>
          </a:p>
          <a:p>
            <a:pPr marL="0" indent="0" algn="ctr">
              <a:buNone/>
            </a:pPr>
            <a:endParaRPr lang="en-US" sz="1500" i="1" dirty="0">
              <a:solidFill>
                <a:srgbClr val="CFE3DF"/>
              </a:solidFill>
              <a:latin typeface="Nirmala UI" pitchFamily="34" charset="0"/>
              <a:ea typeface="Nirmala UI" pitchFamily="34" charset="-122"/>
              <a:cs typeface="Nirmala UI" pitchFamily="34" charset="-120"/>
            </a:endParaRPr>
          </a:p>
          <a:p>
            <a:pPr marL="0" indent="0" algn="ctr">
              <a:buNone/>
            </a:pPr>
            <a:endParaRPr lang="en-US" sz="1500" i="1" dirty="0" smtClean="0">
              <a:solidFill>
                <a:srgbClr val="CFE3DF"/>
              </a:solidFill>
              <a:latin typeface="Nirmala UI" pitchFamily="34" charset="0"/>
              <a:ea typeface="Nirmala UI" pitchFamily="34" charset="-122"/>
              <a:cs typeface="Nirmala UI" pitchFamily="34" charset="-120"/>
            </a:endParaRPr>
          </a:p>
          <a:p>
            <a:pPr marL="0" indent="0" algn="ctr">
              <a:buNone/>
            </a:pPr>
            <a:endParaRPr lang="en-US" sz="1500" i="1" dirty="0">
              <a:solidFill>
                <a:srgbClr val="FFFF00"/>
              </a:solidFill>
              <a:latin typeface="Nirmala UI" pitchFamily="34" charset="0"/>
              <a:ea typeface="Nirmala UI" pitchFamily="34" charset="-122"/>
              <a:cs typeface="Nirmala UI" pitchFamily="34" charset="-120"/>
            </a:endParaRPr>
          </a:p>
          <a:p>
            <a:pPr marL="0" indent="0" algn="ctr">
              <a:buNone/>
            </a:pPr>
            <a:endParaRPr lang="en-US" sz="1500" i="1" dirty="0" smtClean="0">
              <a:solidFill>
                <a:srgbClr val="CFE3DF"/>
              </a:solidFill>
              <a:latin typeface="Nirmala UI" pitchFamily="34" charset="0"/>
              <a:ea typeface="Nirmala UI" pitchFamily="34" charset="-122"/>
              <a:cs typeface="Nirmala UI" pitchFamily="34" charset="-120"/>
            </a:endParaRPr>
          </a:p>
          <a:p>
            <a:pPr marL="0" indent="0" algn="ctr">
              <a:buNone/>
            </a:pPr>
            <a:r>
              <a:rPr lang="en-US" sz="1500" i="1" dirty="0" smtClean="0">
                <a:solidFill>
                  <a:srgbClr val="CFE3D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আল্লাহর </a:t>
            </a:r>
            <a:r>
              <a:rPr lang="en-US" sz="1500" i="1" dirty="0">
                <a:solidFill>
                  <a:srgbClr val="CFE3D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সাথে সরাসরি সংযোগ স্থাপনের শ্রেষ্ঠ মাধ্যম</a:t>
            </a:r>
            <a:endParaRPr lang="en-US" sz="1500" dirty="0"/>
          </a:p>
        </p:txBody>
      </p:sp>
      <p:pic>
        <p:nvPicPr>
          <p:cNvPr id="8" name="Image 1" descr="/home/claude/namaz/icons/mosque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1516" y="5074920"/>
            <a:ext cx="1645920" cy="1645920"/>
          </a:xfrm>
          <a:prstGeom prst="rect">
            <a:avLst/>
          </a:prstGeom>
        </p:spPr>
      </p:pic>
      <p:pic>
        <p:nvPicPr>
          <p:cNvPr id="12" name="Namaz ke bolona kaj ache _ নামাজকে বলোনা কাজ আছে (Lyrics video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7872" y="5637208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2" y="0"/>
            <a:ext cx="4019924" cy="68579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198513" y="5228823"/>
            <a:ext cx="6632619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6350">
                  <a:solidFill>
                    <a:schemeClr val="accent1"/>
                  </a:solidFill>
                  <a:prstDash val="solid"/>
                </a:ln>
                <a:blipFill>
                  <a:blip r:embed="rId9"/>
                  <a:tile tx="0" ty="0" sx="100000" sy="100000" flip="none" algn="tl"/>
                </a:blip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শিয়ালীডাঙ্গা বহুমুখী মাধ্যমিক বিদ্যালয়</a:t>
            </a:r>
            <a:r>
              <a:rPr lang="en-US" b="1" dirty="0" smtClean="0">
                <a:ln w="12700">
                  <a:solidFill>
                    <a:schemeClr val="accent1"/>
                  </a:solidFill>
                  <a:prstDash val="solid"/>
                </a:ln>
                <a:blipFill>
                  <a:blip r:embed="rId10"/>
                  <a:tile tx="0" ty="0" sx="100000" sy="100000" flip="none" algn="tl"/>
                </a:blipFill>
                <a:effectLst>
                  <a:outerShdw dist="38100" dir="2640000" algn="bl" rotWithShape="0">
                    <a:schemeClr val="accent1"/>
                  </a:outerShdw>
                </a:effectLst>
              </a:rPr>
              <a:t>।</a:t>
            </a:r>
            <a:endParaRPr lang="en-US" b="1" dirty="0">
              <a:ln w="12700">
                <a:solidFill>
                  <a:schemeClr val="accent1"/>
                </a:solidFill>
                <a:prstDash val="solid"/>
              </a:ln>
              <a:blipFill>
                <a:blip r:embed="rId10"/>
                <a:tile tx="0" ty="0" sx="100000" sy="100000" flip="none" algn="tl"/>
              </a:blip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389120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66137" y="496053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</a:t>
            </a:r>
            <a:r>
              <a:rPr lang="en-US" sz="4267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267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আলাউদ্দিন</a:t>
            </a:r>
            <a:r>
              <a:rPr lang="en-US" sz="4267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2133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7030A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/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93716" y="170078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2788" y="159523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835537" y="136316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সহকারী শিক্ষক (ইসলাম </a:t>
            </a:r>
            <a:r>
              <a:rPr lang="en-US" sz="2667" dirty="0" err="1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শিক্ষা</a:t>
            </a:r>
            <a:r>
              <a:rPr lang="en-US" sz="2667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479" y="2145082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B05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836093" y="4140221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মোবাইল</a:t>
            </a:r>
            <a:r>
              <a:rPr lang="en-US" sz="2667" b="1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815840" y="5401056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/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hlinkClick r:id="rId9"/>
              </a:rPr>
              <a:t>https://www.youtube.com/@alauddinstudio7264</a:t>
            </a:r>
            <a:endParaRPr lang="en-US" sz="2133" dirty="0"/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499487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hlinkClick r:id="rId10"/>
              </a:rPr>
              <a:t>https://www.facebook.com/alauddin336531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00170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-22090" y="-9735"/>
            <a:ext cx="12181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917223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5000">
        <p15:prstTrans prst="curtains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5" grpId="0" animBg="1"/>
      <p:bldP spid="23" grpId="0" animBg="1"/>
      <p:bldP spid="26" grpId="0" animBg="1"/>
      <p:bldP spid="27" grpId="0" animBg="1"/>
      <p:bldP spid="29" grpId="0" animBg="1"/>
      <p:bldP spid="30" grpId="0"/>
      <p:bldP spid="31" grpId="0" animBg="1"/>
      <p:bldP spid="32" grpId="0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নামাজের গুরুত্ব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94360" y="1783080"/>
            <a:ext cx="292608" cy="292608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4" name="Text 2"/>
          <p:cNvSpPr/>
          <p:nvPr/>
        </p:nvSpPr>
        <p:spPr>
          <a:xfrm>
            <a:off x="594360" y="178308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4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1051560" y="1691640"/>
            <a:ext cx="6263640" cy="6400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ইসলামের পাঁচটি স্তম্ভের অন্যতম গুরুত্বপূর্ণ স্তম্ভ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594360" y="2743200"/>
            <a:ext cx="292608" cy="292608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7" name="Text 5"/>
          <p:cNvSpPr/>
          <p:nvPr/>
        </p:nvSpPr>
        <p:spPr>
          <a:xfrm>
            <a:off x="594360" y="274320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4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51560" y="2651760"/>
            <a:ext cx="6263640" cy="6400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ঈমানের পরেই সবচেয়ে গুরুত্বপূর্ণ ইবাদত</a:t>
            </a:r>
            <a:endParaRPr lang="en-US" sz="1600" dirty="0">
              <a:solidFill>
                <a:srgbClr val="7030A0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594360" y="3703320"/>
            <a:ext cx="292608" cy="292608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0" name="Text 8"/>
          <p:cNvSpPr/>
          <p:nvPr/>
        </p:nvSpPr>
        <p:spPr>
          <a:xfrm>
            <a:off x="594360" y="370332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4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51560" y="3611880"/>
            <a:ext cx="6263640" cy="6400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কিয়ামতের দিন সর্বপ্রথম নামাজের হিসাব নেওয়া হবে</a:t>
            </a:r>
            <a:endParaRPr lang="en-US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94360" y="4663440"/>
            <a:ext cx="292608" cy="292608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3" name="Text 11"/>
          <p:cNvSpPr/>
          <p:nvPr/>
        </p:nvSpPr>
        <p:spPr>
          <a:xfrm>
            <a:off x="594360" y="466344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4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989937" y="4489704"/>
            <a:ext cx="6263640" cy="6400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মুমিনের জন্য নামাজ মি'রাজস্বরূপ — আল্লাহর নৈকট্য লাভের মাধ্যম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823960" y="1554480"/>
            <a:ext cx="2788920" cy="4114800"/>
          </a:xfrm>
          <a:prstGeom prst="roundRect">
            <a:avLst>
              <a:gd name="adj" fmla="val 4918"/>
            </a:avLst>
          </a:prstGeom>
          <a:solidFill>
            <a:srgbClr val="F1F6F4"/>
          </a:solidFill>
          <a:ln/>
        </p:spPr>
      </p:sp>
      <p:sp>
        <p:nvSpPr>
          <p:cNvPr id="16" name="Shape 14"/>
          <p:cNvSpPr/>
          <p:nvPr/>
        </p:nvSpPr>
        <p:spPr>
          <a:xfrm>
            <a:off x="9464040" y="2103120"/>
            <a:ext cx="1508760" cy="1508760"/>
          </a:xfrm>
          <a:prstGeom prst="ellipse">
            <a:avLst/>
          </a:prstGeom>
          <a:solidFill>
            <a:srgbClr val="DDEFEA"/>
          </a:solidFill>
          <a:ln/>
        </p:spPr>
      </p:sp>
      <p:pic>
        <p:nvPicPr>
          <p:cNvPr id="17" name="Image 0" descr="/home/claude/namaz/icons/praying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0179" y="2299259"/>
            <a:ext cx="1116482" cy="1116482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8823960" y="3794760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সালাত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8823960" y="4251960"/>
            <a:ext cx="2788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B6B6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দৈনন্দিন জীবনের ভিত্তি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1548872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5000">
        <p15:prstTrans prst="fallOver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দৈনিক পাঁচ ওয়াক্ত নামাজ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480060" y="1920240"/>
            <a:ext cx="2084832" cy="3931920"/>
          </a:xfrm>
          <a:prstGeom prst="roundRect">
            <a:avLst>
              <a:gd name="adj" fmla="val 5263"/>
            </a:avLst>
          </a:prstGeom>
          <a:solidFill>
            <a:srgbClr val="F1F6F4"/>
          </a:solidFill>
          <a:ln/>
        </p:spPr>
      </p:sp>
      <p:sp>
        <p:nvSpPr>
          <p:cNvPr id="4" name="Shape 2"/>
          <p:cNvSpPr/>
          <p:nvPr/>
        </p:nvSpPr>
        <p:spPr>
          <a:xfrm>
            <a:off x="1019556" y="2286000"/>
            <a:ext cx="1005840" cy="1005840"/>
          </a:xfrm>
          <a:prstGeom prst="ellipse">
            <a:avLst/>
          </a:prstGeom>
          <a:solidFill>
            <a:srgbClr val="E7D9A8"/>
          </a:solidFill>
          <a:ln/>
        </p:spPr>
      </p:sp>
      <p:pic>
        <p:nvPicPr>
          <p:cNvPr id="5" name="Image 0" descr="/home/claude/namaz/icons/clock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315" y="2416759"/>
            <a:ext cx="744322" cy="7443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71500" y="3520440"/>
            <a:ext cx="19019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ফজর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44652" y="4069080"/>
            <a:ext cx="1755648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00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সুবহে সাদিক থেকে সূর্যোদয়ের পূর্ব পর্যন্ত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2766060" y="1920240"/>
            <a:ext cx="2084832" cy="3931920"/>
          </a:xfrm>
          <a:prstGeom prst="roundRect">
            <a:avLst>
              <a:gd name="adj" fmla="val 5263"/>
            </a:avLst>
          </a:prstGeom>
          <a:solidFill>
            <a:srgbClr val="F1F6F4"/>
          </a:solidFill>
          <a:ln/>
        </p:spPr>
      </p:sp>
      <p:sp>
        <p:nvSpPr>
          <p:cNvPr id="9" name="Shape 6"/>
          <p:cNvSpPr/>
          <p:nvPr/>
        </p:nvSpPr>
        <p:spPr>
          <a:xfrm>
            <a:off x="3305556" y="2286000"/>
            <a:ext cx="1005840" cy="1005840"/>
          </a:xfrm>
          <a:prstGeom prst="ellipse">
            <a:avLst/>
          </a:prstGeom>
          <a:solidFill>
            <a:srgbClr val="E7D9A8"/>
          </a:solidFill>
          <a:ln/>
        </p:spPr>
      </p:sp>
      <p:pic>
        <p:nvPicPr>
          <p:cNvPr id="10" name="Image 1" descr="/home/claude/namaz/icons/clock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6315" y="2416759"/>
            <a:ext cx="744322" cy="74432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857500" y="3520440"/>
            <a:ext cx="19019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যোহর</a:t>
            </a:r>
            <a:endParaRPr lang="en-US" sz="2000" dirty="0"/>
          </a:p>
        </p:txBody>
      </p:sp>
      <p:sp>
        <p:nvSpPr>
          <p:cNvPr id="12" name="Text 8"/>
          <p:cNvSpPr/>
          <p:nvPr/>
        </p:nvSpPr>
        <p:spPr>
          <a:xfrm>
            <a:off x="2930652" y="4069080"/>
            <a:ext cx="1755648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00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সূর্য পশ্চিমে হেলে পড়ার পর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3" name="Shape 9"/>
          <p:cNvSpPr/>
          <p:nvPr/>
        </p:nvSpPr>
        <p:spPr>
          <a:xfrm>
            <a:off x="5015484" y="1920240"/>
            <a:ext cx="2084832" cy="3931920"/>
          </a:xfrm>
          <a:prstGeom prst="roundRect">
            <a:avLst>
              <a:gd name="adj" fmla="val 5263"/>
            </a:avLst>
          </a:prstGeom>
          <a:solidFill>
            <a:srgbClr val="F1F6F4"/>
          </a:solidFill>
          <a:ln/>
        </p:spPr>
      </p:sp>
      <p:sp>
        <p:nvSpPr>
          <p:cNvPr id="14" name="Shape 10"/>
          <p:cNvSpPr/>
          <p:nvPr/>
        </p:nvSpPr>
        <p:spPr>
          <a:xfrm>
            <a:off x="5591556" y="2286000"/>
            <a:ext cx="1005840" cy="1005840"/>
          </a:xfrm>
          <a:prstGeom prst="ellipse">
            <a:avLst/>
          </a:prstGeom>
          <a:solidFill>
            <a:srgbClr val="E7D9A8"/>
          </a:solidFill>
          <a:ln/>
        </p:spPr>
      </p:sp>
      <p:pic>
        <p:nvPicPr>
          <p:cNvPr id="15" name="Image 2" descr="/home/claude/namaz/icons/clock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2315" y="2416759"/>
            <a:ext cx="744322" cy="74432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143500" y="3520440"/>
            <a:ext cx="19019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আসর</a:t>
            </a:r>
            <a:endParaRPr lang="en-US" sz="2000" dirty="0"/>
          </a:p>
        </p:txBody>
      </p:sp>
      <p:sp>
        <p:nvSpPr>
          <p:cNvPr id="17" name="Text 12"/>
          <p:cNvSpPr/>
          <p:nvPr/>
        </p:nvSpPr>
        <p:spPr>
          <a:xfrm>
            <a:off x="5216652" y="4069080"/>
            <a:ext cx="1755648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00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বিকেলে, ছায়া দ্বিগুণ হওয়ার পর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8" name="Shape 13"/>
          <p:cNvSpPr/>
          <p:nvPr/>
        </p:nvSpPr>
        <p:spPr>
          <a:xfrm>
            <a:off x="7338060" y="1920240"/>
            <a:ext cx="2084832" cy="3931920"/>
          </a:xfrm>
          <a:prstGeom prst="roundRect">
            <a:avLst>
              <a:gd name="adj" fmla="val 5263"/>
            </a:avLst>
          </a:prstGeom>
          <a:solidFill>
            <a:srgbClr val="F1F6F4"/>
          </a:solidFill>
          <a:ln/>
        </p:spPr>
      </p:sp>
      <p:sp>
        <p:nvSpPr>
          <p:cNvPr id="19" name="Shape 14"/>
          <p:cNvSpPr/>
          <p:nvPr/>
        </p:nvSpPr>
        <p:spPr>
          <a:xfrm>
            <a:off x="7877556" y="2286000"/>
            <a:ext cx="1005840" cy="1005840"/>
          </a:xfrm>
          <a:prstGeom prst="ellipse">
            <a:avLst/>
          </a:prstGeom>
          <a:solidFill>
            <a:srgbClr val="E7D9A8"/>
          </a:solidFill>
          <a:ln/>
        </p:spPr>
      </p:sp>
      <p:pic>
        <p:nvPicPr>
          <p:cNvPr id="20" name="Image 3" descr="/home/claude/namaz/icons/clock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8315" y="2416759"/>
            <a:ext cx="744322" cy="744322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429500" y="3520440"/>
            <a:ext cx="19019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মাগরিব</a:t>
            </a:r>
            <a:endParaRPr lang="en-US" sz="2000" dirty="0"/>
          </a:p>
        </p:txBody>
      </p:sp>
      <p:sp>
        <p:nvSpPr>
          <p:cNvPr id="22" name="Text 16"/>
          <p:cNvSpPr/>
          <p:nvPr/>
        </p:nvSpPr>
        <p:spPr>
          <a:xfrm>
            <a:off x="7502652" y="4069080"/>
            <a:ext cx="1755648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00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সূর্যাস্তের অব্যবহিত পরে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3" name="Shape 17"/>
          <p:cNvSpPr/>
          <p:nvPr/>
        </p:nvSpPr>
        <p:spPr>
          <a:xfrm>
            <a:off x="10963656" y="2628900"/>
            <a:ext cx="2084832" cy="3931920"/>
          </a:xfrm>
          <a:prstGeom prst="roundRect">
            <a:avLst>
              <a:gd name="adj" fmla="val 5263"/>
            </a:avLst>
          </a:prstGeom>
          <a:solidFill>
            <a:srgbClr val="F1F6F4"/>
          </a:solidFill>
          <a:ln/>
        </p:spPr>
      </p:sp>
      <p:sp>
        <p:nvSpPr>
          <p:cNvPr id="24" name="Shape 18"/>
          <p:cNvSpPr/>
          <p:nvPr/>
        </p:nvSpPr>
        <p:spPr>
          <a:xfrm>
            <a:off x="10163556" y="2286000"/>
            <a:ext cx="1005840" cy="1005840"/>
          </a:xfrm>
          <a:prstGeom prst="ellipse">
            <a:avLst/>
          </a:prstGeom>
          <a:solidFill>
            <a:srgbClr val="E7D9A8"/>
          </a:solidFill>
          <a:ln/>
        </p:spPr>
      </p:sp>
      <p:pic>
        <p:nvPicPr>
          <p:cNvPr id="25" name="Image 4" descr="/home/claude/namaz/icons/clock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4315" y="2416759"/>
            <a:ext cx="744322" cy="744322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9715500" y="3520440"/>
            <a:ext cx="19019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ইশা</a:t>
            </a:r>
            <a:endParaRPr lang="en-US" sz="2000" dirty="0"/>
          </a:p>
        </p:txBody>
      </p:sp>
      <p:sp>
        <p:nvSpPr>
          <p:cNvPr id="27" name="Text 20"/>
          <p:cNvSpPr/>
          <p:nvPr/>
        </p:nvSpPr>
        <p:spPr>
          <a:xfrm>
            <a:off x="9788652" y="4069080"/>
            <a:ext cx="1755648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00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রাতের আঁধার নেমে আসার পর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8" name="Text 21"/>
          <p:cNvSpPr/>
          <p:nvPr/>
        </p:nvSpPr>
        <p:spPr>
          <a:xfrm>
            <a:off x="11548872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00">
        <p15:prstTrans prst="airplane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22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নামাজের পূর্বে অজু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48640" y="1554480"/>
            <a:ext cx="3017520" cy="4206240"/>
          </a:xfrm>
          <a:prstGeom prst="roundRect">
            <a:avLst>
              <a:gd name="adj" fmla="val 4545"/>
            </a:avLst>
          </a:prstGeom>
          <a:solidFill>
            <a:srgbClr val="F1F6F4"/>
          </a:solidFill>
          <a:ln/>
        </p:spPr>
      </p:sp>
      <p:sp>
        <p:nvSpPr>
          <p:cNvPr id="4" name="Shape 2"/>
          <p:cNvSpPr/>
          <p:nvPr/>
        </p:nvSpPr>
        <p:spPr>
          <a:xfrm>
            <a:off x="1234440" y="2103120"/>
            <a:ext cx="1645920" cy="1645920"/>
          </a:xfrm>
          <a:prstGeom prst="ellipse">
            <a:avLst/>
          </a:prstGeom>
          <a:solidFill>
            <a:srgbClr val="DDEFEA"/>
          </a:solidFill>
          <a:ln/>
        </p:spPr>
      </p:sp>
      <p:pic>
        <p:nvPicPr>
          <p:cNvPr id="5" name="Image 0" descr="/home/claude/namaz/icons/handspraying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8410" y="2317090"/>
            <a:ext cx="1217981" cy="121798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393192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পবিত্রতা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548640" y="438912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B6B6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নামাজের প্রথম শর্ত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3977640" y="1691640"/>
            <a:ext cx="365760" cy="365760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9" name="Text 6"/>
          <p:cNvSpPr/>
          <p:nvPr/>
        </p:nvSpPr>
        <p:spPr>
          <a:xfrm>
            <a:off x="3977640" y="16916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4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480560" y="1636776"/>
            <a:ext cx="7132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নিয়ত করা</a:t>
            </a:r>
            <a:endParaRPr lang="en-US" sz="2800" dirty="0">
              <a:solidFill>
                <a:srgbClr val="00B050"/>
              </a:solidFill>
            </a:endParaRPr>
          </a:p>
        </p:txBody>
      </p:sp>
      <p:sp>
        <p:nvSpPr>
          <p:cNvPr id="11" name="Shape 8"/>
          <p:cNvSpPr/>
          <p:nvPr/>
        </p:nvSpPr>
        <p:spPr>
          <a:xfrm>
            <a:off x="3977640" y="2295144"/>
            <a:ext cx="365760" cy="365760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2" name="Text 9"/>
          <p:cNvSpPr/>
          <p:nvPr/>
        </p:nvSpPr>
        <p:spPr>
          <a:xfrm>
            <a:off x="3977640" y="229514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4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4480560" y="2240280"/>
            <a:ext cx="7132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উভয় হাত কব্জি পর্যন্ত ধোয়া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14" name="Shape 11"/>
          <p:cNvSpPr/>
          <p:nvPr/>
        </p:nvSpPr>
        <p:spPr>
          <a:xfrm>
            <a:off x="3977640" y="2898648"/>
            <a:ext cx="365760" cy="365760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5" name="Text 12"/>
          <p:cNvSpPr/>
          <p:nvPr/>
        </p:nvSpPr>
        <p:spPr>
          <a:xfrm>
            <a:off x="3977640" y="289864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4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4480560" y="2843784"/>
            <a:ext cx="7132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কুলি করা ও নাকে পানি দেওয়া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17" name="Shape 14"/>
          <p:cNvSpPr/>
          <p:nvPr/>
        </p:nvSpPr>
        <p:spPr>
          <a:xfrm>
            <a:off x="3977640" y="3502152"/>
            <a:ext cx="365760" cy="365760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8" name="Text 15"/>
          <p:cNvSpPr/>
          <p:nvPr/>
        </p:nvSpPr>
        <p:spPr>
          <a:xfrm>
            <a:off x="3977640" y="350215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4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4480560" y="3447288"/>
            <a:ext cx="7132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সম্পূর্ণ মুখমণ্ডল ধোয়া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20" name="Shape 17"/>
          <p:cNvSpPr/>
          <p:nvPr/>
        </p:nvSpPr>
        <p:spPr>
          <a:xfrm>
            <a:off x="3977640" y="4105656"/>
            <a:ext cx="365760" cy="365760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21" name="Text 18"/>
          <p:cNvSpPr/>
          <p:nvPr/>
        </p:nvSpPr>
        <p:spPr>
          <a:xfrm>
            <a:off x="3977640" y="410565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4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4480560" y="4050792"/>
            <a:ext cx="7132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উভয় হাত কনুই পর্যন্ত ধোয়া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23" name="Shape 20"/>
          <p:cNvSpPr/>
          <p:nvPr/>
        </p:nvSpPr>
        <p:spPr>
          <a:xfrm>
            <a:off x="3977640" y="4709160"/>
            <a:ext cx="365760" cy="365760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24" name="Text 21"/>
          <p:cNvSpPr/>
          <p:nvPr/>
        </p:nvSpPr>
        <p:spPr>
          <a:xfrm>
            <a:off x="3977640" y="47091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4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4480560" y="4654296"/>
            <a:ext cx="7132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মাথা ও কান মাসেহ করা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26" name="Shape 23"/>
          <p:cNvSpPr/>
          <p:nvPr/>
        </p:nvSpPr>
        <p:spPr>
          <a:xfrm>
            <a:off x="3977640" y="5312664"/>
            <a:ext cx="365760" cy="365760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27" name="Text 24"/>
          <p:cNvSpPr/>
          <p:nvPr/>
        </p:nvSpPr>
        <p:spPr>
          <a:xfrm>
            <a:off x="3977640" y="531266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4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400" dirty="0"/>
          </a:p>
        </p:txBody>
      </p:sp>
      <p:sp>
        <p:nvSpPr>
          <p:cNvPr id="28" name="Text 25"/>
          <p:cNvSpPr/>
          <p:nvPr/>
        </p:nvSpPr>
        <p:spPr>
          <a:xfrm>
            <a:off x="4480560" y="5257800"/>
            <a:ext cx="7132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উভয় পা টাখনু পর্যন্ত ধোয়া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29" name="Text 26"/>
          <p:cNvSpPr/>
          <p:nvPr/>
        </p:nvSpPr>
        <p:spPr>
          <a:xfrm>
            <a:off x="11548872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5000">
        <p15:prstTrans prst="origami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6" grpId="0" animBg="1"/>
      <p:bldP spid="19" grpId="0" animBg="1"/>
      <p:bldP spid="22" grpId="0" animBg="1"/>
      <p:bldP spid="25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মসজিদে যাওয়া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48640" y="1554480"/>
            <a:ext cx="3566160" cy="4206240"/>
          </a:xfrm>
          <a:prstGeom prst="roundRect">
            <a:avLst>
              <a:gd name="adj" fmla="val 3846"/>
            </a:avLst>
          </a:prstGeom>
          <a:solidFill>
            <a:srgbClr val="F1F6F4"/>
          </a:solidFill>
          <a:ln/>
        </p:spPr>
      </p:sp>
      <p:sp>
        <p:nvSpPr>
          <p:cNvPr id="4" name="Shape 2"/>
          <p:cNvSpPr/>
          <p:nvPr/>
        </p:nvSpPr>
        <p:spPr>
          <a:xfrm>
            <a:off x="1234440" y="1965960"/>
            <a:ext cx="1371600" cy="1371600"/>
          </a:xfrm>
          <a:prstGeom prst="ellipse">
            <a:avLst/>
          </a:prstGeom>
          <a:solidFill>
            <a:srgbClr val="DDEFEA"/>
          </a:solidFill>
          <a:ln/>
        </p:spPr>
      </p:sp>
      <p:pic>
        <p:nvPicPr>
          <p:cNvPr id="5" name="Image 0" descr="/home/claude/namaz/icons/walking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748" y="2144268"/>
            <a:ext cx="1014984" cy="101498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1508760" y="3429000"/>
            <a:ext cx="1920240" cy="1920240"/>
          </a:xfrm>
          <a:prstGeom prst="ellipse">
            <a:avLst/>
          </a:prstGeom>
          <a:solidFill>
            <a:srgbClr val="E7D9A8"/>
          </a:solidFill>
          <a:ln/>
        </p:spPr>
      </p:sp>
      <p:pic>
        <p:nvPicPr>
          <p:cNvPr id="7" name="Image 1" descr="/home/claude/namaz/icons/mosque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391" y="3678631"/>
            <a:ext cx="1420978" cy="1420978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4526280" y="1783080"/>
            <a:ext cx="292608" cy="292608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9" name="Text 5"/>
          <p:cNvSpPr/>
          <p:nvPr/>
        </p:nvSpPr>
        <p:spPr>
          <a:xfrm>
            <a:off x="4526280" y="178308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4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4983480" y="1691640"/>
            <a:ext cx="6309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পবিত্র (অজু অবস্থায়) থেকে মসজিদে যাওয়া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11" name="Shape 7"/>
          <p:cNvSpPr/>
          <p:nvPr/>
        </p:nvSpPr>
        <p:spPr>
          <a:xfrm>
            <a:off x="4526280" y="2743200"/>
            <a:ext cx="292608" cy="292608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2" name="Text 8"/>
          <p:cNvSpPr/>
          <p:nvPr/>
        </p:nvSpPr>
        <p:spPr>
          <a:xfrm>
            <a:off x="4526280" y="274320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4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4983480" y="2651760"/>
            <a:ext cx="6309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শান্ত, ধীরস্থির ও গম্ভীরভাবে হাঁটা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14" name="Shape 10"/>
          <p:cNvSpPr/>
          <p:nvPr/>
        </p:nvSpPr>
        <p:spPr>
          <a:xfrm>
            <a:off x="4526280" y="3703320"/>
            <a:ext cx="292608" cy="292608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5" name="Text 11"/>
          <p:cNvSpPr/>
          <p:nvPr/>
        </p:nvSpPr>
        <p:spPr>
          <a:xfrm>
            <a:off x="4526280" y="370332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4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2"/>
          <p:cNvSpPr/>
          <p:nvPr/>
        </p:nvSpPr>
        <p:spPr>
          <a:xfrm>
            <a:off x="4983480" y="3611880"/>
            <a:ext cx="6309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ডান পা দিয়ে মসজিদে প্রবেশ করা এবং দোয়া পড়া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17" name="Shape 13"/>
          <p:cNvSpPr/>
          <p:nvPr/>
        </p:nvSpPr>
        <p:spPr>
          <a:xfrm>
            <a:off x="4526280" y="4663440"/>
            <a:ext cx="292608" cy="292608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8" name="Text 14"/>
          <p:cNvSpPr/>
          <p:nvPr/>
        </p:nvSpPr>
        <p:spPr>
          <a:xfrm>
            <a:off x="4526280" y="466344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4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5"/>
          <p:cNvSpPr/>
          <p:nvPr/>
        </p:nvSpPr>
        <p:spPr>
          <a:xfrm>
            <a:off x="4983480" y="4572000"/>
            <a:ext cx="6309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জামাতে নামাজ আদায়ের বিশেষ ফজিলত রয়েছে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20" name="Text 16"/>
          <p:cNvSpPr/>
          <p:nvPr/>
        </p:nvSpPr>
        <p:spPr>
          <a:xfrm>
            <a:off x="11548872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5000">
        <p:checker/>
      </p:transition>
    </mc:Choice>
    <mc:Fallback xmlns="">
      <p:transition spd="slow" advClick="0" advTm="5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6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নামাজের প্রধান ধাপসমূহ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53796" y="1828800"/>
            <a:ext cx="2514600" cy="4114800"/>
          </a:xfrm>
          <a:prstGeom prst="roundRect">
            <a:avLst>
              <a:gd name="adj" fmla="val 4364"/>
            </a:avLst>
          </a:prstGeom>
          <a:solidFill>
            <a:srgbClr val="F1F6F4"/>
          </a:solidFill>
          <a:ln/>
        </p:spPr>
      </p:sp>
      <p:sp>
        <p:nvSpPr>
          <p:cNvPr id="4" name="Shape 2"/>
          <p:cNvSpPr/>
          <p:nvPr/>
        </p:nvSpPr>
        <p:spPr>
          <a:xfrm>
            <a:off x="1591056" y="1508760"/>
            <a:ext cx="640080" cy="640080"/>
          </a:xfrm>
          <a:prstGeom prst="ellipse">
            <a:avLst/>
          </a:prstGeom>
          <a:solidFill>
            <a:srgbClr val="0B4F4A"/>
          </a:solidFill>
          <a:ln/>
        </p:spPr>
      </p:sp>
      <p:sp>
        <p:nvSpPr>
          <p:cNvPr id="5" name="Text 3"/>
          <p:cNvSpPr/>
          <p:nvPr/>
        </p:nvSpPr>
        <p:spPr>
          <a:xfrm>
            <a:off x="1591056" y="15087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1362456" y="2331720"/>
            <a:ext cx="1097280" cy="1097280"/>
          </a:xfrm>
          <a:prstGeom prst="ellipse">
            <a:avLst/>
          </a:prstGeom>
          <a:solidFill>
            <a:srgbClr val="E7D9A8"/>
          </a:solidFill>
          <a:ln/>
        </p:spPr>
      </p:sp>
      <p:pic>
        <p:nvPicPr>
          <p:cNvPr id="7" name="Image 0" descr="/home/claude/namaz/icons/praying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5102" y="2474366"/>
            <a:ext cx="811987" cy="81198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45236" y="365760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কিয়াম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836676" y="4206240"/>
            <a:ext cx="21488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দাঁড়িয়ে কিরাত পাঠ</a:t>
            </a:r>
            <a:endParaRPr lang="en-US" sz="1600" dirty="0">
              <a:solidFill>
                <a:srgbClr val="7030A0"/>
              </a:solidFill>
            </a:endParaRPr>
          </a:p>
        </p:txBody>
      </p:sp>
      <p:sp>
        <p:nvSpPr>
          <p:cNvPr id="10" name="Shape 7"/>
          <p:cNvSpPr/>
          <p:nvPr/>
        </p:nvSpPr>
        <p:spPr>
          <a:xfrm>
            <a:off x="3442716" y="1828800"/>
            <a:ext cx="2514600" cy="4114800"/>
          </a:xfrm>
          <a:prstGeom prst="roundRect">
            <a:avLst>
              <a:gd name="adj" fmla="val 4364"/>
            </a:avLst>
          </a:prstGeom>
          <a:solidFill>
            <a:srgbClr val="F1F6F4"/>
          </a:solidFill>
          <a:ln/>
        </p:spPr>
      </p:sp>
      <p:sp>
        <p:nvSpPr>
          <p:cNvPr id="11" name="Shape 8"/>
          <p:cNvSpPr/>
          <p:nvPr/>
        </p:nvSpPr>
        <p:spPr>
          <a:xfrm>
            <a:off x="4379976" y="1508760"/>
            <a:ext cx="640080" cy="640080"/>
          </a:xfrm>
          <a:prstGeom prst="ellipse">
            <a:avLst/>
          </a:prstGeom>
          <a:solidFill>
            <a:srgbClr val="0B4F4A"/>
          </a:solidFill>
          <a:ln/>
        </p:spPr>
      </p:sp>
      <p:sp>
        <p:nvSpPr>
          <p:cNvPr id="12" name="Text 9"/>
          <p:cNvSpPr/>
          <p:nvPr/>
        </p:nvSpPr>
        <p:spPr>
          <a:xfrm>
            <a:off x="4379976" y="15087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Shape 10"/>
          <p:cNvSpPr/>
          <p:nvPr/>
        </p:nvSpPr>
        <p:spPr>
          <a:xfrm>
            <a:off x="4151376" y="2331720"/>
            <a:ext cx="1097280" cy="1097280"/>
          </a:xfrm>
          <a:prstGeom prst="ellipse">
            <a:avLst/>
          </a:prstGeom>
          <a:solidFill>
            <a:srgbClr val="E7D9A8"/>
          </a:solidFill>
          <a:ln/>
        </p:spPr>
      </p:sp>
      <p:pic>
        <p:nvPicPr>
          <p:cNvPr id="14" name="Image 1" descr="/home/claude/namaz/icons/kneeling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4022" y="2474366"/>
            <a:ext cx="811987" cy="811987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534156" y="365760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রুকু</a:t>
            </a:r>
            <a:endParaRPr lang="en-US" sz="1900" dirty="0"/>
          </a:p>
        </p:txBody>
      </p:sp>
      <p:sp>
        <p:nvSpPr>
          <p:cNvPr id="16" name="Text 12"/>
          <p:cNvSpPr/>
          <p:nvPr/>
        </p:nvSpPr>
        <p:spPr>
          <a:xfrm>
            <a:off x="3625596" y="4206240"/>
            <a:ext cx="21488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ঝুঁকে আল্লাহর প্রশংসা</a:t>
            </a:r>
            <a:endParaRPr lang="en-US" sz="1600" dirty="0">
              <a:solidFill>
                <a:srgbClr val="7030A0"/>
              </a:solidFill>
            </a:endParaRPr>
          </a:p>
        </p:txBody>
      </p:sp>
      <p:sp>
        <p:nvSpPr>
          <p:cNvPr id="17" name="Shape 13"/>
          <p:cNvSpPr/>
          <p:nvPr/>
        </p:nvSpPr>
        <p:spPr>
          <a:xfrm>
            <a:off x="6231636" y="1828800"/>
            <a:ext cx="2514600" cy="4114800"/>
          </a:xfrm>
          <a:prstGeom prst="roundRect">
            <a:avLst>
              <a:gd name="adj" fmla="val 4364"/>
            </a:avLst>
          </a:prstGeom>
          <a:solidFill>
            <a:srgbClr val="F1F6F4"/>
          </a:solidFill>
          <a:ln/>
        </p:spPr>
      </p:sp>
      <p:sp>
        <p:nvSpPr>
          <p:cNvPr id="18" name="Shape 14"/>
          <p:cNvSpPr/>
          <p:nvPr/>
        </p:nvSpPr>
        <p:spPr>
          <a:xfrm>
            <a:off x="7168896" y="1508760"/>
            <a:ext cx="640080" cy="640080"/>
          </a:xfrm>
          <a:prstGeom prst="ellipse">
            <a:avLst/>
          </a:prstGeom>
          <a:solidFill>
            <a:srgbClr val="0B4F4A"/>
          </a:solidFill>
          <a:ln/>
        </p:spPr>
      </p:sp>
      <p:sp>
        <p:nvSpPr>
          <p:cNvPr id="19" name="Text 15"/>
          <p:cNvSpPr/>
          <p:nvPr/>
        </p:nvSpPr>
        <p:spPr>
          <a:xfrm>
            <a:off x="7168896" y="15087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20" name="Shape 16"/>
          <p:cNvSpPr/>
          <p:nvPr/>
        </p:nvSpPr>
        <p:spPr>
          <a:xfrm>
            <a:off x="6940296" y="2331720"/>
            <a:ext cx="1097280" cy="1097280"/>
          </a:xfrm>
          <a:prstGeom prst="ellipse">
            <a:avLst/>
          </a:prstGeom>
          <a:solidFill>
            <a:srgbClr val="E7D9A8"/>
          </a:solidFill>
          <a:ln/>
        </p:spPr>
      </p:sp>
      <p:pic>
        <p:nvPicPr>
          <p:cNvPr id="21" name="Image 2" descr="/home/claude/namaz/icons/kneeling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2942" y="2474366"/>
            <a:ext cx="811987" cy="811987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6323076" y="365760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সিজদা</a:t>
            </a:r>
            <a:endParaRPr lang="en-US" sz="1900" dirty="0"/>
          </a:p>
        </p:txBody>
      </p:sp>
      <p:sp>
        <p:nvSpPr>
          <p:cNvPr id="23" name="Text 18"/>
          <p:cNvSpPr/>
          <p:nvPr/>
        </p:nvSpPr>
        <p:spPr>
          <a:xfrm>
            <a:off x="6414516" y="4206240"/>
            <a:ext cx="21488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সর্বোচ্চ বিনয়ের প্রকাশ</a:t>
            </a:r>
            <a:endParaRPr lang="en-US" sz="1600" dirty="0">
              <a:solidFill>
                <a:srgbClr val="7030A0"/>
              </a:solidFill>
            </a:endParaRPr>
          </a:p>
        </p:txBody>
      </p:sp>
      <p:sp>
        <p:nvSpPr>
          <p:cNvPr id="24" name="Shape 19"/>
          <p:cNvSpPr/>
          <p:nvPr/>
        </p:nvSpPr>
        <p:spPr>
          <a:xfrm>
            <a:off x="9020556" y="1828800"/>
            <a:ext cx="2514600" cy="4114800"/>
          </a:xfrm>
          <a:prstGeom prst="roundRect">
            <a:avLst>
              <a:gd name="adj" fmla="val 4364"/>
            </a:avLst>
          </a:prstGeom>
          <a:solidFill>
            <a:srgbClr val="F1F6F4"/>
          </a:solidFill>
          <a:ln/>
        </p:spPr>
      </p:sp>
      <p:sp>
        <p:nvSpPr>
          <p:cNvPr id="25" name="Shape 20"/>
          <p:cNvSpPr/>
          <p:nvPr/>
        </p:nvSpPr>
        <p:spPr>
          <a:xfrm>
            <a:off x="9957816" y="1508760"/>
            <a:ext cx="640080" cy="640080"/>
          </a:xfrm>
          <a:prstGeom prst="ellipse">
            <a:avLst/>
          </a:prstGeom>
          <a:solidFill>
            <a:srgbClr val="0B4F4A"/>
          </a:solidFill>
          <a:ln/>
        </p:spPr>
      </p:sp>
      <p:sp>
        <p:nvSpPr>
          <p:cNvPr id="26" name="Text 21"/>
          <p:cNvSpPr/>
          <p:nvPr/>
        </p:nvSpPr>
        <p:spPr>
          <a:xfrm>
            <a:off x="9957816" y="15087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27" name="Shape 22"/>
          <p:cNvSpPr/>
          <p:nvPr/>
        </p:nvSpPr>
        <p:spPr>
          <a:xfrm>
            <a:off x="9729216" y="2331720"/>
            <a:ext cx="1097280" cy="1097280"/>
          </a:xfrm>
          <a:prstGeom prst="ellipse">
            <a:avLst/>
          </a:prstGeom>
          <a:solidFill>
            <a:srgbClr val="E7D9A8"/>
          </a:solidFill>
          <a:ln/>
        </p:spPr>
      </p:sp>
      <p:pic>
        <p:nvPicPr>
          <p:cNvPr id="28" name="Image 3" descr="/home/claude/namaz/icons/prayerbeads_te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1862" y="2474366"/>
            <a:ext cx="811987" cy="811987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9111996" y="365760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তাশাহহুদ</a:t>
            </a:r>
            <a:endParaRPr lang="en-US" sz="1900" dirty="0"/>
          </a:p>
        </p:txBody>
      </p:sp>
      <p:sp>
        <p:nvSpPr>
          <p:cNvPr id="30" name="Text 24"/>
          <p:cNvSpPr/>
          <p:nvPr/>
        </p:nvSpPr>
        <p:spPr>
          <a:xfrm>
            <a:off x="9203436" y="4206240"/>
            <a:ext cx="21488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বসে দোয়া ও সালাম</a:t>
            </a:r>
            <a:endParaRPr lang="en-US" sz="1600" dirty="0">
              <a:solidFill>
                <a:srgbClr val="7030A0"/>
              </a:solidFill>
            </a:endParaRPr>
          </a:p>
        </p:txBody>
      </p:sp>
      <p:sp>
        <p:nvSpPr>
          <p:cNvPr id="31" name="Text 25"/>
          <p:cNvSpPr/>
          <p:nvPr/>
        </p:nvSpPr>
        <p:spPr>
          <a:xfrm>
            <a:off x="11548872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>
      <p:transition spd="slow" advClick="0" advTm="5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নামাজের উপকারিতা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722376" y="1783080"/>
            <a:ext cx="3429000" cy="1920240"/>
          </a:xfrm>
          <a:prstGeom prst="roundRect">
            <a:avLst>
              <a:gd name="adj" fmla="val 5714"/>
            </a:avLst>
          </a:prstGeom>
          <a:solidFill>
            <a:srgbClr val="F1F6F4"/>
          </a:solidFill>
          <a:ln/>
        </p:spPr>
      </p:sp>
      <p:sp>
        <p:nvSpPr>
          <p:cNvPr id="4" name="Shape 2"/>
          <p:cNvSpPr/>
          <p:nvPr/>
        </p:nvSpPr>
        <p:spPr>
          <a:xfrm>
            <a:off x="950976" y="2240280"/>
            <a:ext cx="1005840" cy="1005840"/>
          </a:xfrm>
          <a:prstGeom prst="ellipse">
            <a:avLst/>
          </a:prstGeom>
          <a:solidFill>
            <a:srgbClr val="E7D9A8"/>
          </a:solidFill>
          <a:ln/>
        </p:spPr>
      </p:sp>
      <p:pic>
        <p:nvPicPr>
          <p:cNvPr id="5" name="Image 0" descr="/home/claude/namaz/icons/moon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735" y="2371039"/>
            <a:ext cx="744322" cy="7443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093976" y="1783080"/>
            <a:ext cx="18745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মানসিক প্রশান্তি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4379976" y="1783080"/>
            <a:ext cx="3429000" cy="1920240"/>
          </a:xfrm>
          <a:prstGeom prst="roundRect">
            <a:avLst>
              <a:gd name="adj" fmla="val 5714"/>
            </a:avLst>
          </a:prstGeom>
          <a:solidFill>
            <a:srgbClr val="F1F6F4"/>
          </a:solidFill>
          <a:ln/>
        </p:spPr>
      </p:sp>
      <p:sp>
        <p:nvSpPr>
          <p:cNvPr id="8" name="Shape 5"/>
          <p:cNvSpPr/>
          <p:nvPr/>
        </p:nvSpPr>
        <p:spPr>
          <a:xfrm>
            <a:off x="4608576" y="2240280"/>
            <a:ext cx="1005840" cy="1005840"/>
          </a:xfrm>
          <a:prstGeom prst="ellipse">
            <a:avLst/>
          </a:prstGeom>
          <a:solidFill>
            <a:srgbClr val="E7D9A8"/>
          </a:solidFill>
          <a:ln/>
        </p:spPr>
      </p:sp>
      <p:pic>
        <p:nvPicPr>
          <p:cNvPr id="9" name="Image 1" descr="/home/claude/namaz/icons/handspraying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9335" y="2371039"/>
            <a:ext cx="744322" cy="74432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751576" y="1783080"/>
            <a:ext cx="18745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আত্মশুদ্ধি অর্জন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8037576" y="1783080"/>
            <a:ext cx="3429000" cy="1920240"/>
          </a:xfrm>
          <a:prstGeom prst="roundRect">
            <a:avLst>
              <a:gd name="adj" fmla="val 5714"/>
            </a:avLst>
          </a:prstGeom>
          <a:solidFill>
            <a:srgbClr val="F1F6F4"/>
          </a:solidFill>
          <a:ln/>
        </p:spPr>
      </p:sp>
      <p:sp>
        <p:nvSpPr>
          <p:cNvPr id="12" name="Shape 8"/>
          <p:cNvSpPr/>
          <p:nvPr/>
        </p:nvSpPr>
        <p:spPr>
          <a:xfrm>
            <a:off x="8266176" y="2240280"/>
            <a:ext cx="1005840" cy="1005840"/>
          </a:xfrm>
          <a:prstGeom prst="ellipse">
            <a:avLst/>
          </a:prstGeom>
          <a:solidFill>
            <a:srgbClr val="E7D9A8"/>
          </a:solidFill>
          <a:ln/>
        </p:spPr>
      </p:sp>
      <p:pic>
        <p:nvPicPr>
          <p:cNvPr id="13" name="Image 2" descr="/home/claude/namaz/icons/clock_te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6935" y="2371039"/>
            <a:ext cx="744322" cy="74432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409176" y="1783080"/>
            <a:ext cx="18745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সময়ানুবর্তিতা শেখা</a:t>
            </a:r>
            <a:endParaRPr lang="en-US" sz="1600" dirty="0"/>
          </a:p>
        </p:txBody>
      </p:sp>
      <p:sp>
        <p:nvSpPr>
          <p:cNvPr id="15" name="Shape 10"/>
          <p:cNvSpPr/>
          <p:nvPr/>
        </p:nvSpPr>
        <p:spPr>
          <a:xfrm>
            <a:off x="722376" y="3977640"/>
            <a:ext cx="3429000" cy="1920240"/>
          </a:xfrm>
          <a:prstGeom prst="roundRect">
            <a:avLst>
              <a:gd name="adj" fmla="val 5714"/>
            </a:avLst>
          </a:prstGeom>
          <a:solidFill>
            <a:srgbClr val="F1F6F4"/>
          </a:solidFill>
          <a:ln/>
        </p:spPr>
      </p:sp>
      <p:sp>
        <p:nvSpPr>
          <p:cNvPr id="16" name="Shape 11"/>
          <p:cNvSpPr/>
          <p:nvPr/>
        </p:nvSpPr>
        <p:spPr>
          <a:xfrm>
            <a:off x="950976" y="4434840"/>
            <a:ext cx="1005840" cy="1005840"/>
          </a:xfrm>
          <a:prstGeom prst="ellipse">
            <a:avLst/>
          </a:prstGeom>
          <a:solidFill>
            <a:srgbClr val="E7D9A8"/>
          </a:solidFill>
          <a:ln/>
        </p:spPr>
      </p:sp>
      <p:pic>
        <p:nvPicPr>
          <p:cNvPr id="17" name="Image 3" descr="/home/claude/namaz/icons/mosque_tea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1735" y="4565599"/>
            <a:ext cx="744322" cy="74432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093976" y="3977640"/>
            <a:ext cx="18745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সামাজিক ঐক্য (জামাত)</a:t>
            </a:r>
            <a:endParaRPr lang="en-US" sz="1600" dirty="0"/>
          </a:p>
        </p:txBody>
      </p:sp>
      <p:sp>
        <p:nvSpPr>
          <p:cNvPr id="19" name="Shape 13"/>
          <p:cNvSpPr/>
          <p:nvPr/>
        </p:nvSpPr>
        <p:spPr>
          <a:xfrm>
            <a:off x="4379976" y="3977640"/>
            <a:ext cx="3429000" cy="1920240"/>
          </a:xfrm>
          <a:prstGeom prst="roundRect">
            <a:avLst>
              <a:gd name="adj" fmla="val 5714"/>
            </a:avLst>
          </a:prstGeom>
          <a:solidFill>
            <a:srgbClr val="F1F6F4"/>
          </a:solidFill>
          <a:ln/>
        </p:spPr>
      </p:sp>
      <p:sp>
        <p:nvSpPr>
          <p:cNvPr id="20" name="Shape 14"/>
          <p:cNvSpPr/>
          <p:nvPr/>
        </p:nvSpPr>
        <p:spPr>
          <a:xfrm>
            <a:off x="4608576" y="4434840"/>
            <a:ext cx="1005840" cy="1005840"/>
          </a:xfrm>
          <a:prstGeom prst="ellipse">
            <a:avLst/>
          </a:prstGeom>
          <a:solidFill>
            <a:srgbClr val="E7D9A8"/>
          </a:solidFill>
          <a:ln/>
        </p:spPr>
      </p:sp>
      <p:pic>
        <p:nvPicPr>
          <p:cNvPr id="21" name="Image 4" descr="/home/claude/namaz/icons/prayerbeads_tea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9335" y="4565599"/>
            <a:ext cx="744322" cy="744322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751576" y="3977640"/>
            <a:ext cx="18745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পাপ থেকে বিরত থাকা</a:t>
            </a:r>
            <a:endParaRPr lang="en-US" sz="1600" dirty="0"/>
          </a:p>
        </p:txBody>
      </p:sp>
      <p:sp>
        <p:nvSpPr>
          <p:cNvPr id="23" name="Shape 16"/>
          <p:cNvSpPr/>
          <p:nvPr/>
        </p:nvSpPr>
        <p:spPr>
          <a:xfrm>
            <a:off x="8037576" y="3977640"/>
            <a:ext cx="3429000" cy="1920240"/>
          </a:xfrm>
          <a:prstGeom prst="roundRect">
            <a:avLst>
              <a:gd name="adj" fmla="val 5714"/>
            </a:avLst>
          </a:prstGeom>
          <a:solidFill>
            <a:srgbClr val="F1F6F4"/>
          </a:solidFill>
          <a:ln/>
        </p:spPr>
      </p:sp>
      <p:sp>
        <p:nvSpPr>
          <p:cNvPr id="24" name="Shape 17"/>
          <p:cNvSpPr/>
          <p:nvPr/>
        </p:nvSpPr>
        <p:spPr>
          <a:xfrm>
            <a:off x="8266176" y="4434840"/>
            <a:ext cx="1005840" cy="1005840"/>
          </a:xfrm>
          <a:prstGeom prst="ellipse">
            <a:avLst/>
          </a:prstGeom>
          <a:solidFill>
            <a:srgbClr val="E7D9A8"/>
          </a:solidFill>
          <a:ln/>
        </p:spPr>
      </p:sp>
      <p:pic>
        <p:nvPicPr>
          <p:cNvPr id="25" name="Image 5" descr="/home/claude/namaz/icons/praying_tea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6935" y="4565599"/>
            <a:ext cx="744322" cy="744322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9409176" y="3977640"/>
            <a:ext cx="18745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আল্লাহর নৈকট্য লাভ</a:t>
            </a:r>
            <a:endParaRPr lang="en-US" sz="1600" dirty="0"/>
          </a:p>
        </p:txBody>
      </p:sp>
      <p:sp>
        <p:nvSpPr>
          <p:cNvPr id="27" name="Text 19"/>
          <p:cNvSpPr/>
          <p:nvPr/>
        </p:nvSpPr>
        <p:spPr>
          <a:xfrm>
            <a:off x="11548872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5000">
        <p14:flip dir="r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8" grpId="0" animBg="1"/>
      <p:bldP spid="22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4F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103120" y="3474720"/>
            <a:ext cx="5486400" cy="5486400"/>
          </a:xfrm>
          <a:prstGeom prst="ellipse">
            <a:avLst/>
          </a:prstGeom>
          <a:solidFill>
            <a:srgbClr val="07332F"/>
          </a:solidFill>
          <a:ln/>
        </p:spPr>
      </p:sp>
      <p:sp>
        <p:nvSpPr>
          <p:cNvPr id="3" name="Shape 1"/>
          <p:cNvSpPr/>
          <p:nvPr/>
        </p:nvSpPr>
        <p:spPr>
          <a:xfrm>
            <a:off x="8805672" y="-2103120"/>
            <a:ext cx="5486400" cy="5486400"/>
          </a:xfrm>
          <a:prstGeom prst="ellipse">
            <a:avLst/>
          </a:prstGeom>
          <a:solidFill>
            <a:srgbClr val="07332F"/>
          </a:solidFill>
          <a:ln/>
        </p:spPr>
      </p:sp>
      <p:pic>
        <p:nvPicPr>
          <p:cNvPr id="4" name="Image 0" descr="/home/claude/namaz/icons/handspraying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1516" y="1005840"/>
            <a:ext cx="1645920" cy="1645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51560" y="2926080"/>
            <a:ext cx="1008583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আল্লাহ আমাদের সকলকে নিয়মিত ও যথাযথভাবে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নামাজ আদায় করার তৌফিক দান করুন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0" y="4572000"/>
            <a:ext cx="1218895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D4AF3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আমীন</a:t>
            </a:r>
            <a:endParaRPr lang="en-US" sz="4200" dirty="0"/>
          </a:p>
        </p:txBody>
      </p:sp>
      <p:sp>
        <p:nvSpPr>
          <p:cNvPr id="7" name="Text 4"/>
          <p:cNvSpPr/>
          <p:nvPr/>
        </p:nvSpPr>
        <p:spPr>
          <a:xfrm>
            <a:off x="11548872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D8CB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5000">
        <p14:switch dir="r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143</TotalTime>
  <Words>476</Words>
  <Application>Microsoft Office PowerPoint</Application>
  <PresentationFormat>Widescreen</PresentationFormat>
  <Paragraphs>128</Paragraphs>
  <Slides>9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Cambria</vt:lpstr>
      <vt:lpstr>Nirmala UI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71</cp:revision>
  <dcterms:created xsi:type="dcterms:W3CDTF">2026-07-15T14:43:03Z</dcterms:created>
  <dcterms:modified xsi:type="dcterms:W3CDTF">2026-07-21T11:56:00Z</dcterms:modified>
</cp:coreProperties>
</file>