
<file path=[Content_Types].xml><?xml version="1.0" encoding="utf-8"?>
<Types xmlns="http://schemas.openxmlformats.org/package/2006/content-types">
  <Default Extension="jfif" ContentType="image/jpeg"/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5"/>
  </p:notesMasterIdLst>
  <p:sldIdLst>
    <p:sldId id="256" r:id="rId2"/>
    <p:sldId id="257" r:id="rId3"/>
    <p:sldId id="266" r:id="rId4"/>
    <p:sldId id="258" r:id="rId5"/>
    <p:sldId id="259" r:id="rId6"/>
    <p:sldId id="267" r:id="rId7"/>
    <p:sldId id="260" r:id="rId8"/>
    <p:sldId id="261" r:id="rId9"/>
    <p:sldId id="268" r:id="rId10"/>
    <p:sldId id="262" r:id="rId11"/>
    <p:sldId id="263" r:id="rId12"/>
    <p:sldId id="264" r:id="rId13"/>
    <p:sldId id="265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6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0051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92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18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445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88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622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40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51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48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384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88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77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71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03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53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19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59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44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390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jfif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.png"/><Relationship Id="rId5" Type="http://schemas.openxmlformats.org/officeDocument/2006/relationships/image" Target="../media/image16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.jfif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5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4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11.jf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36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06640" y="-1188720"/>
            <a:ext cx="2926080" cy="2926080"/>
          </a:xfrm>
          <a:prstGeom prst="ellipse">
            <a:avLst/>
          </a:prstGeom>
          <a:solidFill>
            <a:srgbClr val="0F4C39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005840" y="3657600"/>
            <a:ext cx="2377440" cy="2377440"/>
          </a:xfrm>
          <a:prstGeom prst="ellipse">
            <a:avLst/>
          </a:prstGeom>
          <a:solidFill>
            <a:srgbClr val="0F4C39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3977640" y="502920"/>
            <a:ext cx="1188720" cy="1188720"/>
          </a:xfrm>
          <a:prstGeom prst="ellipse">
            <a:avLst/>
          </a:prstGeom>
          <a:solidFill>
            <a:srgbClr val="C89B3C"/>
          </a:solidFill>
          <a:ln/>
        </p:spPr>
      </p:sp>
      <p:pic>
        <p:nvPicPr>
          <p:cNvPr id="5" name="Image 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561" y="431553"/>
            <a:ext cx="1508760" cy="1305808"/>
          </a:xfrm>
          <a:prstGeom prst="ellipse">
            <a:avLst/>
          </a:prstGeom>
        </p:spPr>
      </p:pic>
      <p:sp>
        <p:nvSpPr>
          <p:cNvPr id="6" name="Text 3"/>
          <p:cNvSpPr/>
          <p:nvPr/>
        </p:nvSpPr>
        <p:spPr>
          <a:xfrm>
            <a:off x="330141" y="187452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indent="0" algn="ctr">
              <a:buNone/>
            </a:pPr>
            <a:r>
              <a:rPr lang="en-US" sz="3200" b="1" kern="0" dirty="0" smtClean="0">
                <a:ln/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400" b="1" kern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ইসলাম</a:t>
            </a:r>
            <a:r>
              <a:rPr lang="en-US" sz="4400" b="1" kern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400" b="1" kern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শিক্ষা</a:t>
            </a:r>
            <a:endParaRPr lang="en-US" sz="4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7" name="Text 4"/>
          <p:cNvSpPr/>
          <p:nvPr/>
        </p:nvSpPr>
        <p:spPr>
          <a:xfrm>
            <a:off x="457200" y="22402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 err="1" smtClean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বিষয়ঃ</a:t>
            </a:r>
            <a:r>
              <a:rPr lang="en-US" sz="4800" b="1" dirty="0" smtClean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4800" b="1" dirty="0" err="1" smtClean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যাকাত</a:t>
            </a:r>
            <a:endParaRPr lang="en-US" sz="4800" dirty="0"/>
          </a:p>
        </p:txBody>
      </p:sp>
      <p:sp>
        <p:nvSpPr>
          <p:cNvPr id="8" name="Text 5"/>
          <p:cNvSpPr/>
          <p:nvPr/>
        </p:nvSpPr>
        <p:spPr>
          <a:xfrm>
            <a:off x="457200" y="30632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 err="1" smtClean="0">
                <a:solidFill>
                  <a:schemeClr val="accent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যাকাতের</a:t>
            </a:r>
            <a:r>
              <a:rPr lang="en-US" sz="3600" dirty="0" smtClean="0">
                <a:solidFill>
                  <a:schemeClr val="accent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উপকারিতা</a:t>
            </a:r>
            <a:r>
              <a:rPr lang="en-US" sz="3600" dirty="0" smtClean="0">
                <a:solidFill>
                  <a:schemeClr val="accent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3600" dirty="0">
                <a:solidFill>
                  <a:schemeClr val="accent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ও প্রয়োজনীয়তা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9" name="Shape 6"/>
          <p:cNvSpPr/>
          <p:nvPr/>
        </p:nvSpPr>
        <p:spPr>
          <a:xfrm>
            <a:off x="3657600" y="3794760"/>
            <a:ext cx="1828800" cy="0"/>
          </a:xfrm>
          <a:prstGeom prst="line">
            <a:avLst/>
          </a:prstGeom>
          <a:noFill/>
          <a:ln w="19050">
            <a:solidFill>
              <a:srgbClr val="C89B3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39776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92D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400" dirty="0">
              <a:solidFill>
                <a:srgbClr val="92D050"/>
              </a:solidFill>
            </a:endParaRPr>
          </a:p>
        </p:txBody>
      </p:sp>
      <p:pic>
        <p:nvPicPr>
          <p:cNvPr id="14" name="যাকাত নিয়ে নতুন গজল _ Jakat Aday Koro _ যাকাত আদায় করো _ Tahsinul Islam _ Zakat Gojol 202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31464" y="440436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365760" y="182880"/>
            <a:ext cx="594360" cy="594360"/>
          </a:xfrm>
          <a:prstGeom prst="ellipse">
            <a:avLst/>
          </a:prstGeom>
          <a:solidFill>
            <a:srgbClr val="C89B3C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81" y="349301"/>
            <a:ext cx="261518" cy="26151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ব্যক্তি জীবনে যাকাতের উপকারিতা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499263" y="1243584"/>
            <a:ext cx="2606040" cy="1600200"/>
          </a:xfrm>
          <a:prstGeom prst="roundRect">
            <a:avLst>
              <a:gd name="adj" fmla="val 4571"/>
            </a:avLst>
          </a:prstGeom>
          <a:solidFill>
            <a:srgbClr val="EAF3EE"/>
          </a:solidFill>
          <a:ln/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508760" y="1417320"/>
            <a:ext cx="502920" cy="50292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578" y="1558138"/>
            <a:ext cx="221285" cy="22128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48640" y="2011680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4C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সম্পদের পরিশুদ্ধি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594360" y="2313432"/>
            <a:ext cx="251094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 আদায়ে সম্পদ পবিত্র ও হালাল-বরকতময় হয়।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3246120" y="1234440"/>
            <a:ext cx="2606040" cy="1600200"/>
          </a:xfrm>
          <a:prstGeom prst="roundRect">
            <a:avLst>
              <a:gd name="adj" fmla="val 4571"/>
            </a:avLst>
          </a:prstGeom>
          <a:solidFill>
            <a:srgbClr val="EAF3EE"/>
          </a:solidFill>
          <a:ln/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297680" y="1417320"/>
            <a:ext cx="502920" cy="50292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498" y="1558138"/>
            <a:ext cx="221285" cy="22128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337560" y="2011680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F4C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কৃপণতা দূরীকরণ</a:t>
            </a:r>
            <a:endParaRPr lang="en-US" sz="1250" dirty="0"/>
          </a:p>
        </p:txBody>
      </p:sp>
      <p:sp>
        <p:nvSpPr>
          <p:cNvPr id="15" name="Text 10"/>
          <p:cNvSpPr/>
          <p:nvPr/>
        </p:nvSpPr>
        <p:spPr>
          <a:xfrm>
            <a:off x="3383280" y="231343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লোভ-কৃপণতা থেকে মুক্তি মিলে, মন উদার হয়।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035040" y="1234440"/>
            <a:ext cx="2606040" cy="1600200"/>
          </a:xfrm>
          <a:prstGeom prst="roundRect">
            <a:avLst>
              <a:gd name="adj" fmla="val 4571"/>
            </a:avLst>
          </a:prstGeom>
          <a:solidFill>
            <a:srgbClr val="EAF3EE"/>
          </a:solidFill>
          <a:ln/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7086600" y="1417320"/>
            <a:ext cx="502920" cy="50292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7418" y="1558138"/>
            <a:ext cx="221285" cy="22128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126480" y="2011680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F4C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আল্লাহর সন্তুষ্টি</a:t>
            </a:r>
            <a:endParaRPr lang="en-US" sz="1250" dirty="0"/>
          </a:p>
        </p:txBody>
      </p:sp>
      <p:sp>
        <p:nvSpPr>
          <p:cNvPr id="20" name="Text 14"/>
          <p:cNvSpPr/>
          <p:nvPr/>
        </p:nvSpPr>
        <p:spPr>
          <a:xfrm>
            <a:off x="6172200" y="231343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যাকাতদাতা আল্লাহর রহমত ও ক্ষমা লাভ করেন।</a:t>
            </a:r>
            <a:endParaRPr lang="en-US" sz="1400" dirty="0"/>
          </a:p>
        </p:txBody>
      </p:sp>
      <p:sp>
        <p:nvSpPr>
          <p:cNvPr id="21" name="Shape 15"/>
          <p:cNvSpPr/>
          <p:nvPr/>
        </p:nvSpPr>
        <p:spPr>
          <a:xfrm>
            <a:off x="457200" y="3017520"/>
            <a:ext cx="2606040" cy="1600200"/>
          </a:xfrm>
          <a:prstGeom prst="roundRect">
            <a:avLst>
              <a:gd name="adj" fmla="val 4571"/>
            </a:avLst>
          </a:prstGeom>
          <a:solidFill>
            <a:srgbClr val="EAF3EE"/>
          </a:solidFill>
          <a:ln/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1508760" y="3200400"/>
            <a:ext cx="502920" cy="50292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9578" y="3341218"/>
            <a:ext cx="221285" cy="221285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48640" y="3794760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F4C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সম্পদে বরকত</a:t>
            </a:r>
            <a:endParaRPr lang="en-US" dirty="0"/>
          </a:p>
        </p:txBody>
      </p:sp>
      <p:sp>
        <p:nvSpPr>
          <p:cNvPr id="25" name="Text 18"/>
          <p:cNvSpPr/>
          <p:nvPr/>
        </p:nvSpPr>
        <p:spPr>
          <a:xfrm>
            <a:off x="594360" y="409651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 আদায়ে সম্পদ কমে না, বরং বৃদ্ধি পায়।</a:t>
            </a:r>
            <a:endParaRPr lang="en-US" sz="1400" dirty="0"/>
          </a:p>
        </p:txBody>
      </p:sp>
      <p:sp>
        <p:nvSpPr>
          <p:cNvPr id="26" name="Shape 19"/>
          <p:cNvSpPr/>
          <p:nvPr/>
        </p:nvSpPr>
        <p:spPr>
          <a:xfrm>
            <a:off x="3246120" y="3017520"/>
            <a:ext cx="2606040" cy="1600200"/>
          </a:xfrm>
          <a:prstGeom prst="roundRect">
            <a:avLst>
              <a:gd name="adj" fmla="val 4571"/>
            </a:avLst>
          </a:prstGeom>
          <a:solidFill>
            <a:srgbClr val="EAF3EE"/>
          </a:solidFill>
          <a:ln/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27" name="Shape 20"/>
          <p:cNvSpPr/>
          <p:nvPr/>
        </p:nvSpPr>
        <p:spPr>
          <a:xfrm>
            <a:off x="4297680" y="3200400"/>
            <a:ext cx="502920" cy="50292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8498" y="3341218"/>
            <a:ext cx="221285" cy="221285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3337560" y="3794760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4C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আত্মিক প্রশান্তি</a:t>
            </a:r>
            <a:endParaRPr lang="en-US" sz="1600" dirty="0"/>
          </a:p>
        </p:txBody>
      </p:sp>
      <p:sp>
        <p:nvSpPr>
          <p:cNvPr id="30" name="Text 22"/>
          <p:cNvSpPr/>
          <p:nvPr/>
        </p:nvSpPr>
        <p:spPr>
          <a:xfrm>
            <a:off x="3383280" y="409651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দান-সদকায় হৃদয়ে প্রশান্তি ও তৃপ্তি আসে।</a:t>
            </a:r>
            <a:endParaRPr lang="en-US" sz="1400" dirty="0"/>
          </a:p>
        </p:txBody>
      </p:sp>
      <p:sp>
        <p:nvSpPr>
          <p:cNvPr id="31" name="Shape 23"/>
          <p:cNvSpPr/>
          <p:nvPr/>
        </p:nvSpPr>
        <p:spPr>
          <a:xfrm>
            <a:off x="6035040" y="3017520"/>
            <a:ext cx="2606040" cy="1600200"/>
          </a:xfrm>
          <a:prstGeom prst="roundRect">
            <a:avLst>
              <a:gd name="adj" fmla="val 4571"/>
            </a:avLst>
          </a:prstGeom>
          <a:solidFill>
            <a:srgbClr val="EAF3EE"/>
          </a:solidFill>
          <a:ln/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32" name="Shape 24"/>
          <p:cNvSpPr/>
          <p:nvPr/>
        </p:nvSpPr>
        <p:spPr>
          <a:xfrm>
            <a:off x="7086600" y="3200400"/>
            <a:ext cx="502920" cy="50292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7418" y="3341218"/>
            <a:ext cx="221285" cy="221285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6126480" y="3794760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F4C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উত্তম চরিত্র গঠন</a:t>
            </a:r>
            <a:endParaRPr lang="en-US" dirty="0"/>
          </a:p>
        </p:txBody>
      </p:sp>
      <p:sp>
        <p:nvSpPr>
          <p:cNvPr id="35" name="Text 26"/>
          <p:cNvSpPr/>
          <p:nvPr/>
        </p:nvSpPr>
        <p:spPr>
          <a:xfrm>
            <a:off x="6172200" y="409651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উদারতা, ত্যাগ ও সহমর্মিতার গুণ তৈরি হয়।</a:t>
            </a:r>
            <a:endParaRPr lang="en-US" sz="1400" dirty="0"/>
          </a:p>
        </p:txBody>
      </p:sp>
      <p:sp>
        <p:nvSpPr>
          <p:cNvPr id="36" name="Text 27"/>
          <p:cNvSpPr/>
          <p:nvPr/>
        </p:nvSpPr>
        <p:spPr>
          <a:xfrm>
            <a:off x="457200" y="482803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যাকাত: উপকারিতা ও প্রয়োজনীয়তা</a:t>
            </a:r>
            <a:endParaRPr lang="en-US" sz="1000" dirty="0"/>
          </a:p>
        </p:txBody>
      </p:sp>
      <p:sp>
        <p:nvSpPr>
          <p:cNvPr id="37" name="Text 28"/>
          <p:cNvSpPr/>
          <p:nvPr/>
        </p:nvSpPr>
        <p:spPr>
          <a:xfrm>
            <a:off x="8412480" y="482803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5000">
        <p:checker/>
      </p:transition>
    </mc:Choice>
    <mc:Fallback xmlns="">
      <p:transition spd="slow" advClick="0" advTm="5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4" grpId="0" animBg="1"/>
      <p:bldP spid="15" grpId="0" animBg="1"/>
      <p:bldP spid="19" grpId="0" animBg="1"/>
      <p:bldP spid="20" grpId="0" animBg="1"/>
      <p:bldP spid="24" grpId="0" animBg="1"/>
      <p:bldP spid="25" grpId="0" animBg="1"/>
      <p:bldP spid="29" grpId="0" animBg="1"/>
      <p:bldP spid="30" grpId="0" animBg="1"/>
      <p:bldP spid="34" grpId="0" animBg="1"/>
      <p:bldP spid="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365760" y="182880"/>
            <a:ext cx="594360" cy="594360"/>
          </a:xfrm>
          <a:prstGeom prst="ellipse">
            <a:avLst/>
          </a:prstGeom>
          <a:solidFill>
            <a:srgbClr val="C89B3C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81" y="349301"/>
            <a:ext cx="261518" cy="26151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সমাজ জীবনে যাকাতের উপকারিতা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457200" y="1234440"/>
            <a:ext cx="3931920" cy="1691640"/>
          </a:xfrm>
          <a:prstGeom prst="roundRect">
            <a:avLst>
              <a:gd name="adj" fmla="val 4324"/>
            </a:avLst>
          </a:prstGeom>
          <a:solidFill>
            <a:srgbClr val="EAF3EE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85800" y="1463040"/>
            <a:ext cx="502920" cy="50292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18" y="1603858"/>
            <a:ext cx="221285" cy="22128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25880" y="1435608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C2B2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দারিদ্র্য বিমোচন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685800" y="2011680"/>
            <a:ext cx="3474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যাকাতের মাধ্যমে দরিদ্র ও অসহায় মানুষের প্রাথমিক চাহিদা পূরণ হয় এবং তারা আত্মনির্ভরশীল হওয়ার সুযোগ পায়।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4754880" y="1234440"/>
            <a:ext cx="3931920" cy="1691640"/>
          </a:xfrm>
          <a:prstGeom prst="roundRect">
            <a:avLst>
              <a:gd name="adj" fmla="val 4324"/>
            </a:avLst>
          </a:prstGeom>
          <a:solidFill>
            <a:srgbClr val="EAF3EE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983480" y="1463040"/>
            <a:ext cx="502920" cy="50292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4298" y="1603858"/>
            <a:ext cx="221285" cy="22128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623560" y="1435608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C2B2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বৈষম্য হ্রাস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4983480" y="2011680"/>
            <a:ext cx="3474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ধনী ও দরিদ্রের মধ্যকার আর্থিক বৈষম্য কমে এবং সম্পদের সুষম বণ্টন নিশ্চিত হয়।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457200" y="3063240"/>
            <a:ext cx="3931920" cy="1554480"/>
          </a:xfrm>
          <a:prstGeom prst="roundRect">
            <a:avLst>
              <a:gd name="adj" fmla="val 4706"/>
            </a:avLst>
          </a:prstGeom>
          <a:solidFill>
            <a:srgbClr val="EAF3EE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685800" y="3291840"/>
            <a:ext cx="502920" cy="50292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618" y="3432658"/>
            <a:ext cx="221285" cy="22128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325880" y="3264408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C2B2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সামাজিক নিরাপত্তা</a:t>
            </a:r>
            <a:endParaRPr lang="en-US" sz="1500" dirty="0"/>
          </a:p>
        </p:txBody>
      </p:sp>
      <p:sp>
        <p:nvSpPr>
          <p:cNvPr id="20" name="Text 14"/>
          <p:cNvSpPr/>
          <p:nvPr/>
        </p:nvSpPr>
        <p:spPr>
          <a:xfrm>
            <a:off x="685800" y="384048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 একটি স্থায়ী সামাজিক নিরাপত্তা বেষ্টনী হিসেবে কাজ করে, যা দুর্যোগ ও সংকটে সহায়তা দেয়।</a:t>
            </a:r>
            <a:endParaRPr lang="en-US" sz="1150" dirty="0"/>
          </a:p>
        </p:txBody>
      </p:sp>
      <p:sp>
        <p:nvSpPr>
          <p:cNvPr id="21" name="Shape 15"/>
          <p:cNvSpPr/>
          <p:nvPr/>
        </p:nvSpPr>
        <p:spPr>
          <a:xfrm>
            <a:off x="4754880" y="3063240"/>
            <a:ext cx="3931920" cy="1554480"/>
          </a:xfrm>
          <a:prstGeom prst="roundRect">
            <a:avLst>
              <a:gd name="adj" fmla="val 4706"/>
            </a:avLst>
          </a:prstGeom>
          <a:solidFill>
            <a:srgbClr val="EAF3EE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4983480" y="3291840"/>
            <a:ext cx="502920" cy="50292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298" y="3432658"/>
            <a:ext cx="221285" cy="221285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623560" y="3264408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C2B2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সংহতি ও ভ্রাতৃত্ব</a:t>
            </a:r>
            <a:endParaRPr lang="en-US" sz="1500" dirty="0"/>
          </a:p>
        </p:txBody>
      </p:sp>
      <p:sp>
        <p:nvSpPr>
          <p:cNvPr id="25" name="Text 18"/>
          <p:cNvSpPr/>
          <p:nvPr/>
        </p:nvSpPr>
        <p:spPr>
          <a:xfrm>
            <a:off x="4983480" y="384048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 সমাজে পারস্পরিক মমত্ববোধ, সহানুভূতি ও ভ্রাতৃত্বের বন্ধন সুদৃঢ় করে।</a:t>
            </a:r>
            <a:endParaRPr lang="en-US" sz="1150" dirty="0"/>
          </a:p>
        </p:txBody>
      </p:sp>
      <p:sp>
        <p:nvSpPr>
          <p:cNvPr id="26" name="Text 19"/>
          <p:cNvSpPr/>
          <p:nvPr/>
        </p:nvSpPr>
        <p:spPr>
          <a:xfrm>
            <a:off x="457200" y="482803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যাকাত: উপকারিতা ও প্রয়োজনীয়তা</a:t>
            </a:r>
            <a:endParaRPr lang="en-US" sz="1000" dirty="0"/>
          </a:p>
        </p:txBody>
      </p:sp>
      <p:sp>
        <p:nvSpPr>
          <p:cNvPr id="27" name="Text 20"/>
          <p:cNvSpPr/>
          <p:nvPr/>
        </p:nvSpPr>
        <p:spPr>
          <a:xfrm>
            <a:off x="8412480" y="482803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>
      <p:transition spd="slow" advClick="0" advTm="5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4" grpId="0" animBg="1"/>
      <p:bldP spid="15" grpId="0" animBg="1"/>
      <p:bldP spid="19" grpId="0" animBg="1"/>
      <p:bldP spid="20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36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3840480"/>
            <a:ext cx="2377440" cy="2377440"/>
          </a:xfrm>
          <a:prstGeom prst="ellipse">
            <a:avLst/>
          </a:prstGeom>
          <a:solidFill>
            <a:srgbClr val="0F4C39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457200"/>
            <a:ext cx="685800" cy="685800"/>
          </a:xfrm>
          <a:prstGeom prst="ellipse">
            <a:avLst/>
          </a:prstGeom>
          <a:solidFill>
            <a:srgbClr val="C89B3C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" y="649224"/>
            <a:ext cx="301752" cy="3017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25880" y="45720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যাকাতের প্রয়োজনীয়তা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502920" y="1417320"/>
            <a:ext cx="8138160" cy="621792"/>
          </a:xfrm>
          <a:prstGeom prst="roundRect">
            <a:avLst>
              <a:gd name="adj" fmla="val 8824"/>
            </a:avLst>
          </a:prstGeom>
          <a:solidFill>
            <a:srgbClr val="0F4C39"/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1545336"/>
            <a:ext cx="365760" cy="365760"/>
          </a:xfrm>
          <a:prstGeom prst="ellipse">
            <a:avLst/>
          </a:prstGeom>
          <a:solidFill>
            <a:srgbClr val="C89B3C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1636776"/>
            <a:ext cx="182880" cy="1828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34440" y="1417320"/>
            <a:ext cx="7223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ইসলামের অন্যতম ফরজ ইবাদত হিসেবে পালন আবশ্যক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502920" y="2130552"/>
            <a:ext cx="8138160" cy="621792"/>
          </a:xfrm>
          <a:prstGeom prst="roundRect">
            <a:avLst>
              <a:gd name="adj" fmla="val 8824"/>
            </a:avLst>
          </a:prstGeom>
          <a:solidFill>
            <a:srgbClr val="0F4C39"/>
          </a:solidFill>
          <a:ln/>
        </p:spPr>
      </p:sp>
      <p:sp>
        <p:nvSpPr>
          <p:cNvPr id="11" name="Shape 7"/>
          <p:cNvSpPr/>
          <p:nvPr/>
        </p:nvSpPr>
        <p:spPr>
          <a:xfrm>
            <a:off x="685800" y="2258568"/>
            <a:ext cx="365760" cy="365760"/>
          </a:xfrm>
          <a:prstGeom prst="ellipse">
            <a:avLst/>
          </a:prstGeom>
          <a:solidFill>
            <a:srgbClr val="C89B3C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2350008"/>
            <a:ext cx="182880" cy="18288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234440" y="2130552"/>
            <a:ext cx="7223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আর্থ-সামাজিক ভারসাম্য ও ন্যায়বিচার প্রতিষ্ঠায় সহায়ক</a:t>
            </a:r>
            <a:endParaRPr lang="en-US" sz="1300" dirty="0"/>
          </a:p>
        </p:txBody>
      </p:sp>
      <p:sp>
        <p:nvSpPr>
          <p:cNvPr id="14" name="Shape 9"/>
          <p:cNvSpPr/>
          <p:nvPr/>
        </p:nvSpPr>
        <p:spPr>
          <a:xfrm>
            <a:off x="502920" y="2843784"/>
            <a:ext cx="8138160" cy="621792"/>
          </a:xfrm>
          <a:prstGeom prst="roundRect">
            <a:avLst>
              <a:gd name="adj" fmla="val 8824"/>
            </a:avLst>
          </a:prstGeom>
          <a:solidFill>
            <a:srgbClr val="0F4C39"/>
          </a:solidFill>
          <a:ln/>
        </p:spPr>
      </p:sp>
      <p:sp>
        <p:nvSpPr>
          <p:cNvPr id="15" name="Shape 10"/>
          <p:cNvSpPr/>
          <p:nvPr/>
        </p:nvSpPr>
        <p:spPr>
          <a:xfrm>
            <a:off x="685800" y="2971800"/>
            <a:ext cx="365760" cy="365760"/>
          </a:xfrm>
          <a:prstGeom prst="ellipse">
            <a:avLst/>
          </a:prstGeom>
          <a:solidFill>
            <a:srgbClr val="C89B3C"/>
          </a:solidFill>
          <a:ln/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3063240"/>
            <a:ext cx="182880" cy="18288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234440" y="2843784"/>
            <a:ext cx="7223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দারিদ্র্য দূরীকরণের কার্যকর ও টেকসই ব্যবস্থা</a:t>
            </a:r>
            <a:endParaRPr lang="en-US" sz="1300" dirty="0"/>
          </a:p>
        </p:txBody>
      </p:sp>
      <p:sp>
        <p:nvSpPr>
          <p:cNvPr id="18" name="Shape 12"/>
          <p:cNvSpPr/>
          <p:nvPr/>
        </p:nvSpPr>
        <p:spPr>
          <a:xfrm>
            <a:off x="502920" y="3557016"/>
            <a:ext cx="8138160" cy="621792"/>
          </a:xfrm>
          <a:prstGeom prst="roundRect">
            <a:avLst>
              <a:gd name="adj" fmla="val 8824"/>
            </a:avLst>
          </a:prstGeom>
          <a:solidFill>
            <a:srgbClr val="0F4C39"/>
          </a:solidFill>
          <a:ln/>
        </p:spPr>
      </p:sp>
      <p:sp>
        <p:nvSpPr>
          <p:cNvPr id="19" name="Shape 13"/>
          <p:cNvSpPr/>
          <p:nvPr/>
        </p:nvSpPr>
        <p:spPr>
          <a:xfrm>
            <a:off x="685800" y="3685032"/>
            <a:ext cx="365760" cy="365760"/>
          </a:xfrm>
          <a:prstGeom prst="ellipse">
            <a:avLst/>
          </a:prstGeom>
          <a:solidFill>
            <a:srgbClr val="C89B3C"/>
          </a:solidFill>
          <a:ln/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3776472"/>
            <a:ext cx="182880" cy="18288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234440" y="3557016"/>
            <a:ext cx="7223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সমাজে অপরাধ, হিংসা ও অস্থিরতা হ্রাসে সহায়ক</a:t>
            </a:r>
            <a:endParaRPr lang="en-US" sz="1300" dirty="0"/>
          </a:p>
        </p:txBody>
      </p:sp>
      <p:sp>
        <p:nvSpPr>
          <p:cNvPr id="22" name="Shape 15"/>
          <p:cNvSpPr/>
          <p:nvPr/>
        </p:nvSpPr>
        <p:spPr>
          <a:xfrm>
            <a:off x="502920" y="4270248"/>
            <a:ext cx="8138160" cy="621792"/>
          </a:xfrm>
          <a:prstGeom prst="roundRect">
            <a:avLst>
              <a:gd name="adj" fmla="val 8824"/>
            </a:avLst>
          </a:prstGeom>
          <a:solidFill>
            <a:srgbClr val="0F4C39"/>
          </a:solidFill>
          <a:ln/>
        </p:spPr>
      </p:sp>
      <p:sp>
        <p:nvSpPr>
          <p:cNvPr id="23" name="Shape 16"/>
          <p:cNvSpPr/>
          <p:nvPr/>
        </p:nvSpPr>
        <p:spPr>
          <a:xfrm>
            <a:off x="685800" y="4398264"/>
            <a:ext cx="365760" cy="365760"/>
          </a:xfrm>
          <a:prstGeom prst="ellipse">
            <a:avLst/>
          </a:prstGeom>
          <a:solidFill>
            <a:srgbClr val="C89B3C"/>
          </a:solidFill>
          <a:ln/>
        </p:spPr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4489704"/>
            <a:ext cx="182880" cy="18288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1234440" y="4270248"/>
            <a:ext cx="7223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ইসলামী অর্থব্যবস্থা ও সম্পদ বণ্টনে গুরুত্বপূর্ণ ভূমিকা রাখে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14:prism isInverted="1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7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36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06640" y="-1188720"/>
            <a:ext cx="2926080" cy="2926080"/>
          </a:xfrm>
          <a:prstGeom prst="ellipse">
            <a:avLst/>
          </a:prstGeom>
          <a:solidFill>
            <a:srgbClr val="0F4C39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3977640" y="457200"/>
            <a:ext cx="1005840" cy="1005840"/>
          </a:xfrm>
          <a:prstGeom prst="ellipse">
            <a:avLst/>
          </a:prstGeom>
          <a:solidFill>
            <a:srgbClr val="C89B3C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9275" y="738835"/>
            <a:ext cx="442570" cy="44257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16916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উপসংহার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914400" y="2331720"/>
            <a:ext cx="7315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2000" dirty="0">
                <a:solidFill>
                  <a:srgbClr val="DDE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 শুধু একটি আর্থিক ইবাদত নয়, বরং তা আত্মিক পরিশুদ্ধি ও সামাজিক ন্যায়বিচারের এক পূর্ণাঙ্গ ব্যবস্থা। নিয়মিত ও যথাযথভাবে যাকাত আদায়ের মাধ্যমে আমরা ব্যক্তি ও সমাজ জীবনে কল্যাণ বয়ে আনতে পারি।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3840480" y="3794760"/>
            <a:ext cx="1463040" cy="0"/>
          </a:xfrm>
          <a:prstGeom prst="line">
            <a:avLst/>
          </a:prstGeom>
          <a:noFill/>
          <a:ln w="19050">
            <a:solidFill>
              <a:srgbClr val="C89B3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57200" y="39776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C89B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ধন্যবাদ</a:t>
            </a:r>
            <a:endParaRPr lang="en-US" sz="4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5000">
        <p14:doors dir="vert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0075"/>
            <a:ext cx="3291840" cy="51435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468795" y="3474720"/>
            <a:ext cx="2194560" cy="219456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005840" y="502920"/>
            <a:ext cx="1463040" cy="150876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861776" y="414865"/>
            <a:ext cx="1642440" cy="1802706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502920" y="20116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223935" y="2217571"/>
            <a:ext cx="29133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3611880" y="685800"/>
            <a:ext cx="502920" cy="50292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3574602" y="372040"/>
            <a:ext cx="645687" cy="717140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390369" y="340823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1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7030A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7030A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4295553" y="905256"/>
            <a:ext cx="32833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12" name="Shape 8"/>
          <p:cNvSpPr/>
          <p:nvPr/>
        </p:nvSpPr>
        <p:spPr>
          <a:xfrm>
            <a:off x="3595287" y="1275588"/>
            <a:ext cx="502920" cy="50292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4591" y="1196423"/>
            <a:ext cx="295556" cy="295556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376653" y="1022377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পদবিঃ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4344649" y="1239953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সহকারী শিক্ষক (ইসলাম </a:t>
            </a:r>
            <a:r>
              <a:rPr lang="en-US" sz="2000" dirty="0" err="1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শিক্ষা</a:t>
            </a:r>
            <a:r>
              <a:rPr lang="en-US" sz="2000" dirty="0" smtClean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3611880" y="2368296"/>
            <a:ext cx="502920" cy="50292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109" y="1608811"/>
            <a:ext cx="845276" cy="795527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390369" y="1716883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 err="1" smtClean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0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0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4366667" y="2024975"/>
            <a:ext cx="465706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0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3627070" y="3105166"/>
            <a:ext cx="502920" cy="50292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6320" y="2479336"/>
            <a:ext cx="265176" cy="26517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4356990" y="2405249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মোবাইল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4330933" y="2557692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01712943407</a:t>
            </a:r>
            <a:endParaRPr lang="en-US" sz="24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3611880" y="4050792"/>
            <a:ext cx="502920" cy="50292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440" y="4643649"/>
            <a:ext cx="572937" cy="533299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4245558" y="4511494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 err="1" smtClean="0">
                <a:solidFill>
                  <a:srgbClr val="0F4C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2400" b="1" dirty="0" smtClean="0">
                <a:solidFill>
                  <a:srgbClr val="0F4C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 smtClean="0">
                <a:solidFill>
                  <a:srgbClr val="0F4C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2400" dirty="0"/>
          </a:p>
        </p:txBody>
      </p:sp>
      <p:sp>
        <p:nvSpPr>
          <p:cNvPr id="27" name="Text 19"/>
          <p:cNvSpPr/>
          <p:nvPr/>
        </p:nvSpPr>
        <p:spPr>
          <a:xfrm>
            <a:off x="4169864" y="4749060"/>
            <a:ext cx="5120640" cy="322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20289" y="4084321"/>
            <a:ext cx="4780201" cy="33855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u="sng" dirty="0">
                <a:hlinkClick r:id="rId9"/>
              </a:rPr>
              <a:t>https://www.youtube.com/@alauddinstudio7264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4220289" y="3713352"/>
            <a:ext cx="3285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</a:rPr>
              <a:t>ইউটিউব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চ্যানেল</a:t>
            </a:r>
            <a:r>
              <a:rPr lang="en-US" sz="2000" dirty="0" smtClean="0">
                <a:solidFill>
                  <a:srgbClr val="FF0000"/>
                </a:solidFill>
              </a:rPr>
              <a:t> লিংক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61686" y="3251263"/>
            <a:ext cx="4874615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u="sng" dirty="0">
                <a:hlinkClick r:id="rId10"/>
              </a:rPr>
              <a:t>https://www.facebook.com/alauddin336531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4269385" y="2906932"/>
            <a:ext cx="340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873" y="4284394"/>
            <a:ext cx="3291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11"/>
              </a:rPr>
              <a:t>https://www.teachers.gov.bd/profile/sk336531alauddin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65574" y="3902142"/>
            <a:ext cx="2328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শিক্ষক বাতয়ন </a:t>
            </a:r>
            <a:r>
              <a:rPr lang="en-US" sz="2000" dirty="0" smtClean="0">
                <a:solidFill>
                  <a:srgbClr val="FFFF00"/>
                </a:solidFill>
              </a:rPr>
              <a:t>আইডি লিংক</a:t>
            </a:r>
            <a:endParaRPr lang="en-US" sz="2000" dirty="0">
              <a:solidFill>
                <a:srgbClr val="FFFF00"/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0" y="3821554"/>
            <a:ext cx="694582" cy="43204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197" y="2865267"/>
            <a:ext cx="755667" cy="55641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42271" y="3675127"/>
            <a:ext cx="615143" cy="593897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-16568" y="-7302"/>
            <a:ext cx="9136301" cy="5071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5000">
        <p15:prstTrans prst="curtains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5" grpId="0" animBg="1"/>
      <p:bldP spid="23" grpId="0" animBg="1"/>
      <p:bldP spid="26" grpId="0" animBg="1"/>
      <p:bldP spid="27" grpId="0" animBg="1"/>
      <p:bldP spid="29" grpId="0" animBg="1"/>
      <p:bldP spid="30" grpId="0"/>
      <p:bldP spid="31" grpId="0" animBg="1"/>
      <p:bldP spid="32" grpId="0"/>
      <p:bldP spid="33" grpId="0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flipH="1">
            <a:off x="1293779" y="865762"/>
            <a:ext cx="541830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  </a:t>
            </a:r>
            <a:r>
              <a:rPr lang="en-US" sz="48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ইসলাম</a:t>
            </a:r>
            <a:r>
              <a:rPr lang="en-US" sz="4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ও </a:t>
            </a:r>
            <a:r>
              <a:rPr lang="en-US" sz="48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যাকাত</a:t>
            </a:r>
            <a:endParaRPr lang="en-US" sz="48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2101" y="4173167"/>
            <a:ext cx="7577847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দারিদ্র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বিমোচন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সামজিক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সমতা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ও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আত্নশুদ্ধির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এক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স্বর্গীয়</a:t>
            </a:r>
            <a:r>
              <a:rPr lang="en-US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ব্যবস্থা</a:t>
            </a:r>
            <a:endParaRPr lang="en-U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779" y="1696759"/>
            <a:ext cx="5418306" cy="234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04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5000">
        <p15:prstTrans prst="fallOver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4C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আজকের আলোচনার বিষয়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234440"/>
            <a:ext cx="3931920" cy="777240"/>
          </a:xfrm>
          <a:prstGeom prst="roundRect">
            <a:avLst>
              <a:gd name="adj" fmla="val 9412"/>
            </a:avLst>
          </a:prstGeom>
          <a:solidFill>
            <a:srgbClr val="EAF3EE"/>
          </a:solidFill>
          <a:ln/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40080" y="1417320"/>
            <a:ext cx="411480" cy="411480"/>
          </a:xfrm>
          <a:prstGeom prst="ellipse">
            <a:avLst/>
          </a:prstGeom>
          <a:solidFill>
            <a:srgbClr val="C89B3C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4173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188720" y="123444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 কী ও কেন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4754880" y="1234440"/>
            <a:ext cx="3931920" cy="777240"/>
          </a:xfrm>
          <a:prstGeom prst="roundRect">
            <a:avLst>
              <a:gd name="adj" fmla="val 9412"/>
            </a:avLst>
          </a:prstGeom>
          <a:solidFill>
            <a:srgbClr val="EAF3EE"/>
          </a:solidFill>
          <a:ln/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937760" y="1417320"/>
            <a:ext cx="411480" cy="411480"/>
          </a:xfrm>
          <a:prstGeom prst="ellipse">
            <a:avLst/>
          </a:prstGeom>
          <a:solidFill>
            <a:srgbClr val="C89B3C"/>
          </a:solidFill>
          <a:ln/>
        </p:spPr>
      </p:sp>
      <p:sp>
        <p:nvSpPr>
          <p:cNvPr id="9" name="Text 7"/>
          <p:cNvSpPr/>
          <p:nvPr/>
        </p:nvSpPr>
        <p:spPr>
          <a:xfrm>
            <a:off x="4937760" y="14173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486400" y="123444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 ফরজ হওয়ার শর্তাবলি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457200" y="2286000"/>
            <a:ext cx="3931920" cy="777240"/>
          </a:xfrm>
          <a:prstGeom prst="roundRect">
            <a:avLst>
              <a:gd name="adj" fmla="val 9412"/>
            </a:avLst>
          </a:prstGeom>
          <a:solidFill>
            <a:srgbClr val="EAF3EE"/>
          </a:solidFill>
          <a:ln/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40080" y="2468880"/>
            <a:ext cx="411480" cy="411480"/>
          </a:xfrm>
          <a:prstGeom prst="ellipse">
            <a:avLst/>
          </a:prstGeom>
          <a:solidFill>
            <a:srgbClr val="C89B3C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24688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188720" y="228600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কুরআন ও হাদিসে যাকাতের গুরুত্ব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4754880" y="2286000"/>
            <a:ext cx="3931920" cy="777240"/>
          </a:xfrm>
          <a:prstGeom prst="roundRect">
            <a:avLst>
              <a:gd name="adj" fmla="val 9412"/>
            </a:avLst>
          </a:prstGeom>
          <a:solidFill>
            <a:srgbClr val="EAF3EE"/>
          </a:solidFill>
          <a:ln/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937760" y="2468880"/>
            <a:ext cx="411480" cy="411480"/>
          </a:xfrm>
          <a:prstGeom prst="ellipse">
            <a:avLst/>
          </a:prstGeom>
          <a:solidFill>
            <a:srgbClr val="C89B3C"/>
          </a:solidFill>
          <a:ln/>
        </p:spPr>
      </p:sp>
      <p:sp>
        <p:nvSpPr>
          <p:cNvPr id="17" name="Text 15"/>
          <p:cNvSpPr/>
          <p:nvPr/>
        </p:nvSpPr>
        <p:spPr>
          <a:xfrm>
            <a:off x="4937760" y="24688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486400" y="228600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ব্যক্তি জীবনে যাকাতের উপকারিতা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457200" y="3361101"/>
            <a:ext cx="3931920" cy="777240"/>
          </a:xfrm>
          <a:prstGeom prst="roundRect">
            <a:avLst>
              <a:gd name="adj" fmla="val 9412"/>
            </a:avLst>
          </a:prstGeom>
          <a:solidFill>
            <a:srgbClr val="EAF3EE"/>
          </a:solidFill>
          <a:ln/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40080" y="3520440"/>
            <a:ext cx="411480" cy="411480"/>
          </a:xfrm>
          <a:prstGeom prst="ellipse">
            <a:avLst/>
          </a:prstGeom>
          <a:solidFill>
            <a:srgbClr val="C89B3C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35204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188720" y="3337560"/>
            <a:ext cx="3200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সমাজ জীবনে যাকাতের উপকারিতা</a:t>
            </a:r>
            <a:endParaRPr lang="en-US" sz="2400" dirty="0"/>
          </a:p>
        </p:txBody>
      </p:sp>
      <p:sp>
        <p:nvSpPr>
          <p:cNvPr id="23" name="Shape 21"/>
          <p:cNvSpPr/>
          <p:nvPr/>
        </p:nvSpPr>
        <p:spPr>
          <a:xfrm>
            <a:off x="4754880" y="3337560"/>
            <a:ext cx="3931920" cy="777240"/>
          </a:xfrm>
          <a:prstGeom prst="roundRect">
            <a:avLst>
              <a:gd name="adj" fmla="val 9412"/>
            </a:avLst>
          </a:prstGeom>
          <a:solidFill>
            <a:srgbClr val="EAF3EE"/>
          </a:solidFill>
          <a:ln/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937760" y="3520440"/>
            <a:ext cx="411480" cy="411480"/>
          </a:xfrm>
          <a:prstGeom prst="ellipse">
            <a:avLst/>
          </a:prstGeom>
          <a:solidFill>
            <a:srgbClr val="C89B3C"/>
          </a:solidFill>
          <a:ln/>
        </p:spPr>
      </p:sp>
      <p:sp>
        <p:nvSpPr>
          <p:cNvPr id="25" name="Text 23"/>
          <p:cNvSpPr/>
          <p:nvPr/>
        </p:nvSpPr>
        <p:spPr>
          <a:xfrm>
            <a:off x="4937760" y="35204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486400" y="333756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যাকাতের প্রয়োজনীয়তা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457200" y="482803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যাকাত: উপকারিতা ও প্রয়োজনীয়তা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8412480" y="482803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airplane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0" grpId="0" animBg="1"/>
      <p:bldP spid="14" grpId="0" animBg="1"/>
      <p:bldP spid="18" grpId="0" animBg="1"/>
      <p:bldP spid="22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365760" y="182880"/>
            <a:ext cx="594360" cy="594360"/>
          </a:xfrm>
          <a:prstGeom prst="ellipse">
            <a:avLst/>
          </a:prstGeom>
          <a:solidFill>
            <a:srgbClr val="C89B3C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81" y="349301"/>
            <a:ext cx="261518" cy="26151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যাকাত কী?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457200" y="1234440"/>
            <a:ext cx="3931920" cy="1737360"/>
          </a:xfrm>
          <a:prstGeom prst="roundRect">
            <a:avLst>
              <a:gd name="adj" fmla="val 4211"/>
            </a:avLst>
          </a:prstGeom>
          <a:solidFill>
            <a:srgbClr val="EAF3EE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85800" y="1463040"/>
            <a:ext cx="502920" cy="50292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18" y="1603858"/>
            <a:ext cx="221285" cy="22128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25880" y="1435608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C2B2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শাব্দিক অর্থ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685800" y="2011680"/>
            <a:ext cx="3474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</a:t>
            </a:r>
            <a:r>
              <a:rPr lang="en-US" sz="16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যাকাত" আরবি শব্দ, যার অর্থ পবিত্রতা, পরিশুদ্ধি ও প্রবৃদ্ধি। সম্পদ থেকে যাকাত দিলে তা পবিত্র হয় এবং বরকতে বৃদ্ধি পায়।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4754880" y="1234440"/>
            <a:ext cx="3931920" cy="1737360"/>
          </a:xfrm>
          <a:prstGeom prst="roundRect">
            <a:avLst>
              <a:gd name="adj" fmla="val 4211"/>
            </a:avLst>
          </a:prstGeom>
          <a:solidFill>
            <a:srgbClr val="EAF3EE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983480" y="1463040"/>
            <a:ext cx="502920" cy="50292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4298" y="1603858"/>
            <a:ext cx="221285" cy="22128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623560" y="1435608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C2B2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ইসলামের স্তম্ভ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4983480" y="2011680"/>
            <a:ext cx="3474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 ইসলামের পাঁচটি স্তম্ভের অন্যতম (তৃতীয় স্তম্ভ)। ঈমান ও নামাযের পরই যাকাতের স্থান, যা এর গুরুত্ব প্রমাণ করে</a:t>
            </a:r>
            <a:r>
              <a:rPr lang="en-US" sz="115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।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457200" y="3108960"/>
            <a:ext cx="8229600" cy="1508760"/>
          </a:xfrm>
          <a:prstGeom prst="roundRect">
            <a:avLst>
              <a:gd name="adj" fmla="val 4848"/>
            </a:avLst>
          </a:prstGeom>
          <a:solidFill>
            <a:srgbClr val="EAF3EE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685800" y="3337560"/>
            <a:ext cx="502920" cy="50292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618" y="3478378"/>
            <a:ext cx="221285" cy="22128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325880" y="3310128"/>
            <a:ext cx="7178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C2B2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সংজ্ঞা</a:t>
            </a:r>
            <a:endParaRPr lang="en-US" sz="1500" dirty="0"/>
          </a:p>
        </p:txBody>
      </p:sp>
      <p:sp>
        <p:nvSpPr>
          <p:cNvPr id="20" name="Text 14"/>
          <p:cNvSpPr/>
          <p:nvPr/>
        </p:nvSpPr>
        <p:spPr>
          <a:xfrm>
            <a:off x="685800" y="388620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নির্দিষ্ট পরিমাণ সম্পদের (নিসাব) মালিক প্রত্যেক স্বাধীন, প্রাপ্তবয়স্ক, সুস্থ-মস্তিষ্ক মুসলমানের জন্য বছর শেষে তার সম্পদের একটি নির্দিষ্ট অংশ (সাধারণত ২.৫%) নির্দিষ্ট আটটি খাতে ব্যয় করা ফরজ ইবাদত।</a:t>
            </a:r>
            <a:endParaRPr lang="en-US" sz="1600" dirty="0"/>
          </a:p>
        </p:txBody>
      </p:sp>
      <p:sp>
        <p:nvSpPr>
          <p:cNvPr id="21" name="Text 15"/>
          <p:cNvSpPr/>
          <p:nvPr/>
        </p:nvSpPr>
        <p:spPr>
          <a:xfrm>
            <a:off x="457200" y="482803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যাকাত: উপকারিতা ও প্রয়োজনীয়তা</a:t>
            </a:r>
            <a:endParaRPr lang="en-US" sz="1000" dirty="0"/>
          </a:p>
        </p:txBody>
      </p:sp>
      <p:sp>
        <p:nvSpPr>
          <p:cNvPr id="22" name="Text 16"/>
          <p:cNvSpPr/>
          <p:nvPr/>
        </p:nvSpPr>
        <p:spPr>
          <a:xfrm>
            <a:off x="8412480" y="482803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5000">
        <p15:prstTrans prst="drape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4" grpId="0" animBg="1"/>
      <p:bldP spid="15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80" y="0"/>
            <a:ext cx="89036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988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pageCurlDouble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365760" y="182880"/>
            <a:ext cx="594360" cy="594360"/>
          </a:xfrm>
          <a:prstGeom prst="ellipse">
            <a:avLst/>
          </a:prstGeom>
          <a:solidFill>
            <a:srgbClr val="C89B3C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81" y="349301"/>
            <a:ext cx="261518" cy="26151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যাকাত ফরজ </a:t>
            </a:r>
            <a:r>
              <a:rPr lang="en-US" sz="24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হওয়ার</a:t>
            </a: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শর্তাবলি</a:t>
            </a:r>
            <a:r>
              <a:rPr lang="en-US" sz="2400" b="1" dirty="0" smtClean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457200" y="1234440"/>
            <a:ext cx="8229600" cy="548640"/>
          </a:xfrm>
          <a:prstGeom prst="roundRect">
            <a:avLst>
              <a:gd name="adj" fmla="val 10000"/>
            </a:avLst>
          </a:prstGeom>
          <a:solidFill>
            <a:srgbClr val="EAF3EE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344168"/>
            <a:ext cx="329184" cy="329184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621792" y="1325880"/>
            <a:ext cx="365760" cy="36576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088" y="1408176"/>
            <a:ext cx="201168" cy="2011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143000" y="1234440"/>
            <a:ext cx="7406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মুসলমান হওয়া</a:t>
            </a:r>
            <a:endParaRPr lang="en-US" sz="2800" dirty="0"/>
          </a:p>
        </p:txBody>
      </p:sp>
      <p:sp>
        <p:nvSpPr>
          <p:cNvPr id="11" name="Shape 6"/>
          <p:cNvSpPr/>
          <p:nvPr/>
        </p:nvSpPr>
        <p:spPr>
          <a:xfrm>
            <a:off x="457200" y="1856232"/>
            <a:ext cx="822960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</p:spPr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965960"/>
            <a:ext cx="329184" cy="329184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621792" y="1947672"/>
            <a:ext cx="365760" cy="36576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088" y="2029968"/>
            <a:ext cx="201168" cy="20116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143000" y="1856232"/>
            <a:ext cx="7406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স্বাধীন ও প্রাপ্তবয়স্ক হওয়া</a:t>
            </a:r>
            <a:endParaRPr lang="en-US" sz="2800" dirty="0"/>
          </a:p>
        </p:txBody>
      </p:sp>
      <p:sp>
        <p:nvSpPr>
          <p:cNvPr id="16" name="Shape 9"/>
          <p:cNvSpPr/>
          <p:nvPr/>
        </p:nvSpPr>
        <p:spPr>
          <a:xfrm>
            <a:off x="457200" y="2478024"/>
            <a:ext cx="8229600" cy="548640"/>
          </a:xfrm>
          <a:prstGeom prst="roundRect">
            <a:avLst>
              <a:gd name="adj" fmla="val 10000"/>
            </a:avLst>
          </a:prstGeom>
          <a:solidFill>
            <a:srgbClr val="EAF3EE"/>
          </a:solidFill>
          <a:ln/>
        </p:spPr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2587752"/>
            <a:ext cx="329184" cy="329184"/>
          </a:xfrm>
          <a:prstGeom prst="rect">
            <a:avLst/>
          </a:prstGeom>
        </p:spPr>
      </p:pic>
      <p:sp>
        <p:nvSpPr>
          <p:cNvPr id="18" name="Shape 10"/>
          <p:cNvSpPr/>
          <p:nvPr/>
        </p:nvSpPr>
        <p:spPr>
          <a:xfrm>
            <a:off x="621792" y="2569464"/>
            <a:ext cx="365760" cy="36576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088" y="2651760"/>
            <a:ext cx="201168" cy="201168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1143000" y="2478024"/>
            <a:ext cx="7406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সম্পদ নিসাব পরিমাণ হওয়া (৭.৫ ভরি স্বর্ণ / ৫২.৫ ভরি রৌপ্য বা সমমূল্যের অর্থ-সম্পদ)</a:t>
            </a:r>
            <a:endParaRPr lang="en-US" sz="2000" dirty="0"/>
          </a:p>
        </p:txBody>
      </p:sp>
      <p:sp>
        <p:nvSpPr>
          <p:cNvPr id="21" name="Shape 12"/>
          <p:cNvSpPr/>
          <p:nvPr/>
        </p:nvSpPr>
        <p:spPr>
          <a:xfrm>
            <a:off x="457200" y="3099816"/>
            <a:ext cx="822960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</p:spPr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3209544"/>
            <a:ext cx="329184" cy="329184"/>
          </a:xfrm>
          <a:prstGeom prst="rect">
            <a:avLst/>
          </a:prstGeom>
        </p:spPr>
      </p:pic>
      <p:sp>
        <p:nvSpPr>
          <p:cNvPr id="23" name="Shape 13"/>
          <p:cNvSpPr/>
          <p:nvPr/>
        </p:nvSpPr>
        <p:spPr>
          <a:xfrm>
            <a:off x="621792" y="3191256"/>
            <a:ext cx="365760" cy="36576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24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088" y="3273552"/>
            <a:ext cx="201168" cy="201168"/>
          </a:xfrm>
          <a:prstGeom prst="rect">
            <a:avLst/>
          </a:prstGeom>
        </p:spPr>
      </p:pic>
      <p:sp>
        <p:nvSpPr>
          <p:cNvPr id="25" name="Text 14"/>
          <p:cNvSpPr/>
          <p:nvPr/>
        </p:nvSpPr>
        <p:spPr>
          <a:xfrm>
            <a:off x="1143000" y="3099816"/>
            <a:ext cx="7406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সম্পূর্ণ এক চন্দ্রবছর (হাউল) মালিকানায় থাকা</a:t>
            </a:r>
            <a:endParaRPr lang="en-US" sz="2400" dirty="0"/>
          </a:p>
        </p:txBody>
      </p:sp>
      <p:sp>
        <p:nvSpPr>
          <p:cNvPr id="26" name="Shape 15"/>
          <p:cNvSpPr/>
          <p:nvPr/>
        </p:nvSpPr>
        <p:spPr>
          <a:xfrm>
            <a:off x="457200" y="3721608"/>
            <a:ext cx="8229600" cy="548640"/>
          </a:xfrm>
          <a:prstGeom prst="roundRect">
            <a:avLst>
              <a:gd name="adj" fmla="val 10000"/>
            </a:avLst>
          </a:prstGeom>
          <a:solidFill>
            <a:srgbClr val="EAF3EE"/>
          </a:solidFill>
          <a:ln/>
        </p:spPr>
      </p:sp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3831336"/>
            <a:ext cx="329184" cy="329184"/>
          </a:xfrm>
          <a:prstGeom prst="rect">
            <a:avLst/>
          </a:prstGeom>
        </p:spPr>
      </p:pic>
      <p:sp>
        <p:nvSpPr>
          <p:cNvPr id="28" name="Shape 16"/>
          <p:cNvSpPr/>
          <p:nvPr/>
        </p:nvSpPr>
        <p:spPr>
          <a:xfrm>
            <a:off x="621792" y="3813048"/>
            <a:ext cx="365760" cy="36576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088" y="3895344"/>
            <a:ext cx="201168" cy="201168"/>
          </a:xfrm>
          <a:prstGeom prst="rect">
            <a:avLst/>
          </a:prstGeom>
        </p:spPr>
      </p:pic>
      <p:sp>
        <p:nvSpPr>
          <p:cNvPr id="30" name="Text 17"/>
          <p:cNvSpPr/>
          <p:nvPr/>
        </p:nvSpPr>
        <p:spPr>
          <a:xfrm>
            <a:off x="1143000" y="3721608"/>
            <a:ext cx="7406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ঋণমুক্ত, প্রয়োজন-অতিরিক্ত সম্পদ হওয়া</a:t>
            </a:r>
            <a:endParaRPr lang="en-US" sz="2400" dirty="0"/>
          </a:p>
        </p:txBody>
      </p:sp>
      <p:sp>
        <p:nvSpPr>
          <p:cNvPr id="31" name="Shape 18"/>
          <p:cNvSpPr/>
          <p:nvPr/>
        </p:nvSpPr>
        <p:spPr>
          <a:xfrm>
            <a:off x="457200" y="4343400"/>
            <a:ext cx="822960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</p:spPr>
      </p:sp>
      <p:pic>
        <p:nvPicPr>
          <p:cNvPr id="32" name="Image 1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4453128"/>
            <a:ext cx="329184" cy="329184"/>
          </a:xfrm>
          <a:prstGeom prst="rect">
            <a:avLst/>
          </a:prstGeom>
        </p:spPr>
      </p:pic>
      <p:sp>
        <p:nvSpPr>
          <p:cNvPr id="33" name="Shape 19"/>
          <p:cNvSpPr/>
          <p:nvPr/>
        </p:nvSpPr>
        <p:spPr>
          <a:xfrm>
            <a:off x="621792" y="4434840"/>
            <a:ext cx="365760" cy="365760"/>
          </a:xfrm>
          <a:prstGeom prst="ellipse">
            <a:avLst/>
          </a:prstGeom>
          <a:solidFill>
            <a:srgbClr val="0F4C39"/>
          </a:solidFill>
          <a:ln/>
        </p:spPr>
      </p:sp>
      <p:pic>
        <p:nvPicPr>
          <p:cNvPr id="34" name="Image 1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088" y="4517136"/>
            <a:ext cx="201168" cy="201168"/>
          </a:xfrm>
          <a:prstGeom prst="rect">
            <a:avLst/>
          </a:prstGeom>
        </p:spPr>
      </p:pic>
      <p:sp>
        <p:nvSpPr>
          <p:cNvPr id="35" name="Text 20"/>
          <p:cNvSpPr/>
          <p:nvPr/>
        </p:nvSpPr>
        <p:spPr>
          <a:xfrm>
            <a:off x="1143000" y="4343400"/>
            <a:ext cx="7406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C2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নির্ধারিত হার অনুযায়ী আদায় করা (সাধারণত ২.৫%)</a:t>
            </a:r>
            <a:endParaRPr lang="en-US" sz="2400" dirty="0"/>
          </a:p>
        </p:txBody>
      </p:sp>
      <p:sp>
        <p:nvSpPr>
          <p:cNvPr id="36" name="Text 21"/>
          <p:cNvSpPr/>
          <p:nvPr/>
        </p:nvSpPr>
        <p:spPr>
          <a:xfrm>
            <a:off x="457200" y="482803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যাকাত: উপকারিতা ও প্রয়োজনীয়তা</a:t>
            </a:r>
            <a:endParaRPr lang="en-US" sz="1000" dirty="0"/>
          </a:p>
        </p:txBody>
      </p:sp>
      <p:sp>
        <p:nvSpPr>
          <p:cNvPr id="37" name="Text 22"/>
          <p:cNvSpPr/>
          <p:nvPr/>
        </p:nvSpPr>
        <p:spPr>
          <a:xfrm>
            <a:off x="8412480" y="482803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5000">
        <p15:prstTrans prst="origami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5" grpId="0" animBg="1"/>
      <p:bldP spid="20" grpId="0" animBg="1"/>
      <p:bldP spid="25" grpId="0" animBg="1"/>
      <p:bldP spid="30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36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589520" y="-1097280"/>
            <a:ext cx="2743200" cy="2743200"/>
          </a:xfrm>
          <a:prstGeom prst="ellipse">
            <a:avLst/>
          </a:prstGeom>
          <a:solidFill>
            <a:srgbClr val="0F4C39">
              <a:alpha val="5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457200"/>
            <a:ext cx="685800" cy="685800"/>
          </a:xfrm>
          <a:prstGeom prst="ellipse">
            <a:avLst/>
          </a:prstGeom>
          <a:solidFill>
            <a:srgbClr val="C89B3C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" y="649224"/>
            <a:ext cx="301752" cy="3017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25880" y="45720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কুরআন ও হাদিসে যাকাতের গুরুত্ব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463040"/>
            <a:ext cx="320040" cy="320040"/>
          </a:xfrm>
          <a:prstGeom prst="ellipse">
            <a:avLst/>
          </a:prstGeom>
          <a:solidFill>
            <a:srgbClr val="C89B3C"/>
          </a:solidFill>
          <a:ln/>
        </p:spPr>
      </p:sp>
      <p:sp>
        <p:nvSpPr>
          <p:cNvPr id="7" name="Text 4"/>
          <p:cNvSpPr/>
          <p:nvPr/>
        </p:nvSpPr>
        <p:spPr>
          <a:xfrm>
            <a:off x="1097280" y="1417320"/>
            <a:ext cx="7498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পবিত্র কুরআনের বহু আয়াতে নামাযের পাশাপাশি যাকাত আদায়ের নির্দেশ এসেছে, যা এ দুটি ইবাদতের ঘনিষ্ঠ সম্পর্ক নির্দেশ করে।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48640" y="2331720"/>
            <a:ext cx="320040" cy="320040"/>
          </a:xfrm>
          <a:prstGeom prst="ellipse">
            <a:avLst/>
          </a:prstGeom>
          <a:solidFill>
            <a:srgbClr val="C89B3C"/>
          </a:solidFill>
          <a:ln/>
        </p:spPr>
      </p:sp>
      <p:sp>
        <p:nvSpPr>
          <p:cNvPr id="9" name="Text 6"/>
          <p:cNvSpPr/>
          <p:nvPr/>
        </p:nvSpPr>
        <p:spPr>
          <a:xfrm>
            <a:off x="1097280" y="2286000"/>
            <a:ext cx="7498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মহানবী (সা.) যাকাতকে ইসলামের অন্যতম মূল স্তম্ভ হিসেবে ঘোষণা করেছেন এবং একে ঈমানের অপরিহার্য অংশ বলে উল্লেখ করেছেন।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548640" y="3200400"/>
            <a:ext cx="320040" cy="320040"/>
          </a:xfrm>
          <a:prstGeom prst="ellipse">
            <a:avLst/>
          </a:prstGeom>
          <a:solidFill>
            <a:srgbClr val="C89B3C"/>
          </a:solidFill>
          <a:ln/>
        </p:spPr>
      </p:sp>
      <p:sp>
        <p:nvSpPr>
          <p:cNvPr id="11" name="Text 8"/>
          <p:cNvSpPr/>
          <p:nvPr/>
        </p:nvSpPr>
        <p:spPr>
          <a:xfrm>
            <a:off x="1097280" y="3154680"/>
            <a:ext cx="7498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 আদায়কারীকে আল্লাহ তা'আলা সম্পদে বরকত ও পরকালীন প্রতিদানের প্রতিশ্রুতি দিয়েছেন।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548640" y="4069080"/>
            <a:ext cx="320040" cy="320040"/>
          </a:xfrm>
          <a:prstGeom prst="ellipse">
            <a:avLst/>
          </a:prstGeom>
          <a:solidFill>
            <a:srgbClr val="C89B3C"/>
          </a:solidFill>
          <a:ln/>
        </p:spPr>
      </p:sp>
      <p:sp>
        <p:nvSpPr>
          <p:cNvPr id="13" name="Text 10"/>
          <p:cNvSpPr/>
          <p:nvPr/>
        </p:nvSpPr>
        <p:spPr>
          <a:xfrm>
            <a:off x="1097280" y="4023360"/>
            <a:ext cx="7498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যাকাত অনাদায়কারীর জন্য কুরআন ও হাদিসে কঠোর সতর্কবার্তা এসেছে, যা এর বাধ্যবাধকতা স্পষ্ট করে।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5000">
        <p:checker/>
      </p:transition>
    </mc:Choice>
    <mc:Fallback xmlns="">
      <p:transition spd="slow" advClick="0" advTm="5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85" y="0"/>
            <a:ext cx="881742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20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:dissolve/>
      </p:transition>
    </mc:Choice>
    <mc:Fallback xmlns="">
      <p:transition spd="slow" advClick="0" advTm="5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323</TotalTime>
  <Words>579</Words>
  <Application>Microsoft Office PowerPoint</Application>
  <PresentationFormat>On-screen Show (16:9)</PresentationFormat>
  <Paragraphs>107</Paragraphs>
  <Slides>13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যাকাত: উপকারিতা ও প্রয়োজনীয়তা</dc:title>
  <dc:subject>PptxGenJS Presentation</dc:subject>
  <dc:creator>Islam Shikkha</dc:creator>
  <cp:lastModifiedBy>Microsoft account</cp:lastModifiedBy>
  <cp:revision>163</cp:revision>
  <dcterms:created xsi:type="dcterms:W3CDTF">2026-07-06T11:55:30Z</dcterms:created>
  <dcterms:modified xsi:type="dcterms:W3CDTF">2026-07-21T11:56:30Z</dcterms:modified>
</cp:coreProperties>
</file>