
<file path=[Content_Types].xml><?xml version="1.0" encoding="utf-8"?>
<Types xmlns="http://schemas.openxmlformats.org/package/2006/content-types">
  <Default Extension="mp3" ContentType="audio/mpeg"/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3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টাইটেল স্লাইড — এখানে নিজের নাম/প্রতিষ্ঠানের নাম বসিয়ে দিন। এই বৃত্তের জায়গায় চাইলে নিজের পছন্দের ছবি/লোগো যুক্ত করতে পারবেন (Insert &gt; Pictures)। অডিও যুক্ত করতে: Insert ট্যাব &gt; Audio &gt; Audio on My PC — নিজের সংগ্রহে থাকা লাইসেন্সকৃত গজল/নাশিদ ফাইলটি বেছে নিন, তারপর Playback ট্যাব থেকে Start: Automatically এবং Play Across Slides অপশন চালু করুন।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সমাপনী স্লাইড। এখানে চাইলে নিজের প্রতিষ্ঠানের নাম, যোগাযোগের তথ্য বা ঈদ শুভেচ্ছা যুক্ত করতে পারেন।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6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jfif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5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2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4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029200" cy="5029200"/>
          </a:xfrm>
          <a:prstGeom prst="ellipse">
            <a:avLst/>
          </a:prstGeom>
          <a:solidFill>
            <a:srgbClr val="0B5D3B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4206240" cy="4206240"/>
          </a:xfrm>
          <a:prstGeom prst="ellipse">
            <a:avLst/>
          </a:prstGeom>
          <a:solidFill>
            <a:srgbClr val="0B5D3B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591556" y="1051560"/>
            <a:ext cx="1005840" cy="1005840"/>
          </a:xfrm>
          <a:prstGeom prst="ellipse">
            <a:avLst/>
          </a:prstGeom>
          <a:solidFill>
            <a:srgbClr val="0B5D3B"/>
          </a:solidFill>
          <a:ln/>
        </p:spPr>
      </p:sp>
      <p:pic>
        <p:nvPicPr>
          <p:cNvPr id="5" name="Image 0" descr="/home/claude/roza_ppt/icons/crescen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2666" y="1242670"/>
            <a:ext cx="623621" cy="6236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3353847"/>
            <a:ext cx="1072591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 err="1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রমজান</a:t>
            </a:r>
            <a:r>
              <a:rPr lang="en-US" sz="4800" b="1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</a:t>
            </a:r>
            <a:r>
              <a:rPr lang="en-US" sz="4800" b="1" dirty="0" smtClean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</a:t>
            </a:r>
            <a:r>
              <a:rPr lang="en-US" sz="4800" b="1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731520" y="4484536"/>
            <a:ext cx="107259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তাকওয়া অর্জনের এক মাসব্যাপী প্রশিক্ষণ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731520" y="5989320"/>
            <a:ext cx="10725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2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প্রস্তুতকারী: </a:t>
            </a:r>
            <a:r>
              <a:rPr lang="en-US" sz="3200" dirty="0" smtClean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[ মোঃ আলাউদ্দিন ]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960460" y="2170044"/>
            <a:ext cx="7262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 </a:t>
            </a:r>
            <a:r>
              <a:rPr lang="en-US" sz="7200" dirty="0" err="1" smtClean="0">
                <a:solidFill>
                  <a:srgbClr val="92D050"/>
                </a:solidFill>
              </a:rPr>
              <a:t>আজকের</a:t>
            </a:r>
            <a:r>
              <a:rPr lang="en-US" sz="7200" dirty="0" smtClean="0">
                <a:solidFill>
                  <a:srgbClr val="92D050"/>
                </a:solidFill>
              </a:rPr>
              <a:t>  </a:t>
            </a:r>
            <a:r>
              <a:rPr lang="en-US" sz="7200" dirty="0" err="1" smtClean="0">
                <a:solidFill>
                  <a:srgbClr val="92D050"/>
                </a:solidFill>
              </a:rPr>
              <a:t>ক্লাস</a:t>
            </a:r>
            <a:r>
              <a:rPr lang="en-US" sz="7200" dirty="0" smtClean="0">
                <a:solidFill>
                  <a:srgbClr val="92D050"/>
                </a:solidFill>
              </a:rPr>
              <a:t> </a:t>
            </a:r>
            <a:endParaRPr lang="en-US" sz="7200" dirty="0">
              <a:solidFill>
                <a:srgbClr val="92D05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65" y="2383245"/>
            <a:ext cx="2170044" cy="2170044"/>
          </a:xfrm>
          <a:prstGeom prst="rect">
            <a:avLst/>
          </a:prstGeom>
        </p:spPr>
      </p:pic>
      <p:pic>
        <p:nvPicPr>
          <p:cNvPr id="13" name="মাহে রমজান এলো বছর ঘুরে 🥰❣️ #মাহেরমজানএলো #রমজান #রমজানেরসেরাগজল #রোজ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80105" y="480269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4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4389120"/>
            <a:ext cx="4114800" cy="4114800"/>
          </a:xfrm>
          <a:prstGeom prst="ellipse">
            <a:avLst/>
          </a:prstGeom>
          <a:solidFill>
            <a:srgbClr val="0B5D3B">
              <a:alpha val="6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বিশেষ পর্ব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দশক ও লাইলাতুল কদর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1463040" cy="1463040"/>
          </a:xfrm>
          <a:prstGeom prst="ellipse">
            <a:avLst/>
          </a:prstGeom>
          <a:solidFill>
            <a:srgbClr val="0B5D3B"/>
          </a:solidFill>
          <a:ln/>
        </p:spPr>
      </p:sp>
      <p:pic>
        <p:nvPicPr>
          <p:cNvPr id="6" name="Image 0" descr="/home/claude/roza_ppt/icons/sta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340864"/>
            <a:ext cx="804672" cy="8046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0" y="2011680"/>
            <a:ext cx="8778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রমজানের শেষ দশ দিনে অধিক ইবাদত ও ইতিকাফের বিশেষ ফযিলত রয়েছে।</a:t>
            </a:r>
            <a:endParaRPr lang="en-US" sz="2400" dirty="0">
              <a:solidFill>
                <a:srgbClr val="FFFF0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লাইলাতুল কদর এমন এক রাত, যাকে হাজার মাসের চেয়ে উত্তম বলা হয়েছে।</a:t>
            </a:r>
            <a:endParaRPr lang="en-US" sz="2400" dirty="0">
              <a:solidFill>
                <a:srgbClr val="FFFF0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দশকের বেজোড় রাতগুলোতে (একুশ, তেইশ, পঁচিশ, সাতাশ, ঊনত্রিশ) বিশেষভাবে ইবাদতের চেষ্টা করা হয়।</a:t>
            </a:r>
            <a:endParaRPr lang="en-US" sz="2400" dirty="0">
              <a:solidFill>
                <a:srgbClr val="FFFF0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এই রাতে বেশি বেশি দোয়া, ইস্তিগফার ও তেলাওয়াতে মনোনিবেশ করা উত্তম।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09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0" y="418106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kern="0" spc="100" dirty="0">
                <a:solidFill>
                  <a:srgbClr val="C9A22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সমাপনী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             </a:t>
            </a:r>
            <a:r>
              <a:rPr lang="en-US" sz="3200" b="1" dirty="0" err="1" smtClean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ঈদুল</a:t>
            </a:r>
            <a:r>
              <a:rPr lang="en-US" sz="3200" b="1" dirty="0" smtClean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</a:t>
            </a: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ফিতর — আনন্দের প্রতিদান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463040" cy="1463040"/>
          </a:xfrm>
          <a:prstGeom prst="ellipse">
            <a:avLst/>
          </a:prstGeom>
          <a:solidFill>
            <a:srgbClr val="EAF2EC"/>
          </a:solidFill>
          <a:ln/>
        </p:spPr>
      </p:sp>
      <p:pic>
        <p:nvPicPr>
          <p:cNvPr id="5" name="Image 0" descr="/home/claude/roza_ppt/icons/gift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340864"/>
            <a:ext cx="804672" cy="8046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743200" y="1965960"/>
            <a:ext cx="87782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একমাস সংযম সাধনার পর ঈদুল ফিতর মুসলিম উম্মাহর জন্য আনন্দের দিন।</a:t>
            </a:r>
            <a:endParaRPr lang="en-US" sz="2400" dirty="0">
              <a:solidFill>
                <a:srgbClr val="7030A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ঈদের নামাজের পূর্বে সামর্থ্যবান প্রত্যেক মুসলিমের জন্য ফিতরা আদায় করা ওয়াজিব।</a:t>
            </a:r>
            <a:endParaRPr lang="en-US" sz="2400" dirty="0">
              <a:solidFill>
                <a:srgbClr val="7030A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আত্মীয়-স্বজন ও প্রতিবেশীদের সাথে খুশি ভাগ করে নেওয়াই ঈদের মূল শিক্ষা।</a:t>
            </a:r>
            <a:endParaRPr lang="en-US" sz="2400" dirty="0">
              <a:solidFill>
                <a:srgbClr val="7030A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 যেন আমাদের রোযা, ইবাদত ও দোয়া কবুল করেন — আমিন।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রমজান মোবারক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389120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235223" y="623324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66137" y="496053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/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93716" y="170078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788" y="159523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35537" y="136316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 (ইসলাম </a:t>
            </a:r>
            <a:r>
              <a:rPr lang="en-US" sz="2667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79" y="2145082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836093" y="4140221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মোবাইল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815840" y="5401056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/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hlinkClick r:id="rId9"/>
              </a:rPr>
              <a:t>https://www.youtube.com/@alauddinstudio7264</a:t>
            </a:r>
            <a:endParaRPr lang="en-US" sz="2133" dirty="0"/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49948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hlinkClick r:id="rId10"/>
              </a:rPr>
              <a:t>https://www.facebook.com/alauddin336531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00170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-22090" y="-9735"/>
            <a:ext cx="121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99392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conveyor dir="l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-883920" y="320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kern="0" spc="1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ভূমিকা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 কী ও কেন গুরুত্বপূর্ণ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371600" cy="1371600"/>
          </a:xfrm>
          <a:prstGeom prst="ellipse">
            <a:avLst/>
          </a:prstGeom>
          <a:solidFill>
            <a:srgbClr val="EAF2EC"/>
          </a:solidFill>
          <a:ln/>
        </p:spPr>
      </p:sp>
      <p:pic>
        <p:nvPicPr>
          <p:cNvPr id="5" name="Image 0" descr="/home/claude/roza_ppt/icons/mosque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90" y="227457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35204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ইসলামের পঞ্চস্তম্ভের অন্যতম একটি স্তম্ভ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4206240" y="1965960"/>
            <a:ext cx="7813482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●"/>
            </a:pPr>
            <a:endParaRPr lang="en-US" sz="2000" dirty="0" smtClean="0">
              <a:solidFill>
                <a:srgbClr val="0070C0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000" dirty="0" err="1" smtClean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</a:t>
            </a:r>
            <a:r>
              <a:rPr lang="en-US" sz="2000" dirty="0" smtClean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অর্থ সুবহে সাদিক (ভোর) থেকে সূর্যাস্ত পর্যন্ত পানাহার ও যাবতীয় রোযা-ভঙ্গকারী কাজ থেকে বিরত থাকা।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প্রাপ্তবয়স্ক, সুস্থ ও স্থায়ী বাসিন্দা প্রত্যেক মুসলিম নর-নারীর জন্য রমজান মাসের রোযা ফরজ।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কুরআনে রোযার মূল লক্ষ্য হিসেবে তাকওয়া বা আল্লাহভীতি অর্জনের কথা উল্লেখ করা হয়েছে।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 কেবল উপবাস নয় — এটি ধৈর্য, আত্মসংযম ও আত্মশুদ্ধির একটি সামগ্রিক প্রশিক্ষণ।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1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প্রস্তুতি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রোযার নিয়ত ও শর্তাবলী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EAF2EC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roza_ppt/icons/pray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424" y="243230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2860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নিয়ত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60120" y="3017520"/>
            <a:ext cx="4617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প্রতিদিন সেহরির সময় থেকে ফজরের পূর্ব পর্যন্ত অন্তরে নিয়ত করে নেওয়া যথেষ্ট।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মুখে উচ্চারণ করা জরুরি নয়; আন্তরিক সংকল্পই যথেষ্ট।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সাধারণত রাতেই পরদিনের রোযার নিয়ত করে নেওয়া উত্তম।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6217920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EAF2EC"/>
          </a:solidFill>
          <a:ln/>
        </p:spPr>
      </p:sp>
      <p:sp>
        <p:nvSpPr>
          <p:cNvPr id="10" name="Shape 7"/>
          <p:cNvSpPr/>
          <p:nvPr/>
        </p:nvSpPr>
        <p:spPr>
          <a:xfrm>
            <a:off x="653796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roza_ppt/icons/chec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264" y="2432304"/>
            <a:ext cx="438912" cy="43891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52360" y="228600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ফরজ হওয়ার শর্ত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537960" y="3017520"/>
            <a:ext cx="4617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মুসলিম, প্রাপ্তবয়স্ক ও বিবেকসম্পন্ন হওয়া।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শারীরিক ও মানসিকভাবে সুস্থ থাকা এবং মুকীম (ভ্রমণে না থাকা) হওয়া।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নারীদের ক্ষেত্রে ঋতুস্রাব বা প্রসবোত্তর রক্তস্রাবমুক্ত থাকা।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অসুস্থ, মুসাফির, গর্ভবতী বা স্তন্যদানকারীদের জন্য পরে কাযা বা ফিদইয়ার সুযোগ রয়েছে।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03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33777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100" dirty="0">
                <a:solidFill>
                  <a:srgbClr val="C9A22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প্রতিদিনের রুটিন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সেহরি — দিনের শুরুতে বরকত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463040" cy="1463040"/>
          </a:xfrm>
          <a:prstGeom prst="ellipse">
            <a:avLst/>
          </a:prstGeom>
          <a:solidFill>
            <a:srgbClr val="EAF2EC"/>
          </a:solidFill>
          <a:ln/>
        </p:spPr>
      </p:sp>
      <p:pic>
        <p:nvPicPr>
          <p:cNvPr id="5" name="Image 0" descr="/home/claude/roza_ppt/icons/clock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340864"/>
            <a:ext cx="804672" cy="8046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743200" y="2011680"/>
            <a:ext cx="8778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006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সেহরি হলো ফজরের আগে রোযা রাখার উদ্দেশ্যে গ্রহণ করা শেষ খাবার।</a:t>
            </a:r>
            <a:endParaRPr lang="en-US" sz="2400" dirty="0">
              <a:solidFill>
                <a:srgbClr val="FF0066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006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সেহরি খাওয়া সুন্নাত এবং এতে বিশেষ বরকত রয়েছে বলে হাদিসে এসেছে।</a:t>
            </a:r>
            <a:endParaRPr lang="en-US" sz="2400" dirty="0">
              <a:solidFill>
                <a:srgbClr val="FF0066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006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ফজরের ওয়াক্তের একেবারে কাছাকাছি সময়ে সেহরি খাওয়া উত্তম হিসেবে বিবেচিত।</a:t>
            </a:r>
            <a:endParaRPr lang="en-US" sz="2400" dirty="0">
              <a:solidFill>
                <a:srgbClr val="FF0066"/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rgbClr val="FF006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সেহরিতে পর্যাপ্ত পানি ও পুষ্টিকর খাবার গ্রহণ সারাদিন দৈহিক সক্ষমতা বজায় রাখতে সহায়ক।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1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প্রতিদিনের রুটিন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ইফতার — সংযমের অবসান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463040" cy="1463040"/>
          </a:xfrm>
          <a:prstGeom prst="ellipse">
            <a:avLst/>
          </a:prstGeom>
          <a:solidFill>
            <a:srgbClr val="EAF2EC"/>
          </a:solidFill>
          <a:ln/>
        </p:spPr>
      </p:sp>
      <p:pic>
        <p:nvPicPr>
          <p:cNvPr id="5" name="Image 0" descr="/home/claude/roza_ppt/icons/dates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340864"/>
            <a:ext cx="804672" cy="8046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743200" y="1965960"/>
            <a:ext cx="8778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সূর্যাস্তের সাথে সাথেই ইফতার করা সুন্নাত; বিলম্ব না করাই উত্তম।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খেজুর ও পানি দিয়ে ইফতার শুরু করার রীতি হাদিসে বর্ণিত হয়েছে।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ইফতারের পূর্বে দোয়া করা এবং ইফতারের সময় দোয়া কবুল হওয়ার কথা হাদিসে এসেছে।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600"/>
              </a:spcAft>
              <a:buSzPct val="100000"/>
              <a:buChar char="●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পরিবার ও প্রতিবেশীদের নিয়ে একত্রে ইফতার করলে সামাজিক বন্ধন সুদৃঢ় হয়।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kern="0" spc="100" dirty="0">
                <a:solidFill>
                  <a:srgbClr val="C9A22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সতর্কতা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 ভঙ্গের কারণসমূহ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FBEDEB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roza_ppt/icons/ban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" y="2439619"/>
            <a:ext cx="424282" cy="4242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24028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যেসব কারণে রোযা ভেঙে যায়</a:t>
            </a:r>
            <a:endParaRPr lang="en-US" sz="1650" dirty="0">
              <a:solidFill>
                <a:srgbClr val="0070C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60120" y="306324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ইচ্ছাকৃতভাবে পানাহার করা।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ইচ্ছাকৃতভাবে বমি করা।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স্বামী-স্ত্রীর সহবাসে লিপ্ত হওয়া।</a:t>
            </a:r>
            <a:endParaRPr lang="en-US" sz="20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ইচ্ছাকৃতভাবে ধূমপান বা অনুরূপ কিছু গ্রহণ করা।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6217920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EAF2EC"/>
          </a:solidFill>
          <a:ln/>
        </p:spPr>
      </p:sp>
      <p:sp>
        <p:nvSpPr>
          <p:cNvPr id="10" name="Shape 7"/>
          <p:cNvSpPr/>
          <p:nvPr/>
        </p:nvSpPr>
        <p:spPr>
          <a:xfrm>
            <a:off x="653796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roza_ppt/icons/chec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579" y="2439619"/>
            <a:ext cx="424282" cy="4242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52360" y="224028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 ভঙ্গ হয় না যেসব ক্ষেত্রে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6537960" y="306324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ভুলবশত পানাহার করে ফেললে (মনে পড়া মাত্র বিরত থাকতে হবে)।</a:t>
            </a:r>
            <a:endParaRPr lang="en-US" sz="2000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গোসল, ব্রাশ করা বা চোখে ওষুধ দেওয়া।</a:t>
            </a:r>
            <a:endParaRPr lang="en-US" sz="2000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শরীরে বা মুখে অনিচ্ছাকৃতভাবে পানি প্রবেশ করলে।</a:t>
            </a:r>
            <a:endParaRPr lang="en-US" sz="2000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স্বপ্নদোষ হলে।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06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prism isInverted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kern="0" spc="1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প্রভাব</a:t>
            </a:r>
            <a:endParaRPr lang="en-US" sz="3600" dirty="0">
              <a:solidFill>
                <a:srgbClr val="92D05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রোযার উপকারিতা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EAF2EC"/>
          </a:solidFill>
          <a:ln/>
        </p:spPr>
      </p:sp>
      <p:sp>
        <p:nvSpPr>
          <p:cNvPr id="5" name="Shape 3"/>
          <p:cNvSpPr/>
          <p:nvPr/>
        </p:nvSpPr>
        <p:spPr>
          <a:xfrm>
            <a:off x="1988820" y="2304288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roza_ppt/icons/pray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871" y="2485339"/>
            <a:ext cx="460858" cy="46085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246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আধ্যাত্মিক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4400" y="3794760"/>
            <a:ext cx="29718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তাকওয়া ও আল্লাহভীতি বৃদ্ধি</a:t>
            </a:r>
            <a:endParaRPr lang="en-US" sz="16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ধৈর্য ও আত্মসংযমের অনুশীলন</a:t>
            </a:r>
            <a:endParaRPr lang="en-US" sz="1600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ইবাদতে একাগ্রতা বৃদ্ধি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4453128" y="201168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EAF2EC"/>
          </a:solidFill>
          <a:ln/>
        </p:spPr>
      </p:sp>
      <p:sp>
        <p:nvSpPr>
          <p:cNvPr id="10" name="Shape 7"/>
          <p:cNvSpPr/>
          <p:nvPr/>
        </p:nvSpPr>
        <p:spPr>
          <a:xfrm>
            <a:off x="5801868" y="2304288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roza_ppt/icons/family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919" y="2485339"/>
            <a:ext cx="460858" cy="46085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53128" y="3246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সামাজিক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497019" y="3819359"/>
            <a:ext cx="29718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দরিদ্রদের কষ্ট উপলব্ধি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দানশীলতা ও সহানুভূতি বৃদ্ধি</a:t>
            </a:r>
            <a:endParaRPr lang="en-US" dirty="0">
              <a:solidFill>
                <a:srgbClr val="00B05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পারিবারিক বন্ধন সুদৃঢ় হওয়া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Shape 10"/>
          <p:cNvSpPr/>
          <p:nvPr/>
        </p:nvSpPr>
        <p:spPr>
          <a:xfrm>
            <a:off x="8266176" y="201168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EAF2EC"/>
          </a:solidFill>
          <a:ln/>
        </p:spPr>
      </p:sp>
      <p:sp>
        <p:nvSpPr>
          <p:cNvPr id="15" name="Shape 11"/>
          <p:cNvSpPr/>
          <p:nvPr/>
        </p:nvSpPr>
        <p:spPr>
          <a:xfrm>
            <a:off x="9614916" y="2304288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roza_ppt/icons/heart_gre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5967" y="2485339"/>
            <a:ext cx="460858" cy="46085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66176" y="3246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শারীরিক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540496" y="3794760"/>
            <a:ext cx="29718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হজমতন্ত্রের প্রয়োজনীয় বিশ্রাম</a:t>
            </a:r>
            <a:endParaRPr lang="en-US" sz="1600" dirty="0">
              <a:solidFill>
                <a:srgbClr val="7030A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খাদ্যাভ্যাসে সুশৃঙ্খলা আসা</a:t>
            </a:r>
            <a:endParaRPr lang="en-US" sz="1600" dirty="0">
              <a:solidFill>
                <a:srgbClr val="7030A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শরীরে আত্মনিয়ন্ত্রণ বৃদ্ধি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9" name="Text 1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">
        <p14:pan dir="u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100" dirty="0">
                <a:solidFill>
                  <a:srgbClr val="C0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আচরণ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5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রোযাদারের করণীয় ও বর্জনীয়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10819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EAF2EC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roza_ppt/icons/quran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" y="2439619"/>
            <a:ext cx="424282" cy="4242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28600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করণীয়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60120" y="3017520"/>
            <a:ext cx="4617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বেশি বেশি কুরআন তেলাওয়াত করা।</a:t>
            </a:r>
            <a:endParaRPr lang="en-US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পাঁচ ওয়াক্ত নামাজ ও তারাবিহ যথাযথভাবে আদায় করা।</a:t>
            </a:r>
            <a:endParaRPr lang="en-US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দান-সদকা ও যাকাত আদায়ে যত্নবান হওয়া।</a:t>
            </a:r>
            <a:endParaRPr lang="en-US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ধৈর্য ধারণ করা এবং বেশি বেশি দোয়া করা।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6217920" y="19659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FBEDEB"/>
          </a:solidFill>
          <a:ln/>
        </p:spPr>
      </p:sp>
      <p:sp>
        <p:nvSpPr>
          <p:cNvPr id="10" name="Shape 7"/>
          <p:cNvSpPr/>
          <p:nvPr/>
        </p:nvSpPr>
        <p:spPr>
          <a:xfrm>
            <a:off x="6537960" y="228600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roza_ppt/icons/comment_slas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579" y="2439619"/>
            <a:ext cx="424282" cy="4242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52360" y="228600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A3A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বর্জনীয়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537960" y="3017520"/>
            <a:ext cx="4617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গীবত, চুগলখুরি ও মিথ্যা কথা বলা।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অহেতুক ঝগড়া-বিবাদে জড়ানো।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 নষ্ট করে অপ্রয়োজনীয় কাজে ব্যস্ত থাকা।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রাগ ও উত্তেজনার বশে খারাপ আচরণ করা</a:t>
            </a:r>
            <a:r>
              <a:rPr lang="en-US" sz="1450" dirty="0">
                <a:solidFill>
                  <a:srgbClr val="3A453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।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69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08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">
        <p14:flythroug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741</Words>
  <Application>Microsoft Office PowerPoint</Application>
  <PresentationFormat>Widescreen</PresentationFormat>
  <Paragraphs>128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Nirmala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53</cp:revision>
  <dcterms:created xsi:type="dcterms:W3CDTF">2026-07-18T04:35:37Z</dcterms:created>
  <dcterms:modified xsi:type="dcterms:W3CDTF">2026-07-18T15:20:41Z</dcterms:modified>
</cp:coreProperties>
</file>