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2" r:id="rId1"/>
  </p:sldMasterIdLst>
  <p:notesMasterIdLst>
    <p:notesMasterId r:id="rId17"/>
  </p:notesMasterIdLst>
  <p:sldIdLst>
    <p:sldId id="267" r:id="rId2"/>
    <p:sldId id="318" r:id="rId3"/>
    <p:sldId id="279" r:id="rId4"/>
    <p:sldId id="280" r:id="rId5"/>
    <p:sldId id="28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319" r:id="rId16"/>
  </p:sldIdLst>
  <p:sldSz cx="6858000" cy="5143500"/>
  <p:notesSz cx="5143500" cy="9144000"/>
  <p:embeddedFontLst>
    <p:embeddedFont>
      <p:font typeface="Arimo" panose="020B0604020202020204" charset="0"/>
      <p:regular r:id="rId18"/>
    </p:embeddedFont>
    <p:embeddedFont>
      <p:font typeface="Arimo Bold" panose="020B0604020202020204" charset="0"/>
      <p:regular r:id="rId19"/>
    </p:embeddedFont>
    <p:embeddedFont>
      <p:font typeface="Nikosh" panose="02000000000000000000" pitchFamily="2" charset="0"/>
      <p:regular r:id="rId20"/>
    </p:embeddedFont>
    <p:embeddedFont>
      <p:font typeface="NikoshBAN" panose="02000000000000000000" pitchFamily="2" charset="0"/>
      <p:regular r:id="rId21"/>
    </p:embeddedFont>
    <p:embeddedFont>
      <p:font typeface="Outfit ExtraBold" panose="020B0604020202020204" charset="0"/>
      <p:regular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6" d="100"/>
          <a:sy n="106" d="100"/>
        </p:scale>
        <p:origin x="14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397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41772"/>
            <a:ext cx="58293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846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21440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273844"/>
            <a:ext cx="1478756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273844"/>
            <a:ext cx="4350544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8525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1622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12498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282305"/>
            <a:ext cx="5915025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3442099"/>
            <a:ext cx="5915025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000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369219"/>
            <a:ext cx="291465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369219"/>
            <a:ext cx="291465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57804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273845"/>
            <a:ext cx="5915025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260872"/>
            <a:ext cx="2901255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1878806"/>
            <a:ext cx="2901255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260872"/>
            <a:ext cx="2915543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1878806"/>
            <a:ext cx="2915543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11740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10175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18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740570"/>
            <a:ext cx="3471863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60199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740570"/>
            <a:ext cx="3471863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0"/>
            <a:ext cx="2211884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37278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273845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369219"/>
            <a:ext cx="5915025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4767264"/>
            <a:ext cx="23145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4767264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53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571FA68-AEEF-8BA2-E663-F8B064DB896D}"/>
              </a:ext>
            </a:extLst>
          </p:cNvPr>
          <p:cNvGrpSpPr/>
          <p:nvPr/>
        </p:nvGrpSpPr>
        <p:grpSpPr>
          <a:xfrm>
            <a:off x="0" y="0"/>
            <a:ext cx="3346650" cy="5143500"/>
            <a:chOff x="0" y="0"/>
            <a:chExt cx="3183386" cy="514350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E444DBF-F02A-7AC6-E6D9-8EEB5C387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459" t="980" r="7174"/>
            <a:stretch/>
          </p:blipFill>
          <p:spPr>
            <a:xfrm>
              <a:off x="1590161" y="0"/>
              <a:ext cx="1593225" cy="51435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1001846-FF4F-C912-92D8-60132BA37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459" t="980" r="7174"/>
            <a:stretch/>
          </p:blipFill>
          <p:spPr>
            <a:xfrm>
              <a:off x="0" y="0"/>
              <a:ext cx="1593225" cy="51435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CB35A1B-2748-2E29-5243-E338DF22DB9F}"/>
              </a:ext>
            </a:extLst>
          </p:cNvPr>
          <p:cNvGrpSpPr/>
          <p:nvPr/>
        </p:nvGrpSpPr>
        <p:grpSpPr>
          <a:xfrm>
            <a:off x="3348340" y="0"/>
            <a:ext cx="3511350" cy="5143500"/>
            <a:chOff x="0" y="0"/>
            <a:chExt cx="3183386" cy="514350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310D6FE-AB13-C44B-4F40-76A29D3AC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459" t="980" r="7174"/>
            <a:stretch/>
          </p:blipFill>
          <p:spPr>
            <a:xfrm>
              <a:off x="1590161" y="0"/>
              <a:ext cx="1593225" cy="51435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73990EF-B0B2-1CE3-D18A-252F91E9B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459" t="980" r="7174"/>
            <a:stretch/>
          </p:blipFill>
          <p:spPr>
            <a:xfrm>
              <a:off x="0" y="0"/>
              <a:ext cx="1593225" cy="51435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5B5FFF3-7FE8-F958-4183-E0E239EF2F64}"/>
              </a:ext>
            </a:extLst>
          </p:cNvPr>
          <p:cNvSpPr txBox="1"/>
          <p:nvPr/>
        </p:nvSpPr>
        <p:spPr>
          <a:xfrm>
            <a:off x="383342" y="4336078"/>
            <a:ext cx="6256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2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আমার</a:t>
            </a:r>
            <a:r>
              <a:rPr lang="en-US" sz="32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ঘর</a:t>
            </a:r>
            <a:r>
              <a:rPr lang="en-US" sz="32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পরিষ্কার</a:t>
            </a:r>
            <a:r>
              <a:rPr lang="en-US" sz="32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রাখি</a:t>
            </a:r>
            <a:r>
              <a:rPr lang="en-US" sz="32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2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200" b="1" dirty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GB" sz="3200" b="1" dirty="0">
              <a:solidFill>
                <a:srgbClr val="FFFF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699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2762" y="409761"/>
            <a:ext cx="6113822" cy="4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3200" dirty="0">
                <a:solidFill>
                  <a:srgbClr val="231971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ছবি দেখে বলো! </a:t>
            </a:r>
            <a:r>
              <a:rPr lang="en-US" sz="3200" dirty="0">
                <a:solidFill>
                  <a:srgbClr val="000000"/>
                </a:solidFill>
                <a:latin typeface="NikoshBAN" panose="02000000000000000000" pitchFamily="2" charset="0"/>
                <a:ea typeface="Twemoji Mozilla" pitchFamily="34" charset="-122"/>
                <a:cs typeface="NikoshBAN" panose="02000000000000000000" pitchFamily="2" charset="0"/>
              </a:rPr>
              <a:t>🤔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303510" y="1045220"/>
            <a:ext cx="6456722" cy="421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25000"/>
              </a:lnSpc>
            </a:pP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শিক্ষক/শিক্ষিকা ছবি দেখাবেন। তোমরা বলবে— </a:t>
            </a:r>
            <a:r>
              <a:rPr lang="en-US" b="1" dirty="0">
                <a:solidFill>
                  <a:srgbClr val="5E4CE6"/>
                </a:solidFill>
                <a:latin typeface="NikoshBAN" panose="02000000000000000000" pitchFamily="2" charset="0"/>
                <a:ea typeface="Arimo Bold" pitchFamily="34" charset="-122"/>
                <a:cs typeface="NikoshBAN" panose="02000000000000000000" pitchFamily="2" charset="0"/>
              </a:rPr>
              <a:t>এটি কী?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090" y="1509620"/>
            <a:ext cx="6113822" cy="488398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6562" y="1609376"/>
            <a:ext cx="296856" cy="29685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79618" y="1601707"/>
            <a:ext cx="5614206" cy="127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এটি কী?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779618" y="1771538"/>
            <a:ext cx="5614206" cy="125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sz="11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উত্তর: </a:t>
            </a:r>
            <a:r>
              <a:rPr lang="en-US" sz="1100" b="1" dirty="0">
                <a:solidFill>
                  <a:srgbClr val="2A2742"/>
                </a:solidFill>
                <a:latin typeface="NikoshBAN" panose="02000000000000000000" pitchFamily="2" charset="0"/>
                <a:ea typeface="Arimo Bold" pitchFamily="34" charset="-122"/>
                <a:cs typeface="NikoshBAN" panose="02000000000000000000" pitchFamily="2" charset="0"/>
              </a:rPr>
              <a:t>ঘোড়া</a:t>
            </a:r>
            <a:r>
              <a:rPr lang="en-US" sz="11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🐎</a:t>
            </a:r>
            <a:endParaRPr lang="en-US" sz="11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090" y="2069232"/>
            <a:ext cx="6113822" cy="48839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4596" y="2153700"/>
            <a:ext cx="295794" cy="29579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779618" y="2161320"/>
            <a:ext cx="5614206" cy="127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এটি কী?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 5"/>
          <p:cNvSpPr/>
          <p:nvPr/>
        </p:nvSpPr>
        <p:spPr>
          <a:xfrm>
            <a:off x="779618" y="2331151"/>
            <a:ext cx="5614206" cy="125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sz="11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উত্তর: </a:t>
            </a:r>
            <a:r>
              <a:rPr lang="en-US" sz="1100" b="1" dirty="0">
                <a:solidFill>
                  <a:srgbClr val="2A2742"/>
                </a:solidFill>
                <a:latin typeface="NikoshBAN" panose="02000000000000000000" pitchFamily="2" charset="0"/>
                <a:ea typeface="Arimo Bold" pitchFamily="34" charset="-122"/>
                <a:cs typeface="NikoshBAN" panose="02000000000000000000" pitchFamily="2" charset="0"/>
              </a:rPr>
              <a:t>দোকান</a:t>
            </a:r>
            <a:r>
              <a:rPr lang="en-US" sz="11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🏪</a:t>
            </a:r>
            <a:endParaRPr lang="en-US" sz="11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090" y="2628845"/>
            <a:ext cx="6113822" cy="488398"/>
          </a:xfrm>
          <a:prstGeom prst="rect">
            <a:avLst/>
          </a:prstGeom>
        </p:spPr>
      </p:pic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7455" y="2766652"/>
            <a:ext cx="213085" cy="213085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779618" y="2720932"/>
            <a:ext cx="5614206" cy="127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এটি কী?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 7"/>
          <p:cNvSpPr/>
          <p:nvPr/>
        </p:nvSpPr>
        <p:spPr>
          <a:xfrm>
            <a:off x="779618" y="2890763"/>
            <a:ext cx="5614206" cy="125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sz="11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উত্তর: </a:t>
            </a:r>
            <a:r>
              <a:rPr lang="en-US" sz="1100" b="1" dirty="0">
                <a:solidFill>
                  <a:srgbClr val="2A2742"/>
                </a:solidFill>
                <a:latin typeface="NikoshBAN" panose="02000000000000000000" pitchFamily="2" charset="0"/>
                <a:ea typeface="Arimo Bold" pitchFamily="34" charset="-122"/>
                <a:cs typeface="NikoshBAN" panose="02000000000000000000" pitchFamily="2" charset="0"/>
              </a:rPr>
              <a:t>গোল</a:t>
            </a:r>
            <a:r>
              <a:rPr lang="en-US" sz="11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⚽</a:t>
            </a:r>
            <a:endParaRPr lang="en-US" sz="11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090" y="3188457"/>
            <a:ext cx="6113822" cy="488398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5848" y="3272277"/>
            <a:ext cx="305172" cy="305172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779618" y="3280545"/>
            <a:ext cx="5614206" cy="127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এটি কী?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 9"/>
          <p:cNvSpPr/>
          <p:nvPr/>
        </p:nvSpPr>
        <p:spPr>
          <a:xfrm>
            <a:off x="779618" y="3450376"/>
            <a:ext cx="5614206" cy="125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sz="11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উত্তর: </a:t>
            </a:r>
            <a:r>
              <a:rPr lang="en-US" sz="1100" b="1" dirty="0">
                <a:solidFill>
                  <a:srgbClr val="2A2742"/>
                </a:solidFill>
                <a:latin typeface="NikoshBAN" panose="02000000000000000000" pitchFamily="2" charset="0"/>
                <a:ea typeface="Arimo Bold" pitchFamily="34" charset="-122"/>
                <a:cs typeface="NikoshBAN" panose="02000000000000000000" pitchFamily="2" charset="0"/>
              </a:rPr>
              <a:t>মোজা</a:t>
            </a:r>
            <a:r>
              <a:rPr lang="en-US" sz="11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🧦</a:t>
            </a:r>
            <a:endParaRPr lang="en-US" sz="11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" name="Image 8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090" y="3748069"/>
            <a:ext cx="6113822" cy="488398"/>
          </a:xfrm>
          <a:prstGeom prst="rect">
            <a:avLst/>
          </a:prstGeom>
        </p:spPr>
      </p:pic>
      <p:pic>
        <p:nvPicPr>
          <p:cNvPr id="21" name="Image 9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21802" y="3833234"/>
            <a:ext cx="258108" cy="258108"/>
          </a:xfrm>
          <a:prstGeom prst="rect">
            <a:avLst/>
          </a:prstGeom>
        </p:spPr>
      </p:pic>
      <p:sp>
        <p:nvSpPr>
          <p:cNvPr id="22" name="Text 10"/>
          <p:cNvSpPr/>
          <p:nvPr/>
        </p:nvSpPr>
        <p:spPr>
          <a:xfrm>
            <a:off x="779618" y="3840157"/>
            <a:ext cx="5614206" cy="127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এটি কী?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 11"/>
          <p:cNvSpPr/>
          <p:nvPr/>
        </p:nvSpPr>
        <p:spPr>
          <a:xfrm>
            <a:off x="779618" y="4009988"/>
            <a:ext cx="5614206" cy="1256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sz="11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উত্তর: </a:t>
            </a:r>
            <a:r>
              <a:rPr lang="en-US" sz="1100" b="1" dirty="0">
                <a:solidFill>
                  <a:srgbClr val="2A2742"/>
                </a:solidFill>
                <a:latin typeface="NikoshBAN" panose="02000000000000000000" pitchFamily="2" charset="0"/>
                <a:ea typeface="Arimo Bold" pitchFamily="34" charset="-122"/>
                <a:cs typeface="NikoshBAN" panose="02000000000000000000" pitchFamily="2" charset="0"/>
              </a:rPr>
              <a:t>নৌকা</a:t>
            </a:r>
            <a:r>
              <a:rPr lang="en-US" sz="11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🚣</a:t>
            </a:r>
            <a:endParaRPr lang="en-US" sz="11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43813" y="441790"/>
            <a:ext cx="3383178" cy="4438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400" dirty="0" err="1">
                <a:solidFill>
                  <a:srgbClr val="231971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আমরা</a:t>
            </a:r>
            <a:r>
              <a:rPr lang="en-US" sz="2400" dirty="0">
                <a:solidFill>
                  <a:srgbClr val="231971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231971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পড়িও</a:t>
            </a:r>
            <a:r>
              <a:rPr lang="en-US" sz="2400" dirty="0">
                <a:solidFill>
                  <a:srgbClr val="231971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 লিখি </a:t>
            </a:r>
            <a:r>
              <a:rPr lang="en-US" sz="2400" dirty="0">
                <a:solidFill>
                  <a:srgbClr val="000000"/>
                </a:solidFill>
                <a:latin typeface="NikoshBAN" panose="02000000000000000000" pitchFamily="2" charset="0"/>
                <a:ea typeface="Twemoji Mozilla" pitchFamily="34" charset="-122"/>
                <a:cs typeface="NikoshBAN" panose="02000000000000000000" pitchFamily="2" charset="0"/>
              </a:rPr>
              <a:t>✏️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05117" y="1901522"/>
            <a:ext cx="3077393" cy="1777733"/>
          </a:xfrm>
          <a:prstGeom prst="roundRect">
            <a:avLst>
              <a:gd name="adj" fmla="val 3768"/>
            </a:avLst>
          </a:prstGeom>
          <a:solidFill>
            <a:srgbClr val="5E4CE6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398097" y="1994502"/>
            <a:ext cx="2891433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900" dirty="0">
                <a:solidFill>
                  <a:srgbClr val="FFFFFF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শব্দ পড়ি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98097" y="2232869"/>
            <a:ext cx="2891433" cy="123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713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গোল</a:t>
            </a:r>
            <a:endParaRPr lang="en-US" sz="713" dirty="0"/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713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ঘোড়া</a:t>
            </a:r>
            <a:endParaRPr lang="en-US" sz="713" dirty="0"/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713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দোল</a:t>
            </a:r>
            <a:endParaRPr lang="en-US" sz="713" dirty="0"/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713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মোজা</a:t>
            </a:r>
            <a:endParaRPr lang="en-US" sz="713" dirty="0"/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713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দোকান</a:t>
            </a:r>
            <a:endParaRPr lang="en-US" sz="713" dirty="0"/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713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নৌকা</a:t>
            </a:r>
            <a:endParaRPr lang="en-US" sz="713" dirty="0"/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713" dirty="0">
                <a:solidFill>
                  <a:srgbClr val="FFFFFF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বোতল</a:t>
            </a:r>
            <a:endParaRPr lang="en-US" sz="713" dirty="0"/>
          </a:p>
        </p:txBody>
      </p:sp>
      <p:sp>
        <p:nvSpPr>
          <p:cNvPr id="6" name="Text 4"/>
          <p:cNvSpPr/>
          <p:nvPr/>
        </p:nvSpPr>
        <p:spPr>
          <a:xfrm>
            <a:off x="3546034" y="1994502"/>
            <a:ext cx="2943449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9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বাক্য পড়ি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546034" y="2232869"/>
            <a:ext cx="2943449" cy="874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71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রবি গোল করে। </a:t>
            </a:r>
            <a:r>
              <a:rPr lang="en-US" sz="713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⚽</a:t>
            </a:r>
            <a:endParaRPr lang="en-US" sz="713" dirty="0"/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71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আমি মোজা পরি। </a:t>
            </a:r>
            <a:r>
              <a:rPr lang="en-US" sz="713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🧦</a:t>
            </a:r>
            <a:endParaRPr lang="en-US" sz="713" dirty="0"/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71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বাবা দোকানে যান। </a:t>
            </a:r>
            <a:r>
              <a:rPr lang="en-US" sz="713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🏪</a:t>
            </a:r>
            <a:endParaRPr lang="en-US" sz="713" dirty="0"/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71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ঘোড়া দৌড়ায়। </a:t>
            </a:r>
            <a:r>
              <a:rPr lang="en-US" sz="713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🐎</a:t>
            </a:r>
            <a:endParaRPr lang="en-US" sz="713" dirty="0"/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71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আমরা নৌকায় চড়ি। </a:t>
            </a:r>
            <a:r>
              <a:rPr lang="en-US" sz="713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🚣</a:t>
            </a:r>
            <a:endParaRPr lang="en-US" sz="713" dirty="0"/>
          </a:p>
        </p:txBody>
      </p:sp>
      <p:sp>
        <p:nvSpPr>
          <p:cNvPr id="8" name="Shape 6"/>
          <p:cNvSpPr/>
          <p:nvPr/>
        </p:nvSpPr>
        <p:spPr>
          <a:xfrm>
            <a:off x="3546034" y="3211897"/>
            <a:ext cx="2943449" cy="362713"/>
          </a:xfrm>
          <a:prstGeom prst="roundRect">
            <a:avLst>
              <a:gd name="adj" fmla="val 10773"/>
            </a:avLst>
          </a:prstGeom>
          <a:solidFill>
            <a:srgbClr val="D7D2F9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015" y="3350307"/>
            <a:ext cx="116253" cy="92981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3848249" y="3318830"/>
            <a:ext cx="2891154" cy="14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713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খাতায় এই বাক্যগুলো সুন্দর করে লিখে আনো! 😊</a:t>
            </a:r>
            <a:endParaRPr lang="en-US" sz="713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1613" y="465358"/>
            <a:ext cx="6113822" cy="361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000" dirty="0">
                <a:solidFill>
                  <a:srgbClr val="231971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শূন্যস্থান পূরণ করো ও মিল করো </a:t>
            </a:r>
            <a:r>
              <a:rPr lang="en-US" sz="2000" dirty="0">
                <a:solidFill>
                  <a:srgbClr val="000000"/>
                </a:solidFill>
                <a:latin typeface="NikoshBAN" panose="02000000000000000000" pitchFamily="2" charset="0"/>
                <a:ea typeface="Twemoji Mozilla" pitchFamily="34" charset="-122"/>
                <a:cs typeface="NikoshBAN" panose="02000000000000000000" pitchFamily="2" charset="0"/>
              </a:rPr>
              <a:t>🎯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372090" y="1137755"/>
            <a:ext cx="6456722" cy="241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1400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খালি</a:t>
            </a: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</a:t>
            </a:r>
            <a:r>
              <a:rPr lang="en-US" sz="1400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জায়গায়</a:t>
            </a: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সঠিক উত্তর বসাও। মনে আছে তো? ব্যঞ্জনবর্ণের সাথে ো-কার যোগ করলে </a:t>
            </a:r>
            <a:r>
              <a:rPr lang="en-US" sz="1400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কী</a:t>
            </a: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</a:t>
            </a:r>
            <a:r>
              <a:rPr lang="en-US" sz="1400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হয়</a:t>
            </a: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!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72089" y="1446163"/>
            <a:ext cx="1998576" cy="413165"/>
          </a:xfrm>
          <a:prstGeom prst="roundRect">
            <a:avLst>
              <a:gd name="adj" fmla="val 7536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49778" y="1523852"/>
            <a:ext cx="1843199" cy="11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713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ক + ো = ?</a:t>
            </a:r>
            <a:endParaRPr lang="en-US" sz="713" dirty="0"/>
          </a:p>
        </p:txBody>
      </p:sp>
      <p:sp>
        <p:nvSpPr>
          <p:cNvPr id="6" name="Text 4"/>
          <p:cNvSpPr/>
          <p:nvPr/>
        </p:nvSpPr>
        <p:spPr>
          <a:xfrm>
            <a:off x="449778" y="1675098"/>
            <a:ext cx="1843199" cy="106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উত্তর: </a:t>
            </a:r>
            <a:r>
              <a:rPr lang="en-US" sz="563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কো</a:t>
            </a:r>
            <a:endParaRPr lang="en-US" sz="563" dirty="0"/>
          </a:p>
        </p:txBody>
      </p:sp>
      <p:sp>
        <p:nvSpPr>
          <p:cNvPr id="7" name="Shape 5"/>
          <p:cNvSpPr/>
          <p:nvPr/>
        </p:nvSpPr>
        <p:spPr>
          <a:xfrm>
            <a:off x="2429712" y="1446163"/>
            <a:ext cx="1998576" cy="413165"/>
          </a:xfrm>
          <a:prstGeom prst="roundRect">
            <a:avLst>
              <a:gd name="adj" fmla="val 7536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07401" y="1523852"/>
            <a:ext cx="1843199" cy="11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713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গ + ো = ?</a:t>
            </a:r>
            <a:endParaRPr lang="en-US" sz="713" dirty="0"/>
          </a:p>
        </p:txBody>
      </p:sp>
      <p:sp>
        <p:nvSpPr>
          <p:cNvPr id="9" name="Text 7"/>
          <p:cNvSpPr/>
          <p:nvPr/>
        </p:nvSpPr>
        <p:spPr>
          <a:xfrm>
            <a:off x="2507401" y="1675098"/>
            <a:ext cx="1843199" cy="106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উত্তর: </a:t>
            </a:r>
            <a:r>
              <a:rPr lang="en-US" sz="563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গো</a:t>
            </a:r>
            <a:endParaRPr lang="en-US" sz="563" dirty="0"/>
          </a:p>
        </p:txBody>
      </p:sp>
      <p:sp>
        <p:nvSpPr>
          <p:cNvPr id="10" name="Shape 8"/>
          <p:cNvSpPr/>
          <p:nvPr/>
        </p:nvSpPr>
        <p:spPr>
          <a:xfrm>
            <a:off x="4487336" y="1446163"/>
            <a:ext cx="1998576" cy="413165"/>
          </a:xfrm>
          <a:prstGeom prst="roundRect">
            <a:avLst>
              <a:gd name="adj" fmla="val 7536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65024" y="1523852"/>
            <a:ext cx="1843199" cy="11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713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ম + ো = ?</a:t>
            </a:r>
            <a:endParaRPr lang="en-US" sz="713" dirty="0"/>
          </a:p>
        </p:txBody>
      </p:sp>
      <p:sp>
        <p:nvSpPr>
          <p:cNvPr id="12" name="Text 10"/>
          <p:cNvSpPr/>
          <p:nvPr/>
        </p:nvSpPr>
        <p:spPr>
          <a:xfrm>
            <a:off x="4565024" y="1675098"/>
            <a:ext cx="1843199" cy="106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উত্তর: </a:t>
            </a:r>
            <a:r>
              <a:rPr lang="en-US" sz="563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মো</a:t>
            </a:r>
            <a:endParaRPr lang="en-US" sz="563" dirty="0"/>
          </a:p>
        </p:txBody>
      </p:sp>
      <p:sp>
        <p:nvSpPr>
          <p:cNvPr id="13" name="Shape 11"/>
          <p:cNvSpPr/>
          <p:nvPr/>
        </p:nvSpPr>
        <p:spPr>
          <a:xfrm>
            <a:off x="372089" y="1918377"/>
            <a:ext cx="3027387" cy="413165"/>
          </a:xfrm>
          <a:prstGeom prst="roundRect">
            <a:avLst>
              <a:gd name="adj" fmla="val 7536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9777" y="1996065"/>
            <a:ext cx="2872011" cy="11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713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ন + ো = ?</a:t>
            </a:r>
            <a:endParaRPr lang="en-US" sz="713" dirty="0"/>
          </a:p>
        </p:txBody>
      </p:sp>
      <p:sp>
        <p:nvSpPr>
          <p:cNvPr id="15" name="Text 13"/>
          <p:cNvSpPr/>
          <p:nvPr/>
        </p:nvSpPr>
        <p:spPr>
          <a:xfrm>
            <a:off x="449777" y="2147311"/>
            <a:ext cx="2872011" cy="106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উত্তর: </a:t>
            </a:r>
            <a:r>
              <a:rPr lang="en-US" sz="563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নো</a:t>
            </a:r>
            <a:endParaRPr lang="en-US" sz="563" dirty="0"/>
          </a:p>
        </p:txBody>
      </p:sp>
      <p:sp>
        <p:nvSpPr>
          <p:cNvPr id="16" name="Shape 14"/>
          <p:cNvSpPr/>
          <p:nvPr/>
        </p:nvSpPr>
        <p:spPr>
          <a:xfrm>
            <a:off x="3458524" y="1918377"/>
            <a:ext cx="3027387" cy="413165"/>
          </a:xfrm>
          <a:prstGeom prst="roundRect">
            <a:avLst>
              <a:gd name="adj" fmla="val 7536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536212" y="1996065"/>
            <a:ext cx="2872011" cy="11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713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দ + ো = ?</a:t>
            </a:r>
            <a:endParaRPr lang="en-US" sz="713" dirty="0"/>
          </a:p>
        </p:txBody>
      </p:sp>
      <p:sp>
        <p:nvSpPr>
          <p:cNvPr id="18" name="Text 16"/>
          <p:cNvSpPr/>
          <p:nvPr/>
        </p:nvSpPr>
        <p:spPr>
          <a:xfrm>
            <a:off x="3536212" y="2147311"/>
            <a:ext cx="2872011" cy="106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উত্তর: </a:t>
            </a:r>
            <a:r>
              <a:rPr lang="en-US" sz="563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দো</a:t>
            </a:r>
            <a:endParaRPr lang="en-US" sz="563" dirty="0"/>
          </a:p>
        </p:txBody>
      </p:sp>
      <p:sp>
        <p:nvSpPr>
          <p:cNvPr id="19" name="Text 17"/>
          <p:cNvSpPr/>
          <p:nvPr/>
        </p:nvSpPr>
        <p:spPr>
          <a:xfrm>
            <a:off x="372090" y="2420113"/>
            <a:ext cx="6113822" cy="11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713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শব্দ ও ছবি মিল করো</a:t>
            </a:r>
            <a:endParaRPr lang="en-US" sz="713" dirty="0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9883" y="2628175"/>
            <a:ext cx="111175" cy="111175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612968" y="2624491"/>
            <a:ext cx="5872944" cy="110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গোল → </a:t>
            </a:r>
            <a:r>
              <a:rPr lang="en-US" sz="563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⚽</a:t>
            </a: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ফুটবল</a:t>
            </a:r>
            <a:endParaRPr lang="en-US" sz="563" dirty="0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9883" y="2972358"/>
            <a:ext cx="111175" cy="111175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612968" y="2968675"/>
            <a:ext cx="5872944" cy="110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ঘোড়া → </a:t>
            </a:r>
            <a:r>
              <a:rPr lang="en-US" sz="563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🐎</a:t>
            </a: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পশু</a:t>
            </a:r>
            <a:endParaRPr lang="en-US" sz="563" dirty="0"/>
          </a:p>
        </p:txBody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9883" y="3316542"/>
            <a:ext cx="111175" cy="111175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612968" y="3312859"/>
            <a:ext cx="5872944" cy="110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দোকান → </a:t>
            </a:r>
            <a:r>
              <a:rPr lang="en-US" sz="563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🏪</a:t>
            </a: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দোকান</a:t>
            </a:r>
            <a:endParaRPr lang="en-US" sz="563" dirty="0"/>
          </a:p>
        </p:txBody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9883" y="3660726"/>
            <a:ext cx="111175" cy="111175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612968" y="3657043"/>
            <a:ext cx="5872944" cy="110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মোজা → </a:t>
            </a:r>
            <a:r>
              <a:rPr lang="en-US" sz="563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🧦</a:t>
            </a: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জামা</a:t>
            </a:r>
            <a:endParaRPr lang="en-US" sz="563" dirty="0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9883" y="4004910"/>
            <a:ext cx="111175" cy="111175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612968" y="4001226"/>
            <a:ext cx="5872944" cy="110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নৌকা → </a:t>
            </a:r>
            <a:r>
              <a:rPr lang="en-US" sz="563" dirty="0">
                <a:solidFill>
                  <a:srgbClr val="000000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🚣</a:t>
            </a:r>
            <a:r>
              <a:rPr lang="en-US" sz="56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জলে চলে</a:t>
            </a:r>
            <a:endParaRPr lang="en-US" sz="563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1322" y="464822"/>
            <a:ext cx="6113822" cy="437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800" dirty="0" err="1">
                <a:solidFill>
                  <a:srgbClr val="231971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খাতায়</a:t>
            </a:r>
            <a:r>
              <a:rPr lang="en-US" sz="2800" dirty="0">
                <a:solidFill>
                  <a:srgbClr val="231971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 লিখে আনো </a:t>
            </a:r>
            <a:r>
              <a:rPr lang="en-US" sz="2800" dirty="0">
                <a:solidFill>
                  <a:srgbClr val="000000"/>
                </a:solidFill>
                <a:latin typeface="NikoshBAN" panose="02000000000000000000" pitchFamily="2" charset="0"/>
                <a:ea typeface="Twemoji Mozilla" pitchFamily="34" charset="-122"/>
                <a:cs typeface="NikoshBAN" panose="02000000000000000000" pitchFamily="2" charset="0"/>
              </a:rPr>
              <a:t>✍️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85698" y="1156160"/>
            <a:ext cx="6456722" cy="2740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33000"/>
              </a:lnSpc>
            </a:pP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নিচের </a:t>
            </a:r>
            <a:r>
              <a:rPr lang="en-US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শব্দগুলো</a:t>
            </a: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খাতায়</a:t>
            </a: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খুব সুন্দর করে লিখতে হবে। প্রতিটি শব্দ তিনবার করে লিখবে।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090" y="2151273"/>
            <a:ext cx="3010421" cy="13966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18647" y="2254970"/>
            <a:ext cx="2760167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এক অক্ষরের শব্দ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18647" y="2456166"/>
            <a:ext cx="2760167" cy="511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কো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গো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মো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75491" y="2151273"/>
            <a:ext cx="3010421" cy="139663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622048" y="2254970"/>
            <a:ext cx="2760167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দুই অক্ষরের শব্দ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3638233" y="2541939"/>
            <a:ext cx="2760167" cy="9690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77500" lnSpcReduction="20000"/>
          </a:bodyPr>
          <a:lstStyle/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গোল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মোজা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ঘোড়া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44780" indent="-144780">
              <a:lnSpc>
                <a:spcPct val="133000"/>
              </a:lnSpc>
              <a:buSzPct val="100000"/>
              <a:buChar char="•"/>
            </a:pP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দোকান</a:t>
            </a:r>
            <a:endParaRPr lang="en-US" sz="1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EB1AE1-5454-F28E-D20A-13C90AE02790}"/>
              </a:ext>
            </a:extLst>
          </p:cNvPr>
          <p:cNvGrpSpPr/>
          <p:nvPr/>
        </p:nvGrpSpPr>
        <p:grpSpPr>
          <a:xfrm>
            <a:off x="313964" y="4013891"/>
            <a:ext cx="6323054" cy="371978"/>
            <a:chOff x="438924" y="3663476"/>
            <a:chExt cx="6323054" cy="37197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A56EE7A-C959-9EDC-AADF-65005A2B8605}"/>
                </a:ext>
              </a:extLst>
            </p:cNvPr>
            <p:cNvGrpSpPr/>
            <p:nvPr/>
          </p:nvGrpSpPr>
          <p:grpSpPr>
            <a:xfrm>
              <a:off x="438924" y="3663476"/>
              <a:ext cx="6323054" cy="371978"/>
              <a:chOff x="372090" y="3357507"/>
              <a:chExt cx="6323054" cy="371978"/>
            </a:xfrm>
          </p:grpSpPr>
          <p:sp>
            <p:nvSpPr>
              <p:cNvPr id="10" name="Shape 6"/>
              <p:cNvSpPr/>
              <p:nvPr/>
            </p:nvSpPr>
            <p:spPr>
              <a:xfrm>
                <a:off x="372090" y="3357507"/>
                <a:ext cx="6113822" cy="371978"/>
              </a:xfrm>
              <a:prstGeom prst="roundRect">
                <a:avLst>
                  <a:gd name="adj" fmla="val 10505"/>
                </a:avLst>
              </a:prstGeom>
              <a:solidFill>
                <a:srgbClr val="D7D2F9"/>
              </a:solidFill>
              <a:ln/>
            </p:spPr>
          </p:sp>
          <p:sp>
            <p:nvSpPr>
              <p:cNvPr id="12" name="Text 7"/>
              <p:cNvSpPr/>
              <p:nvPr/>
            </p:nvSpPr>
            <p:spPr>
              <a:xfrm>
                <a:off x="633616" y="3394445"/>
                <a:ext cx="6061528" cy="314991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>
                  <a:lnSpc>
                    <a:spcPct val="133000"/>
                  </a:lnSpc>
                </a:pPr>
                <a:r>
                  <a:rPr lang="en-US" sz="1400" dirty="0">
                    <a:solidFill>
                      <a:srgbClr val="000000"/>
                    </a:solidFill>
                    <a:latin typeface="NikoshBAN" panose="02000000000000000000" pitchFamily="2" charset="0"/>
                    <a:ea typeface="Arimo" pitchFamily="34" charset="-122"/>
                    <a:cs typeface="NikoshBAN" panose="02000000000000000000" pitchFamily="2" charset="0"/>
                  </a:rPr>
                  <a:t>💡 লেখার সময় মনে রাখবে: অক্ষরগুলো সোজা, পরিষ্কার ও সুন্দর করে লিখবে। খাতা যেন সুন্দর দেখায়!</a:t>
                </a:r>
                <a:endParaRPr lang="en-US" sz="1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pic>
          <p:nvPicPr>
            <p:cNvPr id="11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9325" y="3811418"/>
              <a:ext cx="116253" cy="929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2090" y="437488"/>
            <a:ext cx="6113822" cy="4283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400" dirty="0">
                <a:solidFill>
                  <a:srgbClr val="231971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আজ আমরা কী শিখলাম? </a:t>
            </a:r>
            <a:r>
              <a:rPr lang="en-US" sz="2400" dirty="0">
                <a:solidFill>
                  <a:srgbClr val="000000"/>
                </a:solidFill>
                <a:latin typeface="NikoshBAN" panose="02000000000000000000" pitchFamily="2" charset="0"/>
                <a:ea typeface="Twemoji Mozilla" pitchFamily="34" charset="-122"/>
                <a:cs typeface="NikoshBAN" panose="02000000000000000000" pitchFamily="2" charset="0"/>
              </a:rPr>
              <a:t>🌟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72089" y="1294247"/>
            <a:ext cx="3023816" cy="743899"/>
          </a:xfrm>
          <a:prstGeom prst="roundRect">
            <a:avLst>
              <a:gd name="adj" fmla="val 4432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4131" y="1376289"/>
            <a:ext cx="235465" cy="235465"/>
          </a:xfrm>
          <a:prstGeom prst="ellipse">
            <a:avLst/>
          </a:prstGeom>
          <a:solidFill>
            <a:srgbClr val="5E4CE6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871" y="1441028"/>
            <a:ext cx="105929" cy="10592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4131" y="1677944"/>
            <a:ext cx="2859733" cy="122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05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ও (ো-কার) চিনেছি</a:t>
            </a:r>
            <a:endParaRPr lang="en-US" sz="105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54131" y="1840297"/>
            <a:ext cx="2859733" cy="11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3000"/>
              </a:lnSpc>
            </a:pPr>
            <a:r>
              <a:rPr lang="en-US" sz="10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ো-কার একটি স্বরচিহ্ন।</a:t>
            </a:r>
            <a:endParaRPr lang="en-US" sz="1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3462096" y="1294247"/>
            <a:ext cx="3023816" cy="743899"/>
          </a:xfrm>
          <a:prstGeom prst="roundRect">
            <a:avLst>
              <a:gd name="adj" fmla="val 4432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544137" y="1376289"/>
            <a:ext cx="235465" cy="235465"/>
          </a:xfrm>
          <a:prstGeom prst="ellipse">
            <a:avLst/>
          </a:prstGeom>
          <a:solidFill>
            <a:srgbClr val="5E4CE6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8878" y="1441028"/>
            <a:ext cx="105929" cy="10592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544137" y="1677944"/>
            <a:ext cx="2859733" cy="122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7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শব্দ পড়েছি</a:t>
            </a:r>
            <a:endParaRPr lang="en-US" sz="750" dirty="0"/>
          </a:p>
        </p:txBody>
      </p:sp>
      <p:sp>
        <p:nvSpPr>
          <p:cNvPr id="12" name="Text 8"/>
          <p:cNvSpPr/>
          <p:nvPr/>
        </p:nvSpPr>
        <p:spPr>
          <a:xfrm>
            <a:off x="3544137" y="1840297"/>
            <a:ext cx="2859733" cy="197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3000"/>
              </a:lnSpc>
            </a:pPr>
            <a:r>
              <a:rPr lang="en-US" sz="9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গোল, ঘোড়া, মোজা, নৌকা।</a:t>
            </a:r>
            <a:endParaRPr lang="en-US" sz="9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372089" y="2104337"/>
            <a:ext cx="3023816" cy="743899"/>
          </a:xfrm>
          <a:prstGeom prst="roundRect">
            <a:avLst>
              <a:gd name="adj" fmla="val 4432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54131" y="2186379"/>
            <a:ext cx="235465" cy="235465"/>
          </a:xfrm>
          <a:prstGeom prst="ellipse">
            <a:avLst/>
          </a:prstGeom>
          <a:solidFill>
            <a:srgbClr val="5E4CE6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8871" y="2251118"/>
            <a:ext cx="105929" cy="10592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54131" y="2488034"/>
            <a:ext cx="2859733" cy="122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7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বাক্য পড়েছি</a:t>
            </a:r>
            <a:endParaRPr lang="en-US" sz="750" dirty="0"/>
          </a:p>
        </p:txBody>
      </p:sp>
      <p:sp>
        <p:nvSpPr>
          <p:cNvPr id="17" name="Text 12"/>
          <p:cNvSpPr/>
          <p:nvPr/>
        </p:nvSpPr>
        <p:spPr>
          <a:xfrm>
            <a:off x="454131" y="2650387"/>
            <a:ext cx="2859733" cy="191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3000"/>
              </a:lnSpc>
            </a:pPr>
            <a:r>
              <a:rPr lang="en-US" sz="11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সহজ </a:t>
            </a:r>
            <a:r>
              <a:rPr lang="en-US" sz="1100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বাক্য</a:t>
            </a:r>
            <a:r>
              <a:rPr lang="en-US" sz="11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</a:t>
            </a:r>
            <a:r>
              <a:rPr lang="en-US" sz="1100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পড়তে</a:t>
            </a:r>
            <a:r>
              <a:rPr lang="en-US" sz="11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শিখেছি।</a:t>
            </a:r>
            <a:endParaRPr lang="en-US" sz="11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3462096" y="2104337"/>
            <a:ext cx="3023816" cy="743899"/>
          </a:xfrm>
          <a:prstGeom prst="roundRect">
            <a:avLst>
              <a:gd name="adj" fmla="val 4432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3544137" y="2186379"/>
            <a:ext cx="235465" cy="235465"/>
          </a:xfrm>
          <a:prstGeom prst="ellipse">
            <a:avLst/>
          </a:prstGeom>
          <a:solidFill>
            <a:srgbClr val="5E4CE6"/>
          </a:solidFill>
          <a:ln/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08878" y="2251118"/>
            <a:ext cx="105929" cy="105929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3544137" y="2488034"/>
            <a:ext cx="2859733" cy="122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75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লেখা শিখেছি</a:t>
            </a:r>
            <a:endParaRPr lang="en-US" sz="750" dirty="0"/>
          </a:p>
        </p:txBody>
      </p:sp>
      <p:sp>
        <p:nvSpPr>
          <p:cNvPr id="22" name="Text 16"/>
          <p:cNvSpPr/>
          <p:nvPr/>
        </p:nvSpPr>
        <p:spPr>
          <a:xfrm>
            <a:off x="3544137" y="2650387"/>
            <a:ext cx="2859733" cy="163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3000"/>
              </a:lnSpc>
            </a:pPr>
            <a:r>
              <a:rPr lang="en-US" sz="8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খাতায় সুন্দর করে লিখেছি।</a:t>
            </a:r>
            <a:endParaRPr lang="en-US" sz="800" dirty="0"/>
          </a:p>
        </p:txBody>
      </p:sp>
      <p:sp>
        <p:nvSpPr>
          <p:cNvPr id="23" name="Text 17"/>
          <p:cNvSpPr/>
          <p:nvPr/>
        </p:nvSpPr>
        <p:spPr>
          <a:xfrm>
            <a:off x="372090" y="2947578"/>
            <a:ext cx="6113822" cy="126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75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মূল্যায়ন প্রশ্ন </a:t>
            </a:r>
            <a:r>
              <a:rPr lang="en-US" sz="7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📝</a:t>
            </a:r>
            <a:endParaRPr lang="en-US" sz="750" dirty="0"/>
          </a:p>
        </p:txBody>
      </p:sp>
      <p:sp>
        <p:nvSpPr>
          <p:cNvPr id="24" name="Text 18"/>
          <p:cNvSpPr/>
          <p:nvPr/>
        </p:nvSpPr>
        <p:spPr>
          <a:xfrm>
            <a:off x="372090" y="3173110"/>
            <a:ext cx="6113822" cy="5778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21920" indent="-121920">
              <a:lnSpc>
                <a:spcPct val="123000"/>
              </a:lnSpc>
              <a:buSzPct val="100000"/>
              <a:buFont typeface="+mj-lt"/>
              <a:buAutoNum type="arabicPeriod"/>
            </a:pPr>
            <a:r>
              <a:rPr lang="en-US" sz="10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ো-কার দিয়ে একটি শব্দ বলো।</a:t>
            </a:r>
            <a:endParaRPr lang="en-US" sz="1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21920" indent="-121920">
              <a:lnSpc>
                <a:spcPct val="123000"/>
              </a:lnSpc>
              <a:buSzPct val="100000"/>
              <a:buFont typeface="+mj-lt"/>
              <a:buAutoNum type="arabicPeriod" startAt="2"/>
            </a:pPr>
            <a:r>
              <a:rPr lang="en-US" sz="10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"ঘোড়া" শব্দটি পড়ো।</a:t>
            </a:r>
            <a:endParaRPr lang="en-US" sz="1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21920" indent="-121920">
              <a:lnSpc>
                <a:spcPct val="123000"/>
              </a:lnSpc>
              <a:buSzPct val="100000"/>
              <a:buFont typeface="+mj-lt"/>
              <a:buAutoNum type="arabicPeriod" startAt="3"/>
            </a:pPr>
            <a:r>
              <a:rPr lang="en-US" sz="10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"মোজা" শব্দটি লিখো।</a:t>
            </a:r>
            <a:endParaRPr lang="en-US" sz="1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2-Point Star 1">
            <a:extLst>
              <a:ext uri="{FF2B5EF4-FFF2-40B4-BE49-F238E27FC236}">
                <a16:creationId xmlns:a16="http://schemas.microsoft.com/office/drawing/2014/main" id="{7A50E883-9A1D-D76F-D657-9EC76201CAD4}"/>
              </a:ext>
            </a:extLst>
          </p:cNvPr>
          <p:cNvSpPr/>
          <p:nvPr/>
        </p:nvSpPr>
        <p:spPr>
          <a:xfrm>
            <a:off x="903470" y="662078"/>
            <a:ext cx="1143000" cy="1143000"/>
          </a:xfrm>
          <a:prstGeom prst="star32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32-Point Star 2">
            <a:extLst>
              <a:ext uri="{FF2B5EF4-FFF2-40B4-BE49-F238E27FC236}">
                <a16:creationId xmlns:a16="http://schemas.microsoft.com/office/drawing/2014/main" id="{33BDF0F7-6C2C-A332-7AE6-E4BC1ADFA936}"/>
              </a:ext>
            </a:extLst>
          </p:cNvPr>
          <p:cNvSpPr/>
          <p:nvPr/>
        </p:nvSpPr>
        <p:spPr>
          <a:xfrm>
            <a:off x="2168890" y="664578"/>
            <a:ext cx="1143000" cy="1143000"/>
          </a:xfrm>
          <a:prstGeom prst="star32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ন্য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2-Point Star 3">
            <a:extLst>
              <a:ext uri="{FF2B5EF4-FFF2-40B4-BE49-F238E27FC236}">
                <a16:creationId xmlns:a16="http://schemas.microsoft.com/office/drawing/2014/main" id="{90F9C1A8-67D3-934A-9BA2-FEAEB336A26C}"/>
              </a:ext>
            </a:extLst>
          </p:cNvPr>
          <p:cNvSpPr/>
          <p:nvPr/>
        </p:nvSpPr>
        <p:spPr>
          <a:xfrm>
            <a:off x="3434310" y="677068"/>
            <a:ext cx="1143000" cy="1143000"/>
          </a:xfrm>
          <a:prstGeom prst="star32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32-Point Star 4">
            <a:extLst>
              <a:ext uri="{FF2B5EF4-FFF2-40B4-BE49-F238E27FC236}">
                <a16:creationId xmlns:a16="http://schemas.microsoft.com/office/drawing/2014/main" id="{2713FD44-0AAE-6281-2A92-FCBC146B2525}"/>
              </a:ext>
            </a:extLst>
          </p:cNvPr>
          <p:cNvSpPr/>
          <p:nvPr/>
        </p:nvSpPr>
        <p:spPr>
          <a:xfrm>
            <a:off x="4698480" y="678318"/>
            <a:ext cx="1143000" cy="1143000"/>
          </a:xfrm>
          <a:prstGeom prst="star32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 descr="graphics-flowers-531763.gif">
            <a:extLst>
              <a:ext uri="{FF2B5EF4-FFF2-40B4-BE49-F238E27FC236}">
                <a16:creationId xmlns:a16="http://schemas.microsoft.com/office/drawing/2014/main" id="{48F0AC4D-131E-5789-BE7D-03D8853AD8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796"/>
          <a:stretch/>
        </p:blipFill>
        <p:spPr>
          <a:xfrm>
            <a:off x="2046470" y="2100600"/>
            <a:ext cx="2705529" cy="25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2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D3E957-585F-0FF0-D464-9651BBD4BBCF}"/>
              </a:ext>
            </a:extLst>
          </p:cNvPr>
          <p:cNvSpPr/>
          <p:nvPr/>
        </p:nvSpPr>
        <p:spPr>
          <a:xfrm>
            <a:off x="544284" y="640251"/>
            <a:ext cx="566058" cy="12954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2E676F-6FE0-5BC7-1236-1A36B7D78814}"/>
              </a:ext>
            </a:extLst>
          </p:cNvPr>
          <p:cNvSpPr/>
          <p:nvPr/>
        </p:nvSpPr>
        <p:spPr>
          <a:xfrm>
            <a:off x="0" y="1227385"/>
            <a:ext cx="6858000" cy="1211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1E1992-74DC-22E7-6549-319373EE8E90}"/>
              </a:ext>
            </a:extLst>
          </p:cNvPr>
          <p:cNvSpPr/>
          <p:nvPr/>
        </p:nvSpPr>
        <p:spPr>
          <a:xfrm>
            <a:off x="1654626" y="272288"/>
            <a:ext cx="400301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6000" b="1" dirty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60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animated_rose.gif">
            <a:extLst>
              <a:ext uri="{FF2B5EF4-FFF2-40B4-BE49-F238E27FC236}">
                <a16:creationId xmlns:a16="http://schemas.microsoft.com/office/drawing/2014/main" id="{60F3DF75-7405-8BD8-ECB5-92D7FCF77D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l="31777" t="6161" r="27757"/>
          <a:stretch/>
        </p:blipFill>
        <p:spPr>
          <a:xfrm>
            <a:off x="2273400" y="1814371"/>
            <a:ext cx="2311200" cy="296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7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29E7EB22-DE24-2643-A7B8-F03478DA761E}"/>
              </a:ext>
            </a:extLst>
          </p:cNvPr>
          <p:cNvSpPr/>
          <p:nvPr/>
        </p:nvSpPr>
        <p:spPr>
          <a:xfrm>
            <a:off x="1662757" y="98199"/>
            <a:ext cx="3532483" cy="70754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r>
              <a:rPr lang="en-US" sz="4000" b="1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4000" b="1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3F5C78-F880-8F59-6F8D-6C480CE2E1E8}"/>
              </a:ext>
            </a:extLst>
          </p:cNvPr>
          <p:cNvSpPr txBox="1"/>
          <p:nvPr/>
        </p:nvSpPr>
        <p:spPr>
          <a:xfrm>
            <a:off x="289560" y="1461984"/>
            <a:ext cx="38859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মোঃ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ইব্রাহীম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আলী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সহকারি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বহরম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সরকারি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প্রাথমিক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বিদ্যালয়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চাঁপাইনবাবগঞ্জ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সদর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চাঁপাইনবাবগঞ্জ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  <a:p>
            <a:pPr algn="ctr"/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মোবাইল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নম্বর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: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01757844489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7" name="Picture 6" descr="A person in a suit standing in front of a building&#10;&#10;AI-generated content may be incorrect.">
            <a:extLst>
              <a:ext uri="{FF2B5EF4-FFF2-40B4-BE49-F238E27FC236}">
                <a16:creationId xmlns:a16="http://schemas.microsoft.com/office/drawing/2014/main" id="{50D5A82C-09A6-FBAC-8A09-E4F12B9C74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7" t="17288" r="24556" b="42125"/>
          <a:stretch/>
        </p:blipFill>
        <p:spPr>
          <a:xfrm>
            <a:off x="4971098" y="1590443"/>
            <a:ext cx="1521848" cy="1852431"/>
          </a:xfrm>
          <a:prstGeom prst="rect">
            <a:avLst/>
          </a:prstGeom>
        </p:spPr>
      </p:pic>
      <p:pic>
        <p:nvPicPr>
          <p:cNvPr id="9" name="Picture 8" descr="A row of grass with eggs&#10;&#10;AI-generated content may be incorrect.">
            <a:extLst>
              <a:ext uri="{FF2B5EF4-FFF2-40B4-BE49-F238E27FC236}">
                <a16:creationId xmlns:a16="http://schemas.microsoft.com/office/drawing/2014/main" id="{2432AA0A-C70A-0268-F0B7-1D47445628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4" b="75287"/>
          <a:stretch/>
        </p:blipFill>
        <p:spPr>
          <a:xfrm>
            <a:off x="0" y="4227578"/>
            <a:ext cx="6857999" cy="97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70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C1E37B-925E-09F8-CBE5-7D0CAE04EAF9}"/>
              </a:ext>
            </a:extLst>
          </p:cNvPr>
          <p:cNvSpPr/>
          <p:nvPr/>
        </p:nvSpPr>
        <p:spPr>
          <a:xfrm>
            <a:off x="2059543" y="173945"/>
            <a:ext cx="2738914" cy="605918"/>
          </a:xfrm>
          <a:prstGeom prst="rect">
            <a:avLst/>
          </a:prstGeom>
        </p:spPr>
        <p:txBody>
          <a:bodyPr wrap="square" lIns="51417" tIns="25709" rIns="51417" bIns="25709">
            <a:spAutoFit/>
          </a:bodyPr>
          <a:lstStyle/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9ED1E1-6E9C-0FA8-38E6-7D542FFF43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300" y="1068462"/>
            <a:ext cx="2385997" cy="300657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rgbClr val="92D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C6D37DF-247B-3AE1-3A4E-605A417E29D1}"/>
              </a:ext>
            </a:extLst>
          </p:cNvPr>
          <p:cNvGrpSpPr/>
          <p:nvPr/>
        </p:nvGrpSpPr>
        <p:grpSpPr>
          <a:xfrm>
            <a:off x="102060" y="1068462"/>
            <a:ext cx="3665220" cy="3006575"/>
            <a:chOff x="22860" y="1460307"/>
            <a:chExt cx="3665220" cy="3006575"/>
          </a:xfrm>
          <a:noFill/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9A7B438-D2CC-9F4A-D4D2-3D577A079112}"/>
                </a:ext>
              </a:extLst>
            </p:cNvPr>
            <p:cNvSpPr txBox="1"/>
            <p:nvPr/>
          </p:nvSpPr>
          <p:spPr>
            <a:xfrm>
              <a:off x="22860" y="1460307"/>
              <a:ext cx="3665220" cy="3006575"/>
            </a:xfrm>
            <a:prstGeom prst="rect">
              <a:avLst/>
            </a:prstGeom>
            <a:grpFill/>
          </p:spPr>
          <p:txBody>
            <a:bodyPr wrap="square" lIns="51417" tIns="25709" rIns="51417" bIns="25709" rtlCol="0">
              <a:spAutoFit/>
            </a:bodyPr>
            <a:lstStyle/>
            <a:p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শ্রেণি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               :  1ম</a:t>
              </a:r>
            </a:p>
            <a:p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বিষয়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              :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বাংলা </a:t>
              </a:r>
            </a:p>
            <a:p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পাঠের শিরোনাম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: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ও-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কার</a:t>
              </a:r>
              <a:endParaRPr lang="bn-BD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পা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ঠ্যাং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শ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    	   : </a:t>
              </a:r>
            </a:p>
            <a:p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পৃ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ষ্ঠা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               :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৪৪</a:t>
              </a:r>
            </a:p>
            <a:p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তারিখ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			   </a:t>
              </a:r>
              <a:r>
                <a:rPr lang="en-US" sz="2000" dirty="0">
                  <a:latin typeface="NikoshBAN" panose="02000000000000000000" pitchFamily="2" charset="0"/>
                  <a:cs typeface="NikoshBAN" panose="02000000000000000000" pitchFamily="2" charset="0"/>
                </a:rPr>
                <a:t>: 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14.07.2026</a:t>
              </a:r>
              <a:endParaRPr lang="bn-BD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17A06C3-A202-7F28-777A-F547C1E79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21954" y="3008728"/>
              <a:ext cx="556277" cy="396254"/>
            </a:xfrm>
            <a:prstGeom prst="rect">
              <a:avLst/>
            </a:prstGeom>
            <a:grpFill/>
          </p:spPr>
        </p:pic>
      </p:grpSp>
      <p:pic>
        <p:nvPicPr>
          <p:cNvPr id="8" name="Picture 7" descr="A row of grass with eggs&#10;&#10;AI-generated content may be incorrect.">
            <a:extLst>
              <a:ext uri="{FF2B5EF4-FFF2-40B4-BE49-F238E27FC236}">
                <a16:creationId xmlns:a16="http://schemas.microsoft.com/office/drawing/2014/main" id="{530A3C5A-94C3-71A2-7D55-A78A3F24D2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4" b="75287"/>
          <a:stretch/>
        </p:blipFill>
        <p:spPr>
          <a:xfrm>
            <a:off x="0" y="4363636"/>
            <a:ext cx="6857999" cy="83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998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B4CCDF-7121-A8DC-C5F0-363A3B0E7F65}"/>
              </a:ext>
            </a:extLst>
          </p:cNvPr>
          <p:cNvSpPr txBox="1"/>
          <p:nvPr/>
        </p:nvSpPr>
        <p:spPr>
          <a:xfrm>
            <a:off x="578954" y="1528143"/>
            <a:ext cx="5970933" cy="2221745"/>
          </a:xfrm>
          <a:prstGeom prst="rect">
            <a:avLst/>
          </a:prstGeom>
          <a:noFill/>
        </p:spPr>
        <p:txBody>
          <a:bodyPr wrap="square" lIns="51417" tIns="25709" rIns="51417" bIns="2570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১.১.১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প্রমিত উচ্চারণে বলা বাংলা বর্ণমালার স্বরধ্বনি মনোযোগ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সহকারে শুনে সনাক্ত করতে পারবে। </a:t>
            </a:r>
          </a:p>
          <a:p>
            <a:pPr>
              <a:lnSpc>
                <a:spcPct val="150000"/>
              </a:lnSpc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৫.১.৩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ধ্বনি জোড়া দিয়ে তৈরি শব্দ বলতে পারবে।</a:t>
            </a:r>
          </a:p>
          <a:p>
            <a:pPr>
              <a:lnSpc>
                <a:spcPct val="150000"/>
              </a:lnSpc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১৩.১.৩ সঠিক আকৃতিতে কাচ চিহ্ন লিখতে পারবে।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BB96F8-62DC-2189-CA46-0DA4CB276EBD}"/>
              </a:ext>
            </a:extLst>
          </p:cNvPr>
          <p:cNvSpPr txBox="1"/>
          <p:nvPr/>
        </p:nvSpPr>
        <p:spPr>
          <a:xfrm>
            <a:off x="2177629" y="445940"/>
            <a:ext cx="2546033" cy="729029"/>
          </a:xfrm>
          <a:prstGeom prst="rect">
            <a:avLst/>
          </a:prstGeom>
          <a:noFill/>
        </p:spPr>
        <p:txBody>
          <a:bodyPr wrap="square" lIns="51417" tIns="25709" rIns="51417" bIns="25709" rtlCol="0">
            <a:spAutoFit/>
          </a:bodyPr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172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9899" y="328838"/>
            <a:ext cx="6113822" cy="561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3200" dirty="0">
                <a:solidFill>
                  <a:srgbClr val="231971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আজকের পাঠে আমরা কী শিখব?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68449" y="994284"/>
            <a:ext cx="6456722" cy="347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33000"/>
              </a:lnSpc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আজকের পাঠ শেষ হলে তোমরা অনেক নতুন জিনিস শিখবে। চলো দেখি কী কী শিখব!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090" y="1607289"/>
            <a:ext cx="3010421" cy="96446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821489" y="2134252"/>
            <a:ext cx="111621" cy="1395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863" dirty="0">
                <a:solidFill>
                  <a:srgbClr val="FFFFFF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1</a:t>
            </a:r>
            <a:endParaRPr lang="en-US" sz="863" dirty="0"/>
          </a:p>
        </p:txBody>
      </p:sp>
      <p:sp>
        <p:nvSpPr>
          <p:cNvPr id="6" name="Text 3"/>
          <p:cNvSpPr/>
          <p:nvPr/>
        </p:nvSpPr>
        <p:spPr>
          <a:xfrm>
            <a:off x="475785" y="1926037"/>
            <a:ext cx="2803029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চিনতে পারব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75785" y="2180574"/>
            <a:ext cx="2803029" cy="359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ও (ো-কার) চিহ্নটি চিনতে পারব।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75491" y="1607289"/>
            <a:ext cx="3010421" cy="96446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924890" y="2134252"/>
            <a:ext cx="111621" cy="1395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863" dirty="0">
                <a:solidFill>
                  <a:srgbClr val="FFFFFF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2</a:t>
            </a:r>
            <a:endParaRPr lang="en-US" sz="863" dirty="0"/>
          </a:p>
        </p:txBody>
      </p:sp>
      <p:sp>
        <p:nvSpPr>
          <p:cNvPr id="10" name="Text 6"/>
          <p:cNvSpPr/>
          <p:nvPr/>
        </p:nvSpPr>
        <p:spPr>
          <a:xfrm>
            <a:off x="3579186" y="1895557"/>
            <a:ext cx="2803029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উচ্চারণ করব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579186" y="2180574"/>
            <a:ext cx="2803029" cy="271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ো-কারের সঠিক উচ্চারণ করতে পারব।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2090" y="2983297"/>
            <a:ext cx="3010421" cy="96446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821489" y="3053061"/>
            <a:ext cx="111621" cy="1395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863" dirty="0">
                <a:solidFill>
                  <a:srgbClr val="FFFFFF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3</a:t>
            </a:r>
            <a:endParaRPr lang="en-US" sz="863" dirty="0"/>
          </a:p>
        </p:txBody>
      </p:sp>
      <p:sp>
        <p:nvSpPr>
          <p:cNvPr id="14" name="Text 9"/>
          <p:cNvSpPr/>
          <p:nvPr/>
        </p:nvSpPr>
        <p:spPr>
          <a:xfrm>
            <a:off x="475785" y="3248706"/>
            <a:ext cx="2803029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0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শব্দ পড়ব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475785" y="3518483"/>
            <a:ext cx="2803029" cy="317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6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ো-কারযুক্ত নতুন </a:t>
            </a:r>
            <a:r>
              <a:rPr lang="en-US" sz="1600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শব্দ</a:t>
            </a:r>
            <a:r>
              <a:rPr lang="en-US" sz="16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</a:t>
            </a:r>
            <a:r>
              <a:rPr lang="en-US" sz="1600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পড়তে</a:t>
            </a:r>
            <a:r>
              <a:rPr lang="en-US" sz="16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পারব।</a:t>
            </a:r>
            <a:endParaRPr lang="en-US" sz="1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75491" y="2983297"/>
            <a:ext cx="3010421" cy="964461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924890" y="3053061"/>
            <a:ext cx="111621" cy="1395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863" dirty="0">
                <a:solidFill>
                  <a:srgbClr val="FFFFFF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4</a:t>
            </a:r>
            <a:endParaRPr lang="en-US" sz="863" dirty="0"/>
          </a:p>
        </p:txBody>
      </p:sp>
      <p:sp>
        <p:nvSpPr>
          <p:cNvPr id="18" name="Text 12"/>
          <p:cNvSpPr/>
          <p:nvPr/>
        </p:nvSpPr>
        <p:spPr>
          <a:xfrm>
            <a:off x="3579186" y="3248706"/>
            <a:ext cx="2803029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0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বাক্য লিখব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3579186" y="3541343"/>
            <a:ext cx="2803029" cy="317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6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ো-</a:t>
            </a:r>
            <a:r>
              <a:rPr lang="en-US" sz="1600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কার</a:t>
            </a:r>
            <a:r>
              <a:rPr lang="en-US" sz="16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</a:t>
            </a:r>
            <a:r>
              <a:rPr lang="en-US" sz="1600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দিয়ে</a:t>
            </a:r>
            <a:r>
              <a:rPr lang="en-US" sz="16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সহজ </a:t>
            </a:r>
            <a:r>
              <a:rPr lang="en-US" sz="1600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বাক্য</a:t>
            </a:r>
            <a:r>
              <a:rPr lang="en-US" sz="16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</a:t>
            </a:r>
            <a:r>
              <a:rPr lang="en-US" sz="1600" dirty="0" err="1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পড়ব</a:t>
            </a:r>
            <a:r>
              <a:rPr lang="en-US" sz="16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ও লিখব।</a:t>
            </a:r>
            <a:endParaRPr lang="en-US" sz="1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2938"/>
            <a:ext cx="2571750" cy="38576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943840" y="916019"/>
            <a:ext cx="3542072" cy="290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ও (ো-কার) কী?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2943840" y="1346206"/>
            <a:ext cx="3884972" cy="14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713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ও (ো-কার)</a:t>
            </a:r>
            <a:r>
              <a:rPr lang="en-US" sz="71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হলো একটি </a:t>
            </a:r>
            <a:r>
              <a:rPr lang="en-US" sz="713" b="1" dirty="0">
                <a:solidFill>
                  <a:srgbClr val="5E4CE6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স্বরচিহ্ন</a:t>
            </a:r>
            <a:r>
              <a:rPr lang="en-US" sz="71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। এটি ব্যঞ্জনবর্ণের সাথে যুক্ত হয়ে </a:t>
            </a:r>
            <a:r>
              <a:rPr lang="en-US" sz="713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"ও"</a:t>
            </a:r>
            <a:r>
              <a:rPr lang="en-US" sz="713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ধ্বনি তৈরি করে। যেমন—</a:t>
            </a:r>
            <a:endParaRPr lang="en-US" sz="713" dirty="0"/>
          </a:p>
        </p:txBody>
      </p:sp>
      <p:sp>
        <p:nvSpPr>
          <p:cNvPr id="5" name="Shape 2"/>
          <p:cNvSpPr/>
          <p:nvPr/>
        </p:nvSpPr>
        <p:spPr>
          <a:xfrm>
            <a:off x="2943840" y="1599698"/>
            <a:ext cx="3542072" cy="2151162"/>
          </a:xfrm>
          <a:prstGeom prst="roundRect">
            <a:avLst>
              <a:gd name="adj" fmla="val 1816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2947411" y="1603270"/>
            <a:ext cx="3534929" cy="536005"/>
          </a:xfrm>
          <a:prstGeom prst="rect">
            <a:avLst/>
          </a:prstGeom>
          <a:solidFill>
            <a:srgbClr val="E9E6FA"/>
          </a:solidFill>
          <a:ln/>
        </p:spPr>
      </p:sp>
      <p:sp>
        <p:nvSpPr>
          <p:cNvPr id="7" name="Text 4"/>
          <p:cNvSpPr/>
          <p:nvPr/>
        </p:nvSpPr>
        <p:spPr>
          <a:xfrm>
            <a:off x="3040391" y="1696251"/>
            <a:ext cx="3348968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10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ক + ো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040391" y="1897447"/>
            <a:ext cx="3348968" cy="14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0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= </a:t>
            </a:r>
            <a:r>
              <a:rPr lang="en-US" sz="100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কো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947411" y="2139274"/>
            <a:ext cx="3534929" cy="536005"/>
          </a:xfrm>
          <a:prstGeom prst="rect">
            <a:avLst/>
          </a:prstGeom>
          <a:solidFill>
            <a:srgbClr val="E9E6FA"/>
          </a:solidFill>
          <a:ln/>
        </p:spPr>
      </p:sp>
      <p:sp>
        <p:nvSpPr>
          <p:cNvPr id="10" name="Shape 7"/>
          <p:cNvSpPr/>
          <p:nvPr/>
        </p:nvSpPr>
        <p:spPr>
          <a:xfrm>
            <a:off x="2947411" y="2139274"/>
            <a:ext cx="3534929" cy="10716"/>
          </a:xfrm>
          <a:prstGeom prst="roundRect">
            <a:avLst>
              <a:gd name="adj" fmla="val 364638"/>
            </a:avLst>
          </a:prstGeom>
          <a:solidFill>
            <a:srgbClr val="BDB8DF"/>
          </a:solidFill>
          <a:ln/>
        </p:spPr>
      </p:sp>
      <p:sp>
        <p:nvSpPr>
          <p:cNvPr id="11" name="Text 8"/>
          <p:cNvSpPr/>
          <p:nvPr/>
        </p:nvSpPr>
        <p:spPr>
          <a:xfrm>
            <a:off x="3040391" y="2232255"/>
            <a:ext cx="3348968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10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গ + ো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3040391" y="2433451"/>
            <a:ext cx="3348968" cy="14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0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= </a:t>
            </a:r>
            <a:r>
              <a:rPr lang="en-US" sz="105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গো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2947411" y="2675279"/>
            <a:ext cx="3534929" cy="536005"/>
          </a:xfrm>
          <a:prstGeom prst="rect">
            <a:avLst/>
          </a:prstGeom>
          <a:solidFill>
            <a:srgbClr val="E9E6FA"/>
          </a:solidFill>
          <a:ln/>
        </p:spPr>
      </p:sp>
      <p:sp>
        <p:nvSpPr>
          <p:cNvPr id="14" name="Shape 11"/>
          <p:cNvSpPr/>
          <p:nvPr/>
        </p:nvSpPr>
        <p:spPr>
          <a:xfrm>
            <a:off x="2947411" y="2675279"/>
            <a:ext cx="3534929" cy="10716"/>
          </a:xfrm>
          <a:prstGeom prst="roundRect">
            <a:avLst>
              <a:gd name="adj" fmla="val 364638"/>
            </a:avLst>
          </a:prstGeom>
          <a:solidFill>
            <a:srgbClr val="BDB8DF"/>
          </a:solidFill>
          <a:ln/>
        </p:spPr>
      </p:sp>
      <p:sp>
        <p:nvSpPr>
          <p:cNvPr id="15" name="Text 12"/>
          <p:cNvSpPr/>
          <p:nvPr/>
        </p:nvSpPr>
        <p:spPr>
          <a:xfrm>
            <a:off x="3040391" y="2768259"/>
            <a:ext cx="3348968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ন + ো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040391" y="2969456"/>
            <a:ext cx="3348968" cy="14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0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= </a:t>
            </a:r>
            <a:r>
              <a:rPr lang="en-US" sz="105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নো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2947411" y="3211284"/>
            <a:ext cx="3534929" cy="536005"/>
          </a:xfrm>
          <a:prstGeom prst="rect">
            <a:avLst/>
          </a:prstGeom>
          <a:solidFill>
            <a:srgbClr val="E9E6FA"/>
          </a:solidFill>
          <a:ln/>
        </p:spPr>
      </p:sp>
      <p:sp>
        <p:nvSpPr>
          <p:cNvPr id="18" name="Shape 15"/>
          <p:cNvSpPr/>
          <p:nvPr/>
        </p:nvSpPr>
        <p:spPr>
          <a:xfrm>
            <a:off x="2947411" y="3211283"/>
            <a:ext cx="3534929" cy="10716"/>
          </a:xfrm>
          <a:prstGeom prst="roundRect">
            <a:avLst>
              <a:gd name="adj" fmla="val 364638"/>
            </a:avLst>
          </a:prstGeom>
          <a:solidFill>
            <a:srgbClr val="BDB8DF"/>
          </a:solidFill>
          <a:ln/>
        </p:spPr>
      </p:sp>
      <p:sp>
        <p:nvSpPr>
          <p:cNvPr id="19" name="Text 16"/>
          <p:cNvSpPr/>
          <p:nvPr/>
        </p:nvSpPr>
        <p:spPr>
          <a:xfrm>
            <a:off x="3040391" y="3304264"/>
            <a:ext cx="3348968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200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ম + ো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3040391" y="3505460"/>
            <a:ext cx="3348968" cy="14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0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= </a:t>
            </a:r>
            <a:r>
              <a:rPr lang="en-US" sz="1000" b="1" dirty="0">
                <a:solidFill>
                  <a:srgbClr val="2A2742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মো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2943840" y="3855504"/>
            <a:ext cx="3542072" cy="371978"/>
          </a:xfrm>
          <a:prstGeom prst="roundRect">
            <a:avLst>
              <a:gd name="adj" fmla="val 10505"/>
            </a:avLst>
          </a:prstGeom>
          <a:solidFill>
            <a:srgbClr val="D7D2F9"/>
          </a:solidFill>
          <a:ln/>
        </p:spPr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6819" y="3990343"/>
            <a:ext cx="116253" cy="92981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3223194" y="3865021"/>
            <a:ext cx="3489778" cy="287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600" dirty="0">
                <a:solidFill>
                  <a:srgbClr val="000000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মনে রাখো: ো-কার ব্যঞ্জনবর্ণের </a:t>
            </a:r>
            <a:r>
              <a:rPr lang="en-US" sz="1600" b="1" dirty="0">
                <a:solidFill>
                  <a:srgbClr val="000000"/>
                </a:solidFill>
                <a:latin typeface="NikoshBAN" panose="02000000000000000000" pitchFamily="2" charset="0"/>
                <a:ea typeface="Arimo Bold" pitchFamily="34" charset="-122"/>
                <a:cs typeface="NikoshBAN" panose="02000000000000000000" pitchFamily="2" charset="0"/>
              </a:rPr>
              <a:t>ডানদিকে</a:t>
            </a:r>
            <a:r>
              <a:rPr lang="en-US" sz="1600" dirty="0">
                <a:solidFill>
                  <a:srgbClr val="000000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 বসে! 😊</a:t>
            </a:r>
            <a:endParaRPr lang="en-US" sz="1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CD7105-C07C-5F4C-1182-B58243FFE776}"/>
              </a:ext>
            </a:extLst>
          </p:cNvPr>
          <p:cNvSpPr txBox="1"/>
          <p:nvPr/>
        </p:nvSpPr>
        <p:spPr>
          <a:xfrm>
            <a:off x="182880" y="1206680"/>
            <a:ext cx="2209800" cy="22159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5131" y="411490"/>
            <a:ext cx="6113822" cy="716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3600" dirty="0">
                <a:solidFill>
                  <a:srgbClr val="231971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সবাই একসাথে পড়ি! 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ea typeface="Twemoji Mozilla" pitchFamily="34" charset="-122"/>
                <a:cs typeface="NikoshBAN" panose="02000000000000000000" pitchFamily="2" charset="0"/>
              </a:rPr>
              <a:t>🔊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372090" y="1220741"/>
            <a:ext cx="6456722" cy="33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2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শিক্ষক/শিক্ষিকা পড়বেন, আর সবাই মিলে ডাক গলায় পড়বে! প্রতিটি ধ্বনি স্পষ্ট করে উচ্চারণ করো।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72090" y="1781473"/>
            <a:ext cx="3010421" cy="338491"/>
          </a:xfrm>
          <a:prstGeom prst="roundRect">
            <a:avLst>
              <a:gd name="adj" fmla="val 1154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68641" y="1878025"/>
            <a:ext cx="2817317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কো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475491" y="1781473"/>
            <a:ext cx="3010421" cy="338491"/>
          </a:xfrm>
          <a:prstGeom prst="roundRect">
            <a:avLst>
              <a:gd name="adj" fmla="val 1154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572042" y="1878025"/>
            <a:ext cx="2817317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খো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72090" y="2212944"/>
            <a:ext cx="3010421" cy="338491"/>
          </a:xfrm>
          <a:prstGeom prst="roundRect">
            <a:avLst>
              <a:gd name="adj" fmla="val 1154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8641" y="2309496"/>
            <a:ext cx="2817317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গো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475491" y="2212944"/>
            <a:ext cx="3010421" cy="338491"/>
          </a:xfrm>
          <a:prstGeom prst="roundRect">
            <a:avLst>
              <a:gd name="adj" fmla="val 1154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72042" y="2309496"/>
            <a:ext cx="2817317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ঘো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72090" y="2644416"/>
            <a:ext cx="3010421" cy="338491"/>
          </a:xfrm>
          <a:prstGeom prst="roundRect">
            <a:avLst>
              <a:gd name="adj" fmla="val 1154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8641" y="2740968"/>
            <a:ext cx="2817317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চো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475491" y="2644416"/>
            <a:ext cx="3010421" cy="338491"/>
          </a:xfrm>
          <a:prstGeom prst="roundRect">
            <a:avLst>
              <a:gd name="adj" fmla="val 1154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572042" y="2740968"/>
            <a:ext cx="2817317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ছো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72090" y="3075887"/>
            <a:ext cx="3010421" cy="338491"/>
          </a:xfrm>
          <a:prstGeom prst="roundRect">
            <a:avLst>
              <a:gd name="adj" fmla="val 1154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8641" y="3172440"/>
            <a:ext cx="2817317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জো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3475491" y="3075887"/>
            <a:ext cx="3010421" cy="338491"/>
          </a:xfrm>
          <a:prstGeom prst="roundRect">
            <a:avLst>
              <a:gd name="adj" fmla="val 1154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572042" y="3172440"/>
            <a:ext cx="2817317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ঝো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372090" y="3507358"/>
            <a:ext cx="3010421" cy="338491"/>
          </a:xfrm>
          <a:prstGeom prst="roundRect">
            <a:avLst>
              <a:gd name="adj" fmla="val 1154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8641" y="3603911"/>
            <a:ext cx="2817317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টো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475491" y="3507358"/>
            <a:ext cx="3010421" cy="338491"/>
          </a:xfrm>
          <a:prstGeom prst="roundRect">
            <a:avLst>
              <a:gd name="adj" fmla="val 11544"/>
            </a:avLst>
          </a:prstGeom>
          <a:solidFill>
            <a:srgbClr val="E9E6FA"/>
          </a:solidFill>
          <a:ln w="4763">
            <a:solidFill>
              <a:srgbClr val="BDB8D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572042" y="3603911"/>
            <a:ext cx="2817317" cy="14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400" dirty="0">
                <a:solidFill>
                  <a:srgbClr val="2A2742"/>
                </a:solidFill>
                <a:latin typeface="NikoshBAN" panose="02000000000000000000" pitchFamily="2" charset="0"/>
                <a:ea typeface="Outfit ExtraBold" pitchFamily="34" charset="-122"/>
                <a:cs typeface="NikoshBAN" panose="02000000000000000000" pitchFamily="2" charset="0"/>
              </a:rPr>
              <a:t>ডো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72090" y="3950494"/>
            <a:ext cx="6456722" cy="33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33000"/>
              </a:lnSpc>
            </a:pPr>
            <a:r>
              <a:rPr lang="en-US" sz="1600" dirty="0">
                <a:solidFill>
                  <a:srgbClr val="2A2742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বাহ! সবাই খুব সুন্দর পড়লে! এবার আবার চেষ্টা করো! </a:t>
            </a:r>
            <a:r>
              <a:rPr lang="en-US" sz="1600" dirty="0">
                <a:solidFill>
                  <a:srgbClr val="000000"/>
                </a:solidFill>
                <a:latin typeface="NikoshBAN" panose="02000000000000000000" pitchFamily="2" charset="0"/>
                <a:ea typeface="Arimo" pitchFamily="34" charset="-122"/>
                <a:cs typeface="NikoshBAN" panose="02000000000000000000" pitchFamily="2" charset="0"/>
              </a:rPr>
              <a:t>🎉</a:t>
            </a:r>
            <a:endParaRPr lang="en-US" sz="1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2850" y="349010"/>
            <a:ext cx="6113822" cy="362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400" dirty="0">
                <a:solidFill>
                  <a:srgbClr val="231971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ো-কারযুক্ত শব্দ চিনি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33989" y="902828"/>
            <a:ext cx="6456722" cy="228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28000"/>
              </a:lnSpc>
            </a:pP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নিচের শব্দগুলোতে </a:t>
            </a:r>
            <a:r>
              <a:rPr lang="en-US" sz="1100" b="1" dirty="0">
                <a:solidFill>
                  <a:srgbClr val="5E4CE6"/>
                </a:solidFill>
                <a:latin typeface="Arimo Bold" pitchFamily="34" charset="0"/>
                <a:ea typeface="Arimo Bold" pitchFamily="34" charset="-122"/>
                <a:cs typeface="Arimo Bold" pitchFamily="34" charset="-120"/>
              </a:rPr>
              <a:t>ো-কার</a:t>
            </a:r>
            <a:r>
              <a:rPr lang="en-US" sz="110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আছে। প্রতিটি শব্দ মন দিয়ে দেখো এবং পড়ো।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89" y="1651959"/>
            <a:ext cx="843521" cy="8435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76889" y="2594264"/>
            <a:ext cx="1454367" cy="1340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825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গোল </a:t>
            </a:r>
            <a:r>
              <a:rPr lang="en-US" sz="825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⚽</a:t>
            </a:r>
            <a:endParaRPr lang="en-US" sz="825" dirty="0"/>
          </a:p>
        </p:txBody>
      </p:sp>
      <p:sp>
        <p:nvSpPr>
          <p:cNvPr id="6" name="Text 3"/>
          <p:cNvSpPr/>
          <p:nvPr/>
        </p:nvSpPr>
        <p:spPr>
          <a:xfrm>
            <a:off x="676889" y="2775704"/>
            <a:ext cx="1454367" cy="131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8000"/>
              </a:lnSpc>
            </a:pPr>
            <a:r>
              <a:rPr lang="en-US" sz="675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ফুটবল গোল হয়!</a:t>
            </a:r>
            <a:endParaRPr lang="en-US" sz="675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041" y="1651959"/>
            <a:ext cx="843521" cy="84352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230041" y="2594264"/>
            <a:ext cx="1454367" cy="1340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825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ঘোড়া </a:t>
            </a:r>
            <a:r>
              <a:rPr lang="en-US" sz="825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🐎</a:t>
            </a:r>
            <a:endParaRPr lang="en-US" sz="825" dirty="0"/>
          </a:p>
        </p:txBody>
      </p:sp>
      <p:sp>
        <p:nvSpPr>
          <p:cNvPr id="9" name="Text 5"/>
          <p:cNvSpPr/>
          <p:nvPr/>
        </p:nvSpPr>
        <p:spPr>
          <a:xfrm>
            <a:off x="2230041" y="2775704"/>
            <a:ext cx="1454367" cy="131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8000"/>
              </a:lnSpc>
            </a:pPr>
            <a:r>
              <a:rPr lang="en-US" sz="675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ঘোড়া দৌড়ায়!</a:t>
            </a:r>
            <a:endParaRPr lang="en-US" sz="675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3192" y="1651959"/>
            <a:ext cx="843521" cy="84352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783192" y="2594264"/>
            <a:ext cx="1454367" cy="1340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825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দোকান </a:t>
            </a:r>
            <a:r>
              <a:rPr lang="en-US" sz="825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🏪</a:t>
            </a:r>
            <a:endParaRPr lang="en-US" sz="825" dirty="0"/>
          </a:p>
        </p:txBody>
      </p:sp>
      <p:sp>
        <p:nvSpPr>
          <p:cNvPr id="12" name="Text 7"/>
          <p:cNvSpPr/>
          <p:nvPr/>
        </p:nvSpPr>
        <p:spPr>
          <a:xfrm>
            <a:off x="3783192" y="2775704"/>
            <a:ext cx="1454367" cy="131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8000"/>
              </a:lnSpc>
            </a:pPr>
            <a:r>
              <a:rPr lang="en-US" sz="675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বাবা দোকানে যান।</a:t>
            </a:r>
            <a:endParaRPr lang="en-US" sz="675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6344" y="1651959"/>
            <a:ext cx="843521" cy="84352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336344" y="2594264"/>
            <a:ext cx="1454367" cy="1340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825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মোজা </a:t>
            </a:r>
            <a:r>
              <a:rPr lang="en-US" sz="825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🧦</a:t>
            </a:r>
            <a:endParaRPr lang="en-US" sz="825" dirty="0"/>
          </a:p>
        </p:txBody>
      </p:sp>
      <p:sp>
        <p:nvSpPr>
          <p:cNvPr id="15" name="Text 9"/>
          <p:cNvSpPr/>
          <p:nvPr/>
        </p:nvSpPr>
        <p:spPr>
          <a:xfrm>
            <a:off x="5336344" y="2775704"/>
            <a:ext cx="1454367" cy="131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8000"/>
              </a:lnSpc>
            </a:pPr>
            <a:r>
              <a:rPr lang="en-US" sz="675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আমি মোজা পরি।</a:t>
            </a:r>
            <a:endParaRPr lang="en-US" sz="675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3229" y="3210475"/>
            <a:ext cx="843521" cy="843521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873229" y="4152781"/>
            <a:ext cx="1454367" cy="1340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825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নৌকা </a:t>
            </a:r>
            <a:r>
              <a:rPr lang="en-US" sz="825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🚣</a:t>
            </a:r>
            <a:endParaRPr lang="en-US" sz="825" dirty="0"/>
          </a:p>
        </p:txBody>
      </p:sp>
      <p:sp>
        <p:nvSpPr>
          <p:cNvPr id="18" name="Text 11"/>
          <p:cNvSpPr/>
          <p:nvPr/>
        </p:nvSpPr>
        <p:spPr>
          <a:xfrm>
            <a:off x="1873229" y="4334221"/>
            <a:ext cx="1454367" cy="131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8000"/>
              </a:lnSpc>
            </a:pPr>
            <a:r>
              <a:rPr lang="en-US" sz="675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নৌকায় চড়া মজা!</a:t>
            </a:r>
            <a:endParaRPr lang="en-US" sz="675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8361" y="3172375"/>
            <a:ext cx="843521" cy="843521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028361" y="4114681"/>
            <a:ext cx="1454367" cy="1340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825" dirty="0">
                <a:solidFill>
                  <a:srgbClr val="2A2742"/>
                </a:solidFill>
                <a:latin typeface="Outfit ExtraBold" pitchFamily="34" charset="0"/>
                <a:ea typeface="Outfit ExtraBold" pitchFamily="34" charset="-122"/>
                <a:cs typeface="Outfit ExtraBold" pitchFamily="34" charset="-120"/>
              </a:rPr>
              <a:t>বোতল </a:t>
            </a:r>
            <a:r>
              <a:rPr lang="en-US" sz="825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🍾</a:t>
            </a:r>
            <a:endParaRPr lang="en-US" sz="825" dirty="0"/>
          </a:p>
        </p:txBody>
      </p:sp>
      <p:sp>
        <p:nvSpPr>
          <p:cNvPr id="21" name="Text 13"/>
          <p:cNvSpPr/>
          <p:nvPr/>
        </p:nvSpPr>
        <p:spPr>
          <a:xfrm>
            <a:off x="4028361" y="4296121"/>
            <a:ext cx="1454367" cy="131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28000"/>
              </a:lnSpc>
            </a:pPr>
            <a:r>
              <a:rPr lang="en-US" sz="675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বোতলে জল থাকে।</a:t>
            </a:r>
            <a:endParaRPr lang="en-US" sz="6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68</TotalTime>
  <Words>627</Words>
  <Application>Microsoft Office PowerPoint</Application>
  <PresentationFormat>Custom</PresentationFormat>
  <Paragraphs>163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NikoshBAN</vt:lpstr>
      <vt:lpstr>Arimo</vt:lpstr>
      <vt:lpstr>Calibri Light</vt:lpstr>
      <vt:lpstr>Outfit ExtraBold</vt:lpstr>
      <vt:lpstr>Arial</vt:lpstr>
      <vt:lpstr>Nikosh</vt:lpstr>
      <vt:lpstr>Calibri</vt:lpstr>
      <vt:lpstr>Arimo Bold</vt:lpstr>
      <vt:lpstr>Twemoji Mozilla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Md. Ibrahim Ali</cp:lastModifiedBy>
  <cp:revision>22</cp:revision>
  <dcterms:created xsi:type="dcterms:W3CDTF">2026-07-13T23:57:31Z</dcterms:created>
  <dcterms:modified xsi:type="dcterms:W3CDTF">2026-07-21T00:44:52Z</dcterms:modified>
</cp:coreProperties>
</file>