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31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19" r:id="rId15"/>
  </p:sldIdLst>
  <p:sldSz cx="12192000" cy="6858000"/>
  <p:notesSz cx="6858000" cy="12192000"/>
  <p:embeddedFontLst>
    <p:embeddedFont>
      <p:font typeface="Nikosh" panose="02000000000000000000" pitchFamily="2" charset="0"/>
      <p:regular r:id="rId17"/>
    </p:embeddedFont>
    <p:embeddedFont>
      <p:font typeface="NikoshBAN" panose="02000000000000000000" pitchFamily="2" charset="0"/>
      <p:regular r:id="rId18"/>
    </p:embeddedFont>
    <p:embeddedFont>
      <p:font typeface="Nunito Light" pitchFamily="2" charset="0"/>
      <p:regular r:id="rId19"/>
      <p:italic r:id="rId20"/>
    </p:embeddedFont>
    <p:embeddedFont>
      <p:font typeface="Nunito SemiBold" pitchFamily="2" charset="0"/>
      <p:regular r:id="rId21"/>
      <p:bold r:id="rId22"/>
      <p:boldItalic r:id="rId23"/>
    </p:embeddedFont>
    <p:embeddedFont>
      <p:font typeface="PT Sans" panose="020B0503020203020204" pitchFamily="34" charset="0"/>
      <p:regular r:id="rId24"/>
      <p:bold r:id="rId25"/>
      <p:italic r:id="rId26"/>
      <p:boldItalic r:id="rId27"/>
    </p:embeddedFont>
    <p:embeddedFont>
      <p:font typeface="PT Sans Bold" panose="020B0703020203020204" charset="0"/>
      <p:regular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1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1FA68-AEEF-8BA2-E663-F8B064DB896D}"/>
              </a:ext>
            </a:extLst>
          </p:cNvPr>
          <p:cNvGrpSpPr/>
          <p:nvPr/>
        </p:nvGrpSpPr>
        <p:grpSpPr>
          <a:xfrm>
            <a:off x="1524000" y="0"/>
            <a:ext cx="4462200" cy="6858000"/>
            <a:chOff x="0" y="0"/>
            <a:chExt cx="3183386" cy="5143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444DBF-F02A-7AC6-E6D9-8EEB5C387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59" t="980" r="7174"/>
            <a:stretch/>
          </p:blipFill>
          <p:spPr>
            <a:xfrm>
              <a:off x="1590161" y="0"/>
              <a:ext cx="1593225" cy="5143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001846-FF4F-C912-92D8-60132BA3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59" t="980" r="7174"/>
            <a:stretch/>
          </p:blipFill>
          <p:spPr>
            <a:xfrm>
              <a:off x="0" y="0"/>
              <a:ext cx="1593225" cy="51435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B35A1B-2748-2E29-5243-E338DF22DB9F}"/>
              </a:ext>
            </a:extLst>
          </p:cNvPr>
          <p:cNvGrpSpPr/>
          <p:nvPr/>
        </p:nvGrpSpPr>
        <p:grpSpPr>
          <a:xfrm>
            <a:off x="5988453" y="0"/>
            <a:ext cx="4681800" cy="6858000"/>
            <a:chOff x="0" y="0"/>
            <a:chExt cx="3183386" cy="5143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10D6FE-AB13-C44B-4F40-76A29D3AC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59" t="980" r="7174"/>
            <a:stretch/>
          </p:blipFill>
          <p:spPr>
            <a:xfrm>
              <a:off x="1590161" y="0"/>
              <a:ext cx="1593225" cy="5143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3990EF-B0B2-1CE3-D18A-252F91E9B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59" t="980" r="7174"/>
            <a:stretch/>
          </p:blipFill>
          <p:spPr>
            <a:xfrm>
              <a:off x="0" y="0"/>
              <a:ext cx="1593225" cy="51435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B5FFF3-7FE8-F958-4183-E0E239EF2F64}"/>
              </a:ext>
            </a:extLst>
          </p:cNvPr>
          <p:cNvSpPr txBox="1"/>
          <p:nvPr/>
        </p:nvSpPr>
        <p:spPr>
          <a:xfrm>
            <a:off x="2035123" y="5781438"/>
            <a:ext cx="83413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267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267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702866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মিল খুঁজে বলো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1565176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ছবি দেখে বলো—কোন শব্দটি </a:t>
            </a:r>
            <a:r>
              <a:rPr lang="en-US" sz="135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দিয়ে শুরু হয়েছে?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698086" y="2040731"/>
            <a:ext cx="5310452" cy="1732161"/>
          </a:xfrm>
          <a:prstGeom prst="roundRect">
            <a:avLst>
              <a:gd name="adj" fmla="val 15115"/>
            </a:avLst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91657" y="2234307"/>
            <a:ext cx="523564" cy="523577"/>
          </a:xfrm>
          <a:prstGeom prst="ellipse">
            <a:avLst/>
          </a:prstGeom>
          <a:solidFill>
            <a:srgbClr val="2D4DF2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619" y="2378273"/>
            <a:ext cx="235539" cy="23554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1657" y="2932410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শাক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🥬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91657" y="3293765"/>
            <a:ext cx="4923310" cy="285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✅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শ দিয়ে শুরু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6183059" y="2040731"/>
            <a:ext cx="5310551" cy="1732161"/>
          </a:xfrm>
          <a:prstGeom prst="roundRect">
            <a:avLst>
              <a:gd name="adj" fmla="val 15115"/>
            </a:avLst>
          </a:prstGeom>
          <a:solidFill>
            <a:srgbClr val="F3F3FF"/>
          </a:solidFill>
          <a:ln w="19050">
            <a:solidFill>
              <a:srgbClr val="018CE1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376630" y="2234307"/>
            <a:ext cx="523564" cy="523577"/>
          </a:xfrm>
          <a:prstGeom prst="ellipse">
            <a:avLst/>
          </a:prstGeom>
          <a:solidFill>
            <a:srgbClr val="018CE1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0592" y="2378273"/>
            <a:ext cx="235539" cy="23554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376630" y="2932410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আপেল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🍎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376630" y="3293765"/>
            <a:ext cx="4923409" cy="285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❌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শ দিয়ে শুরু নয়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698086" y="3947418"/>
            <a:ext cx="5310452" cy="1732161"/>
          </a:xfrm>
          <a:prstGeom prst="roundRect">
            <a:avLst>
              <a:gd name="adj" fmla="val 15115"/>
            </a:avLst>
          </a:prstGeom>
          <a:solidFill>
            <a:srgbClr val="F3F3FF"/>
          </a:solidFill>
          <a:ln w="19050">
            <a:solidFill>
              <a:srgbClr val="DA33BF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91657" y="4140994"/>
            <a:ext cx="523564" cy="523577"/>
          </a:xfrm>
          <a:prstGeom prst="ellipse">
            <a:avLst/>
          </a:prstGeom>
          <a:solidFill>
            <a:srgbClr val="DA33BF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619" y="4284960"/>
            <a:ext cx="235539" cy="23554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1657" y="4839097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শিয়াল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🦊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91657" y="5200452"/>
            <a:ext cx="4923310" cy="285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✅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শ দিয়ে শুরু</a:t>
            </a:r>
            <a:endParaRPr lang="en-US" sz="1350" dirty="0"/>
          </a:p>
        </p:txBody>
      </p:sp>
      <p:sp>
        <p:nvSpPr>
          <p:cNvPr id="19" name="Shape 14"/>
          <p:cNvSpPr/>
          <p:nvPr/>
        </p:nvSpPr>
        <p:spPr>
          <a:xfrm>
            <a:off x="6183059" y="3947418"/>
            <a:ext cx="5310551" cy="1732161"/>
          </a:xfrm>
          <a:prstGeom prst="roundRect">
            <a:avLst>
              <a:gd name="adj" fmla="val 15115"/>
            </a:avLst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376630" y="4140994"/>
            <a:ext cx="523564" cy="523577"/>
          </a:xfrm>
          <a:prstGeom prst="ellipse">
            <a:avLst/>
          </a:prstGeom>
          <a:solidFill>
            <a:srgbClr val="2D4DF2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0592" y="4284960"/>
            <a:ext cx="235539" cy="23554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376630" y="4839097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আম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🥭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376630" y="5200452"/>
            <a:ext cx="4923409" cy="285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❌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শ দিয়ে শুরু নয়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698086" y="5875933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শাক ও শিয়াল—এই দুটি শব্দ শ দিয়ে শুরু হয়েছে। আপেল ও আম শ দিয়ে শুরু নয়। সবাই মিলে আবার বলি: </a:t>
            </a:r>
            <a:r>
              <a:rPr lang="en-US" sz="1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শ-শাক, শ-শিয়াল!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1267619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শূন্যস্থান পূরণ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2129929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নিচের শব্দগুলোর শূন্যস্থানে সঠিক বর্ণ বসিয়ে শব্দটি পূর্ণ করো।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86" y="2605484"/>
            <a:ext cx="5310452" cy="11674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22445" y="2713137"/>
            <a:ext cx="261733" cy="3272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891657" y="3322638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__াক = </a:t>
            </a:r>
            <a:r>
              <a:rPr lang="en-US" sz="160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াক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3059" y="2605484"/>
            <a:ext cx="5310551" cy="116740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707418" y="2713137"/>
            <a:ext cx="261733" cy="3272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2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6376630" y="3322638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__িয়াল = </a:t>
            </a:r>
            <a:r>
              <a:rPr lang="en-US" sz="160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িয়াল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086" y="3947418"/>
            <a:ext cx="5310452" cy="116740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222445" y="4055070"/>
            <a:ext cx="261733" cy="3272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3</a:t>
            </a:r>
            <a:endParaRPr lang="en-US" sz="2050" dirty="0"/>
          </a:p>
        </p:txBody>
      </p:sp>
      <p:sp>
        <p:nvSpPr>
          <p:cNvPr id="12" name="Text 7"/>
          <p:cNvSpPr/>
          <p:nvPr/>
        </p:nvSpPr>
        <p:spPr>
          <a:xfrm>
            <a:off x="891657" y="4664571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__িশু = </a:t>
            </a:r>
            <a:r>
              <a:rPr lang="en-US" sz="160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িশু</a:t>
            </a:r>
            <a:endParaRPr lang="en-US" sz="16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3059" y="3947418"/>
            <a:ext cx="5310551" cy="116740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707418" y="4055070"/>
            <a:ext cx="261733" cy="32722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4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376630" y="4664571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__হর = </a:t>
            </a:r>
            <a:r>
              <a:rPr lang="en-US" sz="160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হর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698086" y="5311180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প্রতিটি শব্দে শূন্যস্থানে </a:t>
            </a:r>
            <a:r>
              <a:rPr lang="en-US" sz="135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বর্ণ বসবে। সবাই খাতায় লিখে দেখাও!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545306"/>
            <a:ext cx="10795524" cy="48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অনুশীলন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98086" y="1347986"/>
            <a:ext cx="11405108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সবাই সুন্দর করে খাতায় লিখি।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698086" y="1783755"/>
            <a:ext cx="373053" cy="373063"/>
          </a:xfrm>
          <a:prstGeom prst="ellipse">
            <a:avLst/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228595" y="1840706"/>
            <a:ext cx="10265014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 শ শ শ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228595" y="2178943"/>
            <a:ext cx="1026501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বর্ণটি বারবার লিখে অভ্যাস করো।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98086" y="2752527"/>
            <a:ext cx="373053" cy="373063"/>
          </a:xfrm>
          <a:prstGeom prst="ellipse">
            <a:avLst/>
          </a:prstGeom>
          <a:solidFill>
            <a:srgbClr val="F3F3FF"/>
          </a:solidFill>
          <a:ln w="19050">
            <a:solidFill>
              <a:srgbClr val="018CE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28595" y="2809478"/>
            <a:ext cx="10265014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শাক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228595" y="3147715"/>
            <a:ext cx="1026501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সবুজ শাক—একটি স্বাস্থ্যকর খাবার।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98086" y="3721298"/>
            <a:ext cx="373053" cy="373063"/>
          </a:xfrm>
          <a:prstGeom prst="ellipse">
            <a:avLst/>
          </a:prstGeom>
          <a:solidFill>
            <a:srgbClr val="F3F3FF"/>
          </a:solidFill>
          <a:ln w="19050">
            <a:solidFill>
              <a:srgbClr val="DA33B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28595" y="3778250"/>
            <a:ext cx="10265014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শিশু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1228595" y="4116487"/>
            <a:ext cx="1026501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ছোট বাচ্চাকে শিশু বলে।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98086" y="4690070"/>
            <a:ext cx="373053" cy="373063"/>
          </a:xfrm>
          <a:prstGeom prst="ellipse">
            <a:avLst/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228595" y="4747022"/>
            <a:ext cx="10265014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শিয়াল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228595" y="5085259"/>
            <a:ext cx="1026501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শিয়াল একটি চালাক জন্তু।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98086" y="5658842"/>
            <a:ext cx="373053" cy="373063"/>
          </a:xfrm>
          <a:prstGeom prst="ellipse">
            <a:avLst/>
          </a:prstGeom>
          <a:solidFill>
            <a:srgbClr val="F3F3FF"/>
          </a:solidFill>
          <a:ln w="19050">
            <a:solidFill>
              <a:srgbClr val="018CE1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228595" y="5715794"/>
            <a:ext cx="10265014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শিক্ষক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228595" y="6054030"/>
            <a:ext cx="1026501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শিক্ষক আমাদের পড়ান।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1808857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মূল্যায়ন ও সমাপনী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2671167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আজ আমরা </a:t>
            </a:r>
            <a:r>
              <a:rPr lang="en-US" sz="135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বর্ণ শিখেছি। এবার দেখি কতটা মনে আছে!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86" y="3146723"/>
            <a:ext cx="3482094" cy="10277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7855" y="3340298"/>
            <a:ext cx="3018754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প্রশ্ন ১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67855" y="3701653"/>
            <a:ext cx="3018754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আজ আমরা কোন বর্ণ শিখেছি?</a:t>
            </a:r>
            <a:endParaRPr lang="en-US" sz="13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4701" y="3146723"/>
            <a:ext cx="3482193" cy="102770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24470" y="3340298"/>
            <a:ext cx="3018853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প্রশ্ন ২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4624470" y="3701653"/>
            <a:ext cx="301885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দিয়ে দুটি শব্দ বলো।</a:t>
            </a:r>
            <a:endParaRPr lang="en-US" sz="13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1416" y="3146723"/>
            <a:ext cx="3482193" cy="102770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281185" y="3340298"/>
            <a:ext cx="3018853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প্রশ্ন ৩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8281185" y="3701653"/>
            <a:ext cx="301885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খাতায় শ পাঁচবার লেখো।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>
            <a:extLst>
              <a:ext uri="{FF2B5EF4-FFF2-40B4-BE49-F238E27FC236}">
                <a16:creationId xmlns:a16="http://schemas.microsoft.com/office/drawing/2014/main" id="{C529C665-8638-B512-1E08-417B8A57594B}"/>
              </a:ext>
            </a:extLst>
          </p:cNvPr>
          <p:cNvSpPr/>
          <p:nvPr/>
        </p:nvSpPr>
        <p:spPr>
          <a:xfrm>
            <a:off x="3475220" y="1738403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32-Point Star 2">
            <a:extLst>
              <a:ext uri="{FF2B5EF4-FFF2-40B4-BE49-F238E27FC236}">
                <a16:creationId xmlns:a16="http://schemas.microsoft.com/office/drawing/2014/main" id="{985E9536-CD85-2F54-A434-A186824FFDA7}"/>
              </a:ext>
            </a:extLst>
          </p:cNvPr>
          <p:cNvSpPr/>
          <p:nvPr/>
        </p:nvSpPr>
        <p:spPr>
          <a:xfrm>
            <a:off x="4740640" y="1740903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2-Point Star 3">
            <a:extLst>
              <a:ext uri="{FF2B5EF4-FFF2-40B4-BE49-F238E27FC236}">
                <a16:creationId xmlns:a16="http://schemas.microsoft.com/office/drawing/2014/main" id="{39EEA131-AA6B-73F8-0EA7-A985E0328A19}"/>
              </a:ext>
            </a:extLst>
          </p:cNvPr>
          <p:cNvSpPr/>
          <p:nvPr/>
        </p:nvSpPr>
        <p:spPr>
          <a:xfrm>
            <a:off x="6006060" y="1753393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32-Point Star 4">
            <a:extLst>
              <a:ext uri="{FF2B5EF4-FFF2-40B4-BE49-F238E27FC236}">
                <a16:creationId xmlns:a16="http://schemas.microsoft.com/office/drawing/2014/main" id="{D1F1FFE0-BEC6-1ADA-BF2E-ACE8CEFE488C}"/>
              </a:ext>
            </a:extLst>
          </p:cNvPr>
          <p:cNvSpPr/>
          <p:nvPr/>
        </p:nvSpPr>
        <p:spPr>
          <a:xfrm>
            <a:off x="7270230" y="1754643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raphics-flowers-531763.gif">
            <a:extLst>
              <a:ext uri="{FF2B5EF4-FFF2-40B4-BE49-F238E27FC236}">
                <a16:creationId xmlns:a16="http://schemas.microsoft.com/office/drawing/2014/main" id="{CFAF4D6E-F898-F5C0-F0F1-B89A34F2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796"/>
          <a:stretch/>
        </p:blipFill>
        <p:spPr>
          <a:xfrm>
            <a:off x="4618220" y="3176925"/>
            <a:ext cx="2705529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3E957-585F-0FF0-D464-9651BBD4BBCF}"/>
              </a:ext>
            </a:extLst>
          </p:cNvPr>
          <p:cNvSpPr/>
          <p:nvPr/>
        </p:nvSpPr>
        <p:spPr>
          <a:xfrm>
            <a:off x="2249712" y="853668"/>
            <a:ext cx="754744" cy="172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2E676F-6FE0-5BC7-1236-1A36B7D78814}"/>
              </a:ext>
            </a:extLst>
          </p:cNvPr>
          <p:cNvSpPr/>
          <p:nvPr/>
        </p:nvSpPr>
        <p:spPr>
          <a:xfrm>
            <a:off x="1524000" y="1636514"/>
            <a:ext cx="9144000" cy="161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E1992-74DC-22E7-6549-319373EE8E90}"/>
              </a:ext>
            </a:extLst>
          </p:cNvPr>
          <p:cNvSpPr/>
          <p:nvPr/>
        </p:nvSpPr>
        <p:spPr>
          <a:xfrm>
            <a:off x="3728566" y="363052"/>
            <a:ext cx="5340565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8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rose.gif">
            <a:extLst>
              <a:ext uri="{FF2B5EF4-FFF2-40B4-BE49-F238E27FC236}">
                <a16:creationId xmlns:a16="http://schemas.microsoft.com/office/drawing/2014/main" id="{60F3DF75-7405-8BD8-ECB5-92D7FCF77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31777" t="6161" r="27757"/>
          <a:stretch/>
        </p:blipFill>
        <p:spPr>
          <a:xfrm>
            <a:off x="4555200" y="2419162"/>
            <a:ext cx="3081600" cy="39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9E7EB22-DE24-2643-A7B8-F03478DA761E}"/>
              </a:ext>
            </a:extLst>
          </p:cNvPr>
          <p:cNvSpPr/>
          <p:nvPr/>
        </p:nvSpPr>
        <p:spPr>
          <a:xfrm>
            <a:off x="3741010" y="130933"/>
            <a:ext cx="4709977" cy="943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333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333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5C78-F880-8F59-6F8D-6C480CE2E1E8}"/>
              </a:ext>
            </a:extLst>
          </p:cNvPr>
          <p:cNvSpPr txBox="1"/>
          <p:nvPr/>
        </p:nvSpPr>
        <p:spPr>
          <a:xfrm>
            <a:off x="1910080" y="1949312"/>
            <a:ext cx="5181235" cy="35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26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ইব্রাহীম</a:t>
            </a:r>
            <a:r>
              <a:rPr lang="en-US" sz="426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আলী</a:t>
            </a:r>
            <a:endParaRPr lang="en-US" sz="4267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66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667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বহরম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733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endParaRPr lang="en-US" sz="3733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73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চাঁপাইনবাবগঞ্জ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নম্বর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01757844489</a:t>
            </a:r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133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A person in a suit standing in front of a building&#10;&#10;AI-generated content may be incorrect.">
            <a:extLst>
              <a:ext uri="{FF2B5EF4-FFF2-40B4-BE49-F238E27FC236}">
                <a16:creationId xmlns:a16="http://schemas.microsoft.com/office/drawing/2014/main" id="{50D5A82C-09A6-FBAC-8A09-E4F12B9C7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7" t="17288" r="24556" b="42125"/>
          <a:stretch/>
        </p:blipFill>
        <p:spPr>
          <a:xfrm>
            <a:off x="8152131" y="2120591"/>
            <a:ext cx="2029131" cy="2469908"/>
          </a:xfrm>
          <a:prstGeom prst="rect">
            <a:avLst/>
          </a:prstGeom>
        </p:spPr>
      </p:pic>
      <p:pic>
        <p:nvPicPr>
          <p:cNvPr id="9" name="Picture 8" descr="A row of grass with eggs&#10;&#10;AI-generated content may be incorrect.">
            <a:extLst>
              <a:ext uri="{FF2B5EF4-FFF2-40B4-BE49-F238E27FC236}">
                <a16:creationId xmlns:a16="http://schemas.microsoft.com/office/drawing/2014/main" id="{2432AA0A-C70A-0268-F0B7-1D474456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75287"/>
          <a:stretch/>
        </p:blipFill>
        <p:spPr>
          <a:xfrm>
            <a:off x="1524001" y="5636771"/>
            <a:ext cx="9143999" cy="1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7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69971" y="2416770"/>
            <a:ext cx="6223638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আজকের পাঠ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269971" y="3191768"/>
            <a:ext cx="6223638" cy="708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4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বাংলা বর্ণ – </a:t>
            </a:r>
            <a:r>
              <a:rPr lang="en-US" sz="445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5269971" y="4161929"/>
            <a:ext cx="6833223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শিখব, বলব, লিখব, পড়ব — চলো একসাথে বাংলা শিখি!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A3044-9CF5-FF6E-62F5-17A53A68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6252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1140520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শিখনফল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2002830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পাঠ শেষে শিক্ষার্থীরা —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86" y="2478385"/>
            <a:ext cx="5310452" cy="15322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48589" y="2609255"/>
            <a:ext cx="209446" cy="2617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91657" y="3176488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চিনতে পারবে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91657" y="3537843"/>
            <a:ext cx="4923310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বর্ণটি চিনতে পারবে।</a:t>
            </a:r>
            <a:endParaRPr lang="en-US" sz="13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3059" y="2478385"/>
            <a:ext cx="5310551" cy="153223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733562" y="2609255"/>
            <a:ext cx="209446" cy="2617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376630" y="3176488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উচ্চারণ করবে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6376630" y="3537843"/>
            <a:ext cx="4923409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শ-এর সঠিক উচ্চারণ করতে পারবে।</a:t>
            </a:r>
            <a:endParaRPr lang="en-US" sz="13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086" y="4185146"/>
            <a:ext cx="5310452" cy="153223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248589" y="4316016"/>
            <a:ext cx="209446" cy="2617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3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891657" y="4883249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শব্দ বলবে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891657" y="5244604"/>
            <a:ext cx="4923310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দিয়ে শব্দ বলতে পারবে।</a:t>
            </a:r>
            <a:endParaRPr lang="en-US" sz="135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3059" y="4185146"/>
            <a:ext cx="5310551" cy="153223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733562" y="4316016"/>
            <a:ext cx="209446" cy="2617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4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6376630" y="4883249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লিখতে পারবে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6376630" y="5244604"/>
            <a:ext cx="4923409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বর্ণটি সুন্দরভাবে লিখতে পারবে।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69971" y="1452662"/>
            <a:ext cx="6223638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বর্ণ পরিচয়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269971" y="2227659"/>
            <a:ext cx="6223638" cy="708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450" dirty="0">
                <a:solidFill>
                  <a:srgbClr val="5E4CE6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5269971" y="3197820"/>
            <a:ext cx="6223638" cy="1313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উচ্চারণ: </a:t>
            </a:r>
            <a:r>
              <a:rPr lang="en-US" sz="1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"শ"</a:t>
            </a:r>
            <a:endParaRPr lang="en-US" sz="13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হলো বাংলা </a:t>
            </a:r>
            <a:r>
              <a:rPr lang="en-US" sz="1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ব্যঞ্জনবর্ণ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। এই বর্ণটি আমরা প্রতিদিনের জীবনে অনেক শব্দে দেখি ও শুনি। যেমন—শাক, শিশু, শহর—এই সব শব্দে শ বর্ণ আছে। আজ আমরা এই বর্ণটি ভালো করে শিখব।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5269971" y="4707334"/>
            <a:ext cx="6223638" cy="697905"/>
          </a:xfrm>
          <a:prstGeom prst="roundRect">
            <a:avLst>
              <a:gd name="adj" fmla="val 37515"/>
            </a:avLst>
          </a:prstGeom>
          <a:solidFill>
            <a:srgbClr val="CFD6FC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93" y="4956770"/>
            <a:ext cx="218177" cy="17452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37191" y="4925417"/>
            <a:ext cx="6091482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বর্ণটি বাংলা বর্ণমালার একটি গুরুত্বপূর্ণ ব্যঞ্জনবর্ণ।</a:t>
            </a:r>
            <a:endParaRPr lang="en-US" sz="13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F1B3F-29DA-8F53-8F23-FC66BD58513F}"/>
              </a:ext>
            </a:extLst>
          </p:cNvPr>
          <p:cNvGrpSpPr/>
          <p:nvPr/>
        </p:nvGrpSpPr>
        <p:grpSpPr>
          <a:xfrm>
            <a:off x="0" y="0"/>
            <a:ext cx="4571886" cy="6858000"/>
            <a:chOff x="0" y="0"/>
            <a:chExt cx="4571886" cy="6858000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71886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6F8D65-18D7-527A-BC41-628AD5AD070B}"/>
                </a:ext>
              </a:extLst>
            </p:cNvPr>
            <p:cNvSpPr txBox="1"/>
            <p:nvPr/>
          </p:nvSpPr>
          <p:spPr>
            <a:xfrm>
              <a:off x="774591" y="1556096"/>
              <a:ext cx="3302109" cy="3400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E3536-B60E-C2B1-2E82-98D1FB1C2533}"/>
              </a:ext>
            </a:extLst>
          </p:cNvPr>
          <p:cNvSpPr/>
          <p:nvPr/>
        </p:nvSpPr>
        <p:spPr>
          <a:xfrm>
            <a:off x="1318538" y="1174536"/>
            <a:ext cx="193481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1549598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ছবি দেখে শিখি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2411909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নিচের ছবিগুলো দেখো এবং শব্দগুলো একসাথে বলো। প্রতিটি শব্দ </a:t>
            </a:r>
            <a:r>
              <a:rPr lang="en-US" sz="135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দিয়ে শুরু হয়েছে।</a:t>
            </a:r>
            <a:endParaRPr lang="en-US" sz="1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2" y="2930425"/>
            <a:ext cx="1470385" cy="14704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8392" y="4619029"/>
            <a:ext cx="2535273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 – শাক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🥬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01" y="2887464"/>
            <a:ext cx="1470385" cy="147042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34501" y="4576068"/>
            <a:ext cx="2535273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 – শিয়াল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🦊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336" y="2887464"/>
            <a:ext cx="1470385" cy="147042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958336" y="4576068"/>
            <a:ext cx="2535273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 – শশক </a:t>
            </a:r>
            <a:r>
              <a:rPr lang="en-US" sz="1600" dirty="0">
                <a:solidFill>
                  <a:srgbClr val="000000"/>
                </a:solidFill>
                <a:latin typeface="Twemoji Mozilla" pitchFamily="34" charset="0"/>
                <a:ea typeface="Twemoji Mozilla" pitchFamily="34" charset="-122"/>
                <a:cs typeface="Twemoji Mozilla" pitchFamily="34" charset="-120"/>
              </a:rPr>
              <a:t>🐇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698086" y="5168702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ikoshBAN" panose="02000000000000000000" pitchFamily="2" charset="0"/>
                <a:ea typeface="PT Sans" pitchFamily="34" charset="-122"/>
                <a:cs typeface="NikoshBAN" panose="02000000000000000000" pitchFamily="2" charset="0"/>
              </a:rPr>
              <a:t>শিক্ষক: "সবাই একসাথে বলি—</a:t>
            </a:r>
            <a:r>
              <a:rPr lang="en-US" sz="2000" b="1" dirty="0">
                <a:solidFill>
                  <a:srgbClr val="00002E"/>
                </a:solidFill>
                <a:latin typeface="NikoshBAN" panose="02000000000000000000" pitchFamily="2" charset="0"/>
                <a:ea typeface="PT Sans Bold" pitchFamily="34" charset="-122"/>
                <a:cs typeface="NikoshBAN" panose="02000000000000000000" pitchFamily="2" charset="0"/>
              </a:rPr>
              <a:t>শ, শাক; শ, </a:t>
            </a:r>
            <a:r>
              <a:rPr lang="en-US" sz="2000" b="1">
                <a:solidFill>
                  <a:srgbClr val="00002E"/>
                </a:solidFill>
                <a:latin typeface="NikoshBAN" panose="02000000000000000000" pitchFamily="2" charset="0"/>
                <a:ea typeface="PT Sans Bold" pitchFamily="34" charset="-122"/>
                <a:cs typeface="NikoshBAN" panose="02000000000000000000" pitchFamily="2" charset="0"/>
              </a:rPr>
              <a:t>শিয়াল</a:t>
            </a:r>
            <a:r>
              <a:rPr lang="en-US" sz="2000" b="1" dirty="0">
                <a:solidFill>
                  <a:srgbClr val="00002E"/>
                </a:solidFill>
                <a:latin typeface="NikoshBAN" panose="02000000000000000000" pitchFamily="2" charset="0"/>
                <a:ea typeface="PT Sans Bold" pitchFamily="34" charset="-122"/>
                <a:cs typeface="NikoshBAN" panose="02000000000000000000" pitchFamily="2" charset="0"/>
              </a:rPr>
              <a:t>।</a:t>
            </a:r>
            <a:r>
              <a:rPr lang="en-US" sz="2000" dirty="0">
                <a:solidFill>
                  <a:srgbClr val="00002E"/>
                </a:solidFill>
                <a:latin typeface="NikoshBAN" panose="02000000000000000000" pitchFamily="2" charset="0"/>
                <a:ea typeface="PT Sans" pitchFamily="34" charset="-122"/>
                <a:cs typeface="NikoshBAN" panose="02000000000000000000" pitchFamily="2" charset="0"/>
              </a:rPr>
              <a:t>"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1242417"/>
            <a:ext cx="10795524" cy="5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আরও কিছু শব্দ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98086" y="2104727"/>
            <a:ext cx="11405108" cy="279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এই শব্দগুলোতেও </a:t>
            </a:r>
            <a:r>
              <a:rPr lang="en-US" sz="135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বর্ণ আছে। সবাই মিলে পড়ি!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698086" y="2580283"/>
            <a:ext cx="5310452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91657" y="2773859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শিশু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183059" y="2580283"/>
            <a:ext cx="5310551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018C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376630" y="2773859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শরবত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98086" y="3398639"/>
            <a:ext cx="5310452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DA33B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91657" y="3592215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শহর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183059" y="3398639"/>
            <a:ext cx="5310551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2D4D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76630" y="3592215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শিক্ষা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98086" y="4216995"/>
            <a:ext cx="5310452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018CE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91657" y="4410571"/>
            <a:ext cx="4923310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শিক্ষক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83059" y="4216995"/>
            <a:ext cx="5310551" cy="643830"/>
          </a:xfrm>
          <a:prstGeom prst="roundRect">
            <a:avLst>
              <a:gd name="adj" fmla="val 40665"/>
            </a:avLst>
          </a:prstGeom>
          <a:solidFill>
            <a:srgbClr val="F3F3FF"/>
          </a:solidFill>
          <a:ln w="19050">
            <a:solidFill>
              <a:srgbClr val="DA33B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376630" y="4410571"/>
            <a:ext cx="4923409" cy="256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শান্তি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98086" y="5057180"/>
            <a:ext cx="10795524" cy="5584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এই শব্দগুলো আমাদের দৈনন্দিন জীবনে খুব পরিচিত। শিশু মানে ছোট বাচ্চা, শরবত মানে সুস্বাদু পানীয়, শহর মানে বড় নগরী। শিক্ষা ও শিক্ষক আমাদের জ্ঞান দেয় আর শান্তি আমাদের ভালো রাখে।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086" y="662583"/>
            <a:ext cx="10795524" cy="48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বর্ণ লেখা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98086" y="1465263"/>
            <a:ext cx="11405108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শ লেখার ধাপগুলো মনোযোগ দিয়ে দেখো এবং খাতায় অনুশীলন করো।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78728" y="1901031"/>
            <a:ext cx="5434273" cy="4294287"/>
          </a:xfrm>
          <a:prstGeom prst="roundRect">
            <a:avLst>
              <a:gd name="adj" fmla="val 9267"/>
            </a:avLst>
          </a:prstGeom>
          <a:solidFill>
            <a:srgbClr val="5E4CE6">
              <a:alpha val="75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44519" y="2058491"/>
            <a:ext cx="5102693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লেখার ধাপ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44519" y="2479477"/>
            <a:ext cx="331581" cy="2072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Nunito Light" pitchFamily="34" charset="0"/>
                <a:ea typeface="Nunito Light" pitchFamily="34" charset="-122"/>
                <a:cs typeface="Nunito Light" pitchFamily="34" charset="-120"/>
              </a:rPr>
              <a:t>01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744519" y="2742208"/>
            <a:ext cx="5102693" cy="19050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Text 6"/>
          <p:cNvSpPr/>
          <p:nvPr/>
        </p:nvSpPr>
        <p:spPr>
          <a:xfrm>
            <a:off x="744519" y="2863155"/>
            <a:ext cx="5102693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উপরের দাগ টানো।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44519" y="3403501"/>
            <a:ext cx="331581" cy="2072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Nunito Light" pitchFamily="34" charset="0"/>
                <a:ea typeface="Nunito Light" pitchFamily="34" charset="-122"/>
                <a:cs typeface="Nunito Light" pitchFamily="34" charset="-120"/>
              </a:rPr>
              <a:t>02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744519" y="3666232"/>
            <a:ext cx="5102693" cy="19050"/>
          </a:xfrm>
          <a:prstGeom prst="rect">
            <a:avLst/>
          </a:prstGeom>
          <a:solidFill>
            <a:srgbClr val="018CE1"/>
          </a:solidFill>
          <a:ln/>
        </p:spPr>
      </p:sp>
      <p:sp>
        <p:nvSpPr>
          <p:cNvPr id="11" name="Text 9"/>
          <p:cNvSpPr/>
          <p:nvPr/>
        </p:nvSpPr>
        <p:spPr>
          <a:xfrm>
            <a:off x="744519" y="3787180"/>
            <a:ext cx="5102693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বাম দিকের অংশ লেখো।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44519" y="4327525"/>
            <a:ext cx="331581" cy="2072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Nunito Light" pitchFamily="34" charset="0"/>
                <a:ea typeface="Nunito Light" pitchFamily="34" charset="-122"/>
                <a:cs typeface="Nunito Light" pitchFamily="34" charset="-120"/>
              </a:rPr>
              <a:t>03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744519" y="4590256"/>
            <a:ext cx="5102693" cy="19050"/>
          </a:xfrm>
          <a:prstGeom prst="rect">
            <a:avLst/>
          </a:prstGeom>
          <a:solidFill>
            <a:srgbClr val="DA33BF"/>
          </a:solidFill>
          <a:ln/>
        </p:spPr>
      </p:sp>
      <p:sp>
        <p:nvSpPr>
          <p:cNvPr id="14" name="Text 12"/>
          <p:cNvSpPr/>
          <p:nvPr/>
        </p:nvSpPr>
        <p:spPr>
          <a:xfrm>
            <a:off x="744519" y="4711204"/>
            <a:ext cx="5102693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ডান পাশের বাঁক সম্পূর্ণ করো।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44519" y="5251549"/>
            <a:ext cx="331581" cy="20726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Nunito Light" pitchFamily="34" charset="0"/>
                <a:ea typeface="Nunito Light" pitchFamily="34" charset="-122"/>
                <a:cs typeface="Nunito Light" pitchFamily="34" charset="-120"/>
              </a:rPr>
              <a:t>04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744519" y="5514280"/>
            <a:ext cx="5102693" cy="19050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17" name="Text 15"/>
          <p:cNvSpPr/>
          <p:nvPr/>
        </p:nvSpPr>
        <p:spPr>
          <a:xfrm>
            <a:off x="744519" y="5635228"/>
            <a:ext cx="5102693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নিচের অংশ শেষ করো।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304400" y="2058491"/>
            <a:ext cx="5195559" cy="243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Nunito SemiBold" pitchFamily="34" charset="0"/>
                <a:ea typeface="Nunito SemiBold" pitchFamily="34" charset="-122"/>
                <a:cs typeface="Nunito SemiBold" pitchFamily="34" charset="-120"/>
              </a:rPr>
              <a:t>অনুশীলন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304400" y="2459732"/>
            <a:ext cx="5195559" cy="65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সবাই খাতায় </a:t>
            </a:r>
            <a:r>
              <a:rPr lang="en-US" sz="130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শ</a:t>
            </a: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বর্ণটি </a:t>
            </a:r>
            <a:r>
              <a:rPr lang="en-US" sz="1300" b="1" dirty="0">
                <a:solidFill>
                  <a:srgbClr val="5E4CE6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৫ বার</a:t>
            </a: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লিখবে।</a:t>
            </a:r>
            <a:endParaRPr lang="en-US" sz="1300" dirty="0"/>
          </a:p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লেখার সময় খেয়াল রাখবে—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304400" y="3260229"/>
            <a:ext cx="5195559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64160" indent="-264160" algn="l">
              <a:lnSpc>
                <a:spcPct val="130000"/>
              </a:lnSpc>
              <a:buSzPct val="100000"/>
              <a:buChar char="•"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হাতের লেখা যেন পরিষ্কার হয়</a:t>
            </a:r>
            <a:endParaRPr lang="en-US" sz="1300" dirty="0"/>
          </a:p>
          <a:p>
            <a:pPr marL="264160" indent="-264160" algn="l">
              <a:lnSpc>
                <a:spcPct val="130000"/>
              </a:lnSpc>
              <a:buSzPct val="100000"/>
              <a:buChar char="•"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বর্ণটি যেন সোজা থাকে</a:t>
            </a:r>
            <a:endParaRPr lang="en-US" sz="1300" dirty="0"/>
          </a:p>
          <a:p>
            <a:pPr marL="264160" indent="-264160" algn="l">
              <a:lnSpc>
                <a:spcPct val="130000"/>
              </a:lnSpc>
              <a:buSzPct val="100000"/>
              <a:buChar char="•"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খাতার দাগ বরাবর লেখো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04400" y="4287738"/>
            <a:ext cx="5805144" cy="258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সুন্দর করে লিখতে পারলে শিক্ষক খুশি হবেন!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527</Words>
  <Application>Microsoft Office PowerPoint</Application>
  <PresentationFormat>Widescreen</PresentationFormat>
  <Paragraphs>121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PT Sans</vt:lpstr>
      <vt:lpstr>Twemoji Mozilla</vt:lpstr>
      <vt:lpstr>NikoshBAN</vt:lpstr>
      <vt:lpstr>Nunito Light</vt:lpstr>
      <vt:lpstr>Nikosh</vt:lpstr>
      <vt:lpstr>Arial</vt:lpstr>
      <vt:lpstr>PT Sans Bold</vt:lpstr>
      <vt:lpstr>Nunito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Md. Ibrahim Ali</cp:lastModifiedBy>
  <cp:revision>7</cp:revision>
  <dcterms:created xsi:type="dcterms:W3CDTF">2026-07-12T23:28:55Z</dcterms:created>
  <dcterms:modified xsi:type="dcterms:W3CDTF">2026-07-21T00:52:18Z</dcterms:modified>
</cp:coreProperties>
</file>