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68" r:id="rId4"/>
    <p:sldId id="257" r:id="rId5"/>
    <p:sldId id="273" r:id="rId6"/>
    <p:sldId id="256" r:id="rId7"/>
    <p:sldId id="259" r:id="rId8"/>
    <p:sldId id="258" r:id="rId9"/>
    <p:sldId id="262" r:id="rId10"/>
    <p:sldId id="263" r:id="rId11"/>
    <p:sldId id="264" r:id="rId12"/>
    <p:sldId id="265" r:id="rId13"/>
    <p:sldId id="274" r:id="rId14"/>
    <p:sldId id="275" r:id="rId15"/>
    <p:sldId id="26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0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8A6-35EC-4664-8AE9-97DA1568EEEF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B5AB-826A-473F-B971-489F1CB8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8A6-35EC-4664-8AE9-97DA1568EEEF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B5AB-826A-473F-B971-489F1CB8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0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8A6-35EC-4664-8AE9-97DA1568EEEF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B5AB-826A-473F-B971-489F1CB8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7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8A6-35EC-4664-8AE9-97DA1568EEEF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B5AB-826A-473F-B971-489F1CB8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8A6-35EC-4664-8AE9-97DA1568EEEF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B5AB-826A-473F-B971-489F1CB8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8A6-35EC-4664-8AE9-97DA1568EEEF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B5AB-826A-473F-B971-489F1CB8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0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8A6-35EC-4664-8AE9-97DA1568EEEF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B5AB-826A-473F-B971-489F1CB8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9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8A6-35EC-4664-8AE9-97DA1568EEEF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B5AB-826A-473F-B971-489F1CB8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1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8A6-35EC-4664-8AE9-97DA1568EEEF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B5AB-826A-473F-B971-489F1CB8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8A6-35EC-4664-8AE9-97DA1568EEEF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B5AB-826A-473F-B971-489F1CB8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68A6-35EC-4664-8AE9-97DA1568EEEF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B5AB-826A-473F-B971-489F1CB8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7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A68A6-35EC-4664-8AE9-97DA1568EEEF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DB5AB-826A-473F-B971-489F1CB8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0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srindaku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76200"/>
            <a:ext cx="9144000" cy="6827222"/>
            <a:chOff x="0" y="76200"/>
            <a:chExt cx="9144000" cy="6827222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814316"/>
              <a:ext cx="9144000" cy="6089106"/>
              <a:chOff x="0" y="814316"/>
              <a:chExt cx="9144000" cy="6089106"/>
            </a:xfrm>
          </p:grpSpPr>
          <p:pic>
            <p:nvPicPr>
              <p:cNvPr id="1028" name="Picture 4" descr="Keep Flowers Fresh | How to keep flower fresh naturally dgtl - Anandabaza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752600"/>
                <a:ext cx="9144000" cy="4702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752600" y="814316"/>
                <a:ext cx="5655715" cy="923330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>
                <a:spAutoFit/>
              </a:bodyPr>
              <a:lstStyle/>
              <a:p>
                <a:r>
                  <a:rPr lang="ar-SA" sz="5400" dirty="0">
                    <a:latin typeface="NikoshBAN" pitchFamily="2" charset="0"/>
                  </a:rPr>
                  <a:t>مَرْحَبًا بِكُمْ فِي دَرْسِ الْيَوْمِ</a:t>
                </a:r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6564868"/>
                <a:ext cx="68580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জামিলাতুন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নেছা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সহকারী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মৌলভী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ছড়ারকুটি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আল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ওয়াহেদীয়া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‍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দ্বি-মুখী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দাখিল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মাদ্রাসা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সুন্দরগঞ্জ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গাইবান্ধা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617080" y="6488668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1224417" y="76200"/>
              <a:ext cx="6712080" cy="6619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4400" b="1" dirty="0">
                  <a:latin typeface="NikoshBAN" pitchFamily="2" charset="0"/>
                </a:rPr>
                <a:t>بِسْمِ اللَّهِ الرَّحْمَنِ الرَّحِيمِ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42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2080" y="381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/>
              <a:t>ب. اكْتُبْ (صَحِيحٌ) إِذَا كَانَتِ الْعِبَارَةُ صَحِيحَةً أَوْ (خَطَأً) إِذَا كَانَتِ الْعِبَارَةُ خَاطِئَةً مَعَ تَصْحِيحِ الْخَطَأِ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903561" y="934997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ইবারতটি সঠিক হলে (</a:t>
            </a:r>
            <a:r>
              <a:rPr lang="ar-SA" sz="2000" dirty="0">
                <a:latin typeface="NikoshBAN" pitchFamily="2" charset="0"/>
              </a:rPr>
              <a:t>صَحِيحٌ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) এবং ভুল হলে (</a:t>
            </a:r>
            <a:r>
              <a:rPr lang="ar-SA" sz="2000" dirty="0">
                <a:latin typeface="NikoshBAN" pitchFamily="2" charset="0"/>
              </a:rPr>
              <a:t>خَطَأً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) লিখে ভুলটি সংশোধন কর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519535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/>
              <a:t>أَضْحَى الْإِسْلَامُ لِجَمِيعِ النَّاسِ </a:t>
            </a:r>
            <a:r>
              <a:rPr lang="ar-SA" sz="2800" dirty="0" smtClean="0"/>
              <a:t>دِينًا</a:t>
            </a:r>
            <a:r>
              <a:rPr lang="bn-IN" sz="2800" dirty="0" smtClean="0"/>
              <a:t>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548117" y="1542141"/>
            <a:ext cx="3618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[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ইসলাম সকল মানুষের ধর্মে পরিণত হয়েছে।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44" y="1968324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الْخَطَأ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3275" y="2329190"/>
            <a:ext cx="3903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الصَّحِيحُ : أَضْحَى الْإِسْلَامُ لَنَا دِينًا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875012" y="2291489"/>
            <a:ext cx="3151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ইসলাম আমাদের ধর্মে পরিণত হয়েছে।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373" y="3023908"/>
            <a:ext cx="2993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الْكَوْنُ لَا يَزُولُ وَلَا يُمْحَى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323294" y="3150390"/>
            <a:ext cx="3637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মহাবিশ্ব বিলীন হবে না এবং নিশ্চিহ্ন হবে না।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976" y="3485573"/>
            <a:ext cx="66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خَطَأً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-152400" y="3972121"/>
            <a:ext cx="3703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</a:t>
            </a:r>
            <a:r>
              <a:rPr lang="ar-SA" sz="2800" dirty="0"/>
              <a:t>الصَّحِيحُ : الْكَوْنُ يَزُولُ وَيُمْحَى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5057070" y="4033676"/>
            <a:ext cx="2600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মহাবিশ্ব বিলীন ও নিশ্চিহ্ন হবে।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4693987"/>
            <a:ext cx="2816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الْكَعْبَةُ الْمُشَرَّفَةُ مَسَاجِدُنَا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8976" y="5194854"/>
            <a:ext cx="66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خَطَأً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5184822" y="4770931"/>
            <a:ext cx="2561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কাবা শরীফ আমাদের মসজিদ।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75" y="5718074"/>
            <a:ext cx="3794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</a:t>
            </a:r>
            <a:r>
              <a:rPr lang="ar-SA" sz="2800" dirty="0"/>
              <a:t>الصَّحِيحُ : الْكَعْبَةُ الْمُشَرَّفَةُ قِبْلَتُنَا</a:t>
            </a:r>
            <a:r>
              <a:rPr lang="en-US" dirty="0"/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31377" y="6488668"/>
            <a:ext cx="8597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জামিলাতুন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মৌলভী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ছড়ারকুটি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ওয়াহেদীয়া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দ্বি-মুখী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সুন্দরগঞ্জ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97485" y="5795018"/>
            <a:ext cx="2486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কাবা শরীফ আমাদের কিবলা।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0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8" grpId="0"/>
      <p:bldP spid="2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464459"/>
            <a:ext cx="5174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لَيْسَ أَذَانُ الْمُسْلِمِ فِي الْغَرْبِ صَدًى مِّنْ هِمَّتِنَا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49" y="3030841"/>
            <a:ext cx="66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خَطَأً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549" y="3581400"/>
            <a:ext cx="5707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الصَّحِيحُ : أَذَانُ الْمُسْلِمِ فِي الْغَرْبِ صَدًى مِّنْ هِمَّتِنَا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248400" y="3554061"/>
            <a:ext cx="3069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মুসলমানদের আযান পাশ্চাত্যে আমাদের সাহসের প্রতিধ্বনি।]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424190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الْبَيْتُ الْأَوَّلُ هُوَ الْمَسْجِدُ الْأَقْصَى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991423" y="424190"/>
            <a:ext cx="2834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প্রথম ঘর হয়েছে মসজিদে আকসা।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471" y="998168"/>
            <a:ext cx="66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خَطَأً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-89770" y="1521388"/>
            <a:ext cx="3938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</a:t>
            </a:r>
            <a:r>
              <a:rPr lang="ar-SA" sz="2800" dirty="0"/>
              <a:t>الصَّحِيحُ : الْبَيْتُ الْأَوَّلُ هُوَ الْكَعْبَةُ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836847" y="1582943"/>
            <a:ext cx="1946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প্রথম ঘর হয়েছে কাবা।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4667" y="2322955"/>
            <a:ext cx="3283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মুসলমানদের আযান পাশ্চাত্যে আমাদের সাহসের প্রতিধ্বনি নয়।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1377" y="6488668"/>
            <a:ext cx="8597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জামিলাতুন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মৌলভী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ছড়ারকুটি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ওয়াহেদীয়া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দ্বি-মুখী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সুন্দরগঞ্জ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1910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2346" y="537289"/>
            <a:ext cx="5533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/>
              <a:t>(</a:t>
            </a:r>
            <a:r>
              <a:rPr lang="ar-SA" sz="2800" b="1" dirty="0"/>
              <a:t>ج. إِمْلَأِ الْفَرَاغَ فِي الْجُمَلِ الْآتِيَةِ بِكَلِمَةٍ مُنَاسِبَةٍ</a:t>
            </a:r>
            <a:r>
              <a:rPr lang="bn-IN" sz="2800" b="1" dirty="0"/>
              <a:t>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444956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উপযুক্ত শব্দ দিয়ে নিচের বাক্যগুলোর শূন্যস্থান পূরণ করো: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75971" y="1437088"/>
            <a:ext cx="5181372" cy="582528"/>
            <a:chOff x="3914861" y="1449724"/>
            <a:chExt cx="5181372" cy="582528"/>
          </a:xfrm>
        </p:grpSpPr>
        <p:sp>
          <p:nvSpPr>
            <p:cNvPr id="2" name="Rectangle 1"/>
            <p:cNvSpPr/>
            <p:nvPr/>
          </p:nvSpPr>
          <p:spPr>
            <a:xfrm>
              <a:off x="4809482" y="1449724"/>
              <a:ext cx="42867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800" dirty="0"/>
                <a:t>أَضْحَى الْإِسْلَامُ لَنَا وَلِجَمِيعِ الْمُسْلِمِينَ </a:t>
              </a:r>
              <a:endParaRPr lang="en-US" sz="28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14861" y="1509032"/>
              <a:ext cx="12145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 smtClean="0"/>
                <a:t>...........</a:t>
              </a:r>
              <a:r>
                <a:rPr lang="bn-IN" sz="2800" dirty="0" smtClean="0"/>
                <a:t> </a:t>
              </a:r>
              <a:endParaRPr lang="en-US" sz="28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130432" y="1410074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دِينًا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44606" y="1357391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ইসলাম আমাদের এবং সকল মুসলমানের ধর্মে পরিণত হয়েছে।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2028883"/>
            <a:ext cx="6581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/>
              <a:t>لَا تُمْحَى </a:t>
            </a:r>
            <a:r>
              <a:rPr lang="ar-SA" sz="2800" dirty="0" smtClean="0"/>
              <a:t>......................... </a:t>
            </a:r>
            <a:r>
              <a:rPr lang="ar-SA" sz="2800" dirty="0"/>
              <a:t>سُؤْدِدِنَا وَلَوِ الْكَوْنُ يَزُولُ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5638800" y="1991380"/>
            <a:ext cx="2310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فِى الدَّهْرِ صَحَائِفُ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0" y="2552103"/>
            <a:ext cx="7332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যুগের মাঝে আমাদের সৌর্যত্বের স্মারকসমূহ নিশ্চিহ্ন হবে না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;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যদিও মহাবিশ্ব বিলীন হয়ে যাবে।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94594" y="3124200"/>
            <a:ext cx="4562749" cy="533400"/>
            <a:chOff x="4494594" y="3124200"/>
            <a:chExt cx="4562749" cy="533400"/>
          </a:xfrm>
        </p:grpSpPr>
        <p:sp>
          <p:nvSpPr>
            <p:cNvPr id="14" name="Rectangle 13"/>
            <p:cNvSpPr/>
            <p:nvPr/>
          </p:nvSpPr>
          <p:spPr>
            <a:xfrm>
              <a:off x="5953608" y="3124200"/>
              <a:ext cx="31037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/>
                <a:t> </a:t>
              </a:r>
              <a:r>
                <a:rPr lang="ar-SA" sz="2800" dirty="0"/>
                <a:t>أَوَّلُ بَيْتٍ فِى الْأَرْضِ هُوَ</a:t>
              </a:r>
              <a:endParaRPr lang="en-US" sz="2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94594" y="3134380"/>
              <a:ext cx="16834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.................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045385" y="3154907"/>
            <a:ext cx="877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 </a:t>
            </a:r>
            <a:r>
              <a:rPr lang="ar-SA" sz="2800" dirty="0"/>
              <a:t>كَعْبَتُنَا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456631" y="3181290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পৃথিবীতে প্রথম ঘর হচ্ছে আমাদের কাবা।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7600" y="3743980"/>
            <a:ext cx="5583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/>
              <a:t>عَلَمُ الْإِسْلَامِ عَلَى الْأَيَّامِ شِعَارُ </a:t>
            </a:r>
            <a:r>
              <a:rPr lang="ar-SA" sz="2800" dirty="0" smtClean="0"/>
              <a:t>............... </a:t>
            </a:r>
            <a:r>
              <a:rPr lang="ar-SA" sz="2800" dirty="0"/>
              <a:t>لِمِلَّتِنَا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4805116" y="3733800"/>
            <a:ext cx="772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شِعَار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181790" y="3672244"/>
            <a:ext cx="2684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ইসলামের পতাকা যুগে যুগে আমাদের জাতির মর্যাদার প্রতীক।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791200" y="4456022"/>
            <a:ext cx="3339152" cy="523220"/>
            <a:chOff x="5791200" y="4456022"/>
            <a:chExt cx="3339152" cy="523220"/>
          </a:xfrm>
        </p:grpSpPr>
        <p:sp>
          <p:nvSpPr>
            <p:cNvPr id="22" name="Rectangle 21"/>
            <p:cNvSpPr/>
            <p:nvPr/>
          </p:nvSpPr>
          <p:spPr>
            <a:xfrm>
              <a:off x="7219251" y="4456022"/>
              <a:ext cx="19111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800" dirty="0"/>
                <a:t>لَقَدْ طَاوَلْنَا النَّجْم</a:t>
              </a:r>
              <a:endParaRPr lang="en-US" sz="28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91200" y="4558968"/>
              <a:ext cx="17641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>
                  <a:latin typeface="NikoshBAN" pitchFamily="2" charset="0"/>
                  <a:cs typeface="NikoshBAN" pitchFamily="2" charset="0"/>
                </a:rPr>
                <a:t>.....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...........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034016" y="4409178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بِرِفْعَتِنَا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0" y="4517577"/>
            <a:ext cx="5611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আমরা আমাদের উচ্চ মর্যাদা দ্বারা তারকার সাথে প্রতিযোগিতা করেছি।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31377" y="6488668"/>
            <a:ext cx="8597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জামিলাতুন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মৌলভী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ছড়ারকুটি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ওয়াহেদীয়া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দ্বি-মুখী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সুন্দরগঞ্জ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5388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304800"/>
            <a:ext cx="1276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u="sng" dirty="0">
                <a:solidFill>
                  <a:srgbClr val="002060"/>
                </a:solidFill>
              </a:rPr>
              <a:t>التقويم</a:t>
            </a:r>
            <a:endParaRPr lang="en-US" sz="4400" u="sng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2739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মূল্যায়নের জন্য..........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82" y="2196445"/>
            <a:ext cx="662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2000" dirty="0" smtClean="0"/>
              <a:t>প্রত্যেকে কবিতাটি পড়ে শোনাবে।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ar-SA" sz="2000" dirty="0"/>
              <a:t>مَنِ الَّذِي بَنَى الْكَعْبَةَ؟</a:t>
            </a:r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ar-SA" sz="2000" dirty="0"/>
              <a:t>مَا هُوَ أَوَّلُ بَيْتٍ وُضِعَ لِلنَّاسِ</a:t>
            </a:r>
            <a:r>
              <a:rPr lang="ar-SA" sz="2000" dirty="0" smtClean="0"/>
              <a:t>؟</a:t>
            </a:r>
            <a:endParaRPr lang="bn-BD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bn-BD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endParaRPr lang="bn-BD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47800" y="3190594"/>
            <a:ext cx="5310157" cy="535073"/>
            <a:chOff x="3022975" y="5638800"/>
            <a:chExt cx="5310157" cy="535073"/>
          </a:xfrm>
        </p:grpSpPr>
        <p:sp>
          <p:nvSpPr>
            <p:cNvPr id="6" name="Rectangle 5"/>
            <p:cNvSpPr/>
            <p:nvPr/>
          </p:nvSpPr>
          <p:spPr>
            <a:xfrm>
              <a:off x="4046381" y="5650653"/>
              <a:ext cx="42867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800" dirty="0"/>
                <a:t>أَضْحَى الْإِسْلَامُ لَنَا وَلِجَمِيعِ الْمُسْلِمِينَ 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2975" y="5638800"/>
              <a:ext cx="12145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 smtClean="0"/>
                <a:t>...........</a:t>
              </a:r>
              <a:r>
                <a:rPr lang="bn-IN" sz="2800" dirty="0" smtClean="0"/>
                <a:t> </a:t>
              </a:r>
              <a:endParaRPr lang="en-US" sz="28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-31377" y="6488668"/>
            <a:ext cx="8597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জামিলাতুন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মৌলভী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ছড়ারকুটি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ওয়াহেদীয়া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দ্বি-মুখী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সুন্দরগঞ্জ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0190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84" y="110081"/>
            <a:ext cx="2866490" cy="707886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chemeClr val="bg1"/>
                </a:solidFill>
              </a:rPr>
              <a:t>الْوَاجِبُ</a:t>
            </a:r>
            <a:r>
              <a:rPr lang="ar-SA" sz="4000" b="1" dirty="0"/>
              <a:t> </a:t>
            </a:r>
            <a:r>
              <a:rPr lang="ar-SA" sz="4000" b="1" dirty="0">
                <a:solidFill>
                  <a:schemeClr val="bg1"/>
                </a:solidFill>
              </a:rPr>
              <a:t>الْمَنْزِلِيُّ</a:t>
            </a:r>
            <a:r>
              <a:rPr lang="ar-SA" sz="4000" b="1" dirty="0"/>
              <a:t>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90600" y="1905000"/>
            <a:ext cx="5790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u="sng" dirty="0"/>
              <a:t>إِحْفَظْ جَمِيعَ الْمُفْرَدَاتِ الْمَوْجُودَةِ فِي هَذِهِ الْقَصِيدَةِ </a:t>
            </a:r>
            <a:endParaRPr lang="en-US" sz="2800" u="sng" dirty="0"/>
          </a:p>
        </p:txBody>
      </p:sp>
      <p:sp>
        <p:nvSpPr>
          <p:cNvPr id="4" name="Rectangle 3"/>
          <p:cNvSpPr/>
          <p:nvPr/>
        </p:nvSpPr>
        <p:spPr>
          <a:xfrm>
            <a:off x="1497149" y="2428220"/>
            <a:ext cx="4777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কবিতাটিতে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যতগুলো শব্দার্থ আছে তা মুখস্ত করবে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1377" y="6488668"/>
            <a:ext cx="8597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জামিলাতুন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মৌলভী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ছড়ারকুটি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ওয়াহেদীয়া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দ্বি-মুখী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সুন্দরগঞ্জ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6095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945" y="-32982"/>
            <a:ext cx="9123527" cy="6304193"/>
            <a:chOff x="20473" y="76200"/>
            <a:chExt cx="9123527" cy="6304193"/>
          </a:xfrm>
        </p:grpSpPr>
        <p:sp>
          <p:nvSpPr>
            <p:cNvPr id="2" name="Rectangle 1"/>
            <p:cNvSpPr/>
            <p:nvPr/>
          </p:nvSpPr>
          <p:spPr>
            <a:xfrm>
              <a:off x="20473" y="76200"/>
              <a:ext cx="2798928" cy="6247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শব্দার্থ</a:t>
              </a:r>
              <a:r>
                <a:rPr lang="bn-IN" sz="1600" b="1" dirty="0" smtClean="0">
                  <a:latin typeface="NikoshBAN" pitchFamily="2" charset="0"/>
                  <a:cs typeface="NikoshBAN" pitchFamily="2" charset="0"/>
                </a:rPr>
                <a:t>:</a:t>
              </a:r>
              <a:endParaRPr lang="bn-BD" sz="1600" b="1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أَضْحَى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আদ্বহা):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হয়েছে/পরিণত হয়েছে।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الْإِسْلَامُ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আল-ইসলামু):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ইসলাম।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لَنَا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লানা):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আমাদের জন্য।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دِينًا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দিনান):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জীবনবিধান/ধর্ম।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وَجَمِيعُ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ওয়া জামীউ):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এবং সমস্ত।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الْكَوْنِ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আল-কাওনি):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মহাবিশ্ব।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وَطَنَا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ওয়াতানান):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স্বদেশ।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تَوْحِيدُ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তাওহীদু):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একত্ববাদ।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اللهِ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আল্লাহি):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আল্লাহর।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نُورٌ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নূরুন):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আলো।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أَعْدَدْنَا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আ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’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দাদনা):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আমরা প্রস্তুত করেছি।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الرُّوحَ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আর-রূহু):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প্রাণ/আত্মা।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لَهُ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লাহু):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এর জন্য।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سَكَنَا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সাকানান):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আবাসস্থল।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يَزُولُ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ইয়াযূলু):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ধ্বংস হয়ে যাবে/বিলীন হবে।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وَلَا تُمْحَى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ওয়া লা তুমহা):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এবং মুছে যাবে না।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فِي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ফী):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মধ্যে।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الدَّهْرِ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আদ-দাহরি):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মহাকাল/সময়।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صَحَائِفُ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সাহাইফু):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পৃষ্ঠা/ইতিহাস।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سُؤْدُدِنَا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সু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’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দুদিনা):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আমাদের গৌরবের।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بُنِيَتْ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বুনিয়াত):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নির্মিত হয়েছে।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942230" y="132529"/>
              <a:ext cx="3138985" cy="6247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ar-SA" sz="1600" b="1" dirty="0">
                  <a:latin typeface="NikoshBAN" pitchFamily="2" charset="0"/>
                </a:rPr>
                <a:t>الْكَوْنِ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আল-কাওনি):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মহাবিশ্ব।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وَطَنَا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ওয়াতানান):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স্বদেশ।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تَوْحِيدُ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তাওহীদু):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একত্ববাদ।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اللهِ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আল্লাহি):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আল্লাহর।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نُورٌ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নূরুন):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আলো।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أَعْدَدْنَا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আ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’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দাদনা):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আমরা প্রস্তুত করেছি।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الرُّوحَ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আর-রূহু):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প্রাণ/আত্মা।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لَهُ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লাহু):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এর জন্য।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سَكَنَا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সাকানান):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আবাসস্থল।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يَزُولُ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ইয়াযূলু):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ধ্বংস হয়ে যাবে/বিলীন হবে।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وَلَا تُمْحَى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ওয়া লা তুমহা):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এবং মুছে যাবে না।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فِي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ফী):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মধ্যে।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الدَّهْرِ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আদ-দাহরি):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মহাকাল/সময়।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صَحَائِفُ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সাহাইফু):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পৃষ্ঠা/ইতিহাস।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سُؤْدُدِنَا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সু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’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দুদিনা):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আমাদের গৌরবের।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بُنِيَتْ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বুনিয়াত):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নির্মিত হয়েছে।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الْأَرْضِ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আল-আরদি):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পৃথিবীতে।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مَسَاجِدُنَا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মাসাজিদুনা):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আমাদের মসজিদসমূহ।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وَالْبَيْتُ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ওয়াল-বাইতু):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এবং ঘরটি।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الْأَوَّلُ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আল-আউয়ালু):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প্রথম।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كَعْبَتُنَا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কা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’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বাতুনা):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আমাদের কাবা।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هُوَ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হুয়া):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সেটি।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بَيْتٍ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বাইতিন):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ঘর।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نَحْفَظُهُ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নাহফাযুহূ):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আমরা তাকে রক্ষা করি।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بِحَيَاةِ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বি-হায়াতিল):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প্রাণ দিয়ে।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172200" y="132529"/>
              <a:ext cx="2971800" cy="6247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ar-SA" sz="1600" b="1" dirty="0">
                  <a:latin typeface="NikoshBAN" pitchFamily="2" charset="0"/>
                </a:rPr>
                <a:t>وَيَحْفَظُنَا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ওয়া ইয়াহফাযুনা):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এবং সে আমাদের রক্ষা করে।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عَلَمُ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আলামু):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পতাকা।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عَلَى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আলা):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উপরে/জুড়ে।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الْأَيَّامِ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আল-আইয়ামি):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যুগ/সময়।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شِعَارُ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শিআরু):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প্রতীক/চিহ্ন।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الْمَجْدِ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আল-মাজদি):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গৌরবের।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لِمِلَّتِنَا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লি-মিল্লাতিনা):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আমাদের জাতির জন্য।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قُولُوا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কূলু):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তোমরা বলো।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لِسَمَاءِ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লি-সামায়িল):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আকাশের উদ্দেশ্যে।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لَقَدْ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লাকাদ):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নিশ্চয়ই।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طَاوَلْنَا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তাওয়ালা-না):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আমরা স্পর্শ করেছি/পৌঁছে গেছি।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النَّجْمَ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আন-নাজমা):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নক্ষত্র।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بِرَفْعَتِنَا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বি-রিফআতিনা):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আমাদের মহত্ত্বের দ্বারা।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وَأَذَانُ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ওয়া আযানুল):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এবং আযান।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الْمُسْلِمِ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আল-মুসলিমি):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মুসলিমের।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كَانَ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কানা):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ছিল/হয়েছিল।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لَهُ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লাহু):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তার।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فِي الْغَرْبِ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ফীল গারবি):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পাশ্চাত্যে।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صَدَىً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সাদান):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প্রতিধ্বনি।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مِّنْ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মিন):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থেকে।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ar-SA" sz="1600" b="1" dirty="0">
                  <a:latin typeface="NikoshBAN" pitchFamily="2" charset="0"/>
                </a:rPr>
                <a:t>هِمَّتِنَا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হিম্মাতিনা):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 আমাদের উদ্যম/সাহস।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-31377" y="6488668"/>
            <a:ext cx="8597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জামিলাতুন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মৌলভী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ছড়ারকুটি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ওয়াহেদীয়া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দ্বি-মুখী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সুন্দরগঞ্জ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0077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6522" y="0"/>
            <a:ext cx="9144000" cy="6942809"/>
            <a:chOff x="0" y="-20277"/>
            <a:chExt cx="9144000" cy="6942809"/>
          </a:xfrm>
        </p:grpSpPr>
        <p:sp>
          <p:nvSpPr>
            <p:cNvPr id="3" name="Rectangle 2"/>
            <p:cNvSpPr/>
            <p:nvPr/>
          </p:nvSpPr>
          <p:spPr>
            <a:xfrm>
              <a:off x="0" y="6519446"/>
              <a:ext cx="6934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জামিলাতুন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নেছা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মৌলভী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ছড়ারকুটি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আল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ওয়াহেদীয়া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‍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দ্বি-মুখী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দাখিল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সুন্দরগঞ্জ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গাইবান্ধা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629888" y="65532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0" y="-20277"/>
              <a:ext cx="9144000" cy="6388066"/>
              <a:chOff x="-116238" y="-20277"/>
              <a:chExt cx="8357461" cy="6388066"/>
            </a:xfrm>
          </p:grpSpPr>
          <p:pic>
            <p:nvPicPr>
              <p:cNvPr id="6" name="Content Placeholder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238" y="610892"/>
                <a:ext cx="8357461" cy="4876134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667108" y="5487026"/>
                <a:ext cx="4967207" cy="880763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SA" sz="7200" b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الى اللقاء</a:t>
                </a:r>
                <a:endParaRPr lang="en-US" sz="72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9387" y="-20277"/>
                <a:ext cx="2057400" cy="15430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2903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/>
        </p:nvSpPr>
        <p:spPr>
          <a:xfrm>
            <a:off x="8593262" y="650557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304800"/>
            <a:ext cx="8849581" cy="6598622"/>
            <a:chOff x="0" y="304800"/>
            <a:chExt cx="8849581" cy="6598622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304800"/>
              <a:ext cx="8686800" cy="6598622"/>
              <a:chOff x="0" y="304800"/>
              <a:chExt cx="8686800" cy="659862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553200" y="4419600"/>
                <a:ext cx="2133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SA" altLang="en-US" sz="3200" dirty="0" smtClean="0">
                    <a:solidFill>
                      <a:srgbClr val="7030A0"/>
                    </a:solidFill>
                    <a:cs typeface="Arabic Transparent" panose="020B0604020202020204" pitchFamily="34" charset="0"/>
                  </a:rPr>
                  <a:t>جميْلَةُ النسَاء </a:t>
                </a:r>
                <a:endParaRPr lang="ar-SA" altLang="en-US" sz="3200" dirty="0">
                  <a:solidFill>
                    <a:srgbClr val="7030A0"/>
                  </a:solidFill>
                  <a:cs typeface="Arabic Transparent" panose="020B0604020202020204" pitchFamily="34" charset="0"/>
                </a:endParaRPr>
              </a:p>
            </p:txBody>
          </p:sp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1" y="1638503"/>
                <a:ext cx="5562600" cy="3997809"/>
              </a:xfrm>
              <a:prstGeom prst="rect">
                <a:avLst/>
              </a:prstGeom>
              <a:solidFill>
                <a:schemeClr val="bg1"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0" tIns="360000" rIns="360000" bIns="36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ar-SA" sz="3200" b="1" dirty="0">
                    <a:latin typeface="NikoshBAN" pitchFamily="2" charset="0"/>
                  </a:rPr>
                  <a:t>جميلة النساء</a:t>
                </a:r>
                <a:r>
                  <a:rPr lang="ar-SA" sz="3200" dirty="0">
                    <a:latin typeface="NikoshBAN" pitchFamily="2" charset="0"/>
                  </a:rPr>
                  <a:t/>
                </a:r>
                <a:br>
                  <a:rPr lang="ar-SA" sz="3200" dirty="0">
                    <a:latin typeface="NikoshBAN" pitchFamily="2" charset="0"/>
                  </a:rPr>
                </a:br>
                <a:r>
                  <a:rPr lang="ar-SA" sz="3200" dirty="0" smtClean="0">
                    <a:latin typeface="NikoshBAN" pitchFamily="2" charset="0"/>
                  </a:rPr>
                  <a:t>مساعدة المعلمة</a:t>
                </a:r>
                <a:r>
                  <a:rPr lang="ar-SA" sz="3200" dirty="0">
                    <a:latin typeface="NikoshBAN" pitchFamily="2" charset="0"/>
                  </a:rPr>
                  <a:t/>
                </a:r>
                <a:br>
                  <a:rPr lang="ar-SA" sz="3200" dirty="0">
                    <a:latin typeface="NikoshBAN" pitchFamily="2" charset="0"/>
                  </a:rPr>
                </a:br>
                <a:r>
                  <a:rPr lang="ar-SA" sz="3200" dirty="0">
                    <a:latin typeface="NikoshBAN" pitchFamily="2" charset="0"/>
                  </a:rPr>
                  <a:t>المدرسة الوحْدية دِي-مُكي، سرركوتي</a:t>
                </a:r>
                <a:br>
                  <a:rPr lang="ar-SA" sz="3200" dirty="0">
                    <a:latin typeface="NikoshBAN" pitchFamily="2" charset="0"/>
                  </a:rPr>
                </a:br>
                <a:r>
                  <a:rPr lang="ar-SA" sz="3200" dirty="0">
                    <a:latin typeface="NikoshBAN" pitchFamily="2" charset="0"/>
                  </a:rPr>
                  <a:t>داخل مدرسة سندرغنج، </a:t>
                </a:r>
                <a:r>
                  <a:rPr lang="ar-SA" sz="3200" dirty="0" smtClean="0">
                    <a:latin typeface="NikoshBAN" pitchFamily="2" charset="0"/>
                  </a:rPr>
                  <a:t>غيبندة</a:t>
                </a:r>
                <a:endParaRPr lang="en-US" sz="3200" dirty="0" smtClean="0">
                  <a:latin typeface="NikoshBAN" pitchFamily="2" charset="0"/>
                </a:endParaRPr>
              </a:p>
              <a:p>
                <a:r>
                  <a:rPr lang="ar-SA" sz="3200" dirty="0"/>
                  <a:t>رَقْمُ </a:t>
                </a:r>
                <a:r>
                  <a:rPr lang="ar-SA" sz="3200" dirty="0" smtClean="0"/>
                  <a:t>ٱلْجَوَّالِ</a:t>
                </a:r>
                <a:r>
                  <a:rPr lang="en-US" sz="3200" dirty="0" smtClean="0"/>
                  <a:t>: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০১৭৩৭৯৬২২৮১ </a:t>
                </a:r>
              </a:p>
              <a:p>
                <a:r>
                  <a:rPr lang="ar-SA" sz="3200" dirty="0" smtClean="0">
                    <a:hlinkClick r:id="rId2"/>
                  </a:rPr>
                  <a:t>إيميل</a:t>
                </a:r>
                <a:r>
                  <a:rPr lang="en-US" sz="3200" dirty="0" smtClean="0"/>
                  <a:t>: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nasrindakua@gmail.com</a:t>
                </a:r>
                <a:endParaRPr lang="en-US" alt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819398" y="304800"/>
                <a:ext cx="3078087" cy="923330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none">
                <a:spAutoFit/>
              </a:bodyPr>
              <a:lstStyle/>
              <a:p>
                <a:r>
                  <a:rPr lang="ar-SA" sz="5400" dirty="0">
                    <a:latin typeface="NikoshBAN" pitchFamily="2" charset="0"/>
                  </a:rPr>
                  <a:t>تعريف المعلم</a:t>
                </a:r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0" y="6564868"/>
                <a:ext cx="7010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জামিলাতুন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নেছা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সহকারী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মৌলভী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ছড়ারকুটি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আল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ওয়াহেদীয়া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‍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দ্বি-মুখী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দাখিল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মাদ্রাসা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সুন্দরগঞ্জ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1600" dirty="0" err="1">
                    <a:latin typeface="NikoshBAN" pitchFamily="2" charset="0"/>
                    <a:cs typeface="NikoshBAN" pitchFamily="2" charset="0"/>
                  </a:rPr>
                  <a:t>গাইবান্ধা</a:t>
                </a: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206" y="1511300"/>
              <a:ext cx="2238375" cy="2984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04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1524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273312"/>
              </p:ext>
            </p:extLst>
          </p:nvPr>
        </p:nvGraphicFramePr>
        <p:xfrm>
          <a:off x="5791200" y="2158868"/>
          <a:ext cx="2667000" cy="355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Acrobat Document" r:id="rId3" imgW="4886129" imgH="6505454" progId="AcroExch.Document.7">
                  <p:embed/>
                </p:oleObj>
              </mc:Choice>
              <mc:Fallback>
                <p:oleObj name="Acrobat Document" r:id="rId3" imgW="4886129" imgH="6505454" progId="AcroExch.Documen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158868"/>
                        <a:ext cx="2667000" cy="3551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2133600"/>
            <a:ext cx="381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800" dirty="0"/>
              <a:t>اللُّغَةُ الْعَرَبِيَّةُ الْاِتِّصَالِيَّةُ</a:t>
            </a:r>
            <a:endParaRPr lang="bn-BD" sz="2800" dirty="0" smtClean="0"/>
          </a:p>
          <a:p>
            <a:pPr algn="r">
              <a:lnSpc>
                <a:spcPct val="150000"/>
              </a:lnSpc>
            </a:pPr>
            <a:r>
              <a:rPr lang="ar-SA" sz="2800" dirty="0" smtClean="0"/>
              <a:t>صَفُّ </a:t>
            </a:r>
            <a:r>
              <a:rPr lang="ar-SA" sz="2800" dirty="0"/>
              <a:t>الدَّاخِلِ (التَّاسِعُ وَالْعَاشِرُ</a:t>
            </a:r>
            <a:r>
              <a:rPr lang="ar-SA" sz="2800" dirty="0" smtClean="0"/>
              <a:t>)</a:t>
            </a:r>
            <a:endParaRPr lang="bn-BD" sz="2800" dirty="0" smtClean="0"/>
          </a:p>
          <a:p>
            <a:pPr algn="r">
              <a:lnSpc>
                <a:spcPct val="150000"/>
              </a:lnSpc>
            </a:pPr>
            <a:r>
              <a:rPr lang="ar-SA" sz="2800" dirty="0"/>
              <a:t>الْوَحْدَةُ </a:t>
            </a:r>
            <a:r>
              <a:rPr lang="ar-SA" sz="2800" dirty="0" smtClean="0"/>
              <a:t>الْأُولَى</a:t>
            </a:r>
            <a:endParaRPr lang="bn-BD" sz="2800" dirty="0" smtClean="0"/>
          </a:p>
          <a:p>
            <a:pPr algn="r">
              <a:lnSpc>
                <a:spcPct val="150000"/>
              </a:lnSpc>
            </a:pPr>
            <a:r>
              <a:rPr lang="ar-SA" sz="2800" dirty="0"/>
              <a:t>الدَّرْسُ </a:t>
            </a:r>
            <a:r>
              <a:rPr lang="ar-SA" sz="2800" dirty="0" smtClean="0"/>
              <a:t>الثَّالِثُ</a:t>
            </a:r>
            <a:endParaRPr lang="bn-BD" sz="2800" dirty="0" smtClean="0"/>
          </a:p>
          <a:p>
            <a:pPr algn="r">
              <a:lnSpc>
                <a:spcPct val="150000"/>
              </a:lnSpc>
            </a:pPr>
            <a:r>
              <a:rPr lang="ar-SA" sz="2800" dirty="0"/>
              <a:t>الْإِسْلَامُ </a:t>
            </a:r>
            <a:r>
              <a:rPr lang="ar-SA" sz="2800" dirty="0" smtClean="0"/>
              <a:t>دِينُنَا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-31377" y="6488668"/>
            <a:ext cx="8597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জামিলাতুন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মৌলভী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ছড়ারকুটি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ওয়াহেদীয়া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দ্বি-মুখী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সুন্দরগঞ্জ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590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2951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latin typeface="NikoshBAN" pitchFamily="2" charset="0"/>
              </a:rPr>
              <a:t>دَرْسُ الْيَوْمِ</a:t>
            </a:r>
            <a:r>
              <a:rPr lang="bn-BD" sz="4000" dirty="0">
                <a:latin typeface="NikoshBAN" pitchFamily="2" charset="0"/>
              </a:rPr>
              <a:t>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2057400"/>
            <a:ext cx="2130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u="sng" dirty="0"/>
              <a:t>الْإِسْلَامُ دِينُنَا</a:t>
            </a:r>
            <a:endParaRPr lang="en-US" sz="4000" u="sng" dirty="0"/>
          </a:p>
        </p:txBody>
      </p:sp>
      <p:sp>
        <p:nvSpPr>
          <p:cNvPr id="4" name="Rectangle 3"/>
          <p:cNvSpPr/>
          <p:nvPr/>
        </p:nvSpPr>
        <p:spPr>
          <a:xfrm>
            <a:off x="3339288" y="2590800"/>
            <a:ext cx="2462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ইসলাম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ধর্ম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1377" y="6488668"/>
            <a:ext cx="8597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জামিলাতুন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মৌলভী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ছড়ারকুটি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ওয়াহেদীয়া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দ্বি-মুখী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সুন্দরগঞ্জ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969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640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ar-SA" sz="2400" b="1" dirty="0">
                <a:latin typeface="NikoshBAN" pitchFamily="2" charset="0"/>
              </a:rPr>
              <a:t>سَيَسْتَطِيعُ أَنْ يُبَيِّنَ الْمَعْنَى اللُّغَوِيَّ لِلْقَصِيدَةِ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কবিতাটির শাব্দিক অর্থ করতে পারবে।)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ar-SA" sz="2400" b="1" dirty="0">
                <a:latin typeface="NikoshBAN" pitchFamily="2" charset="0"/>
              </a:rPr>
              <a:t>سَيَسْتَطِيعُ أَنْ يُتَرْجِمَهَا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অনুবাদ করতে পারবে।)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ar-SA" sz="2400" b="1" dirty="0">
                <a:latin typeface="NikoshBAN" pitchFamily="2" charset="0"/>
              </a:rPr>
              <a:t>سَيَسْتَطِيعُ أَنْ يَقْرَأَهَا غَيْظًا بِتَلَفُّظٍ صَحِيحٍ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শুদ্ধ উচ্চারণে মুখস্থ বলতে পারবে।)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৪. </a:t>
            </a:r>
            <a:r>
              <a:rPr lang="ar-SA" sz="2400" b="1" dirty="0">
                <a:latin typeface="NikoshBAN" pitchFamily="2" charset="0"/>
              </a:rPr>
              <a:t>سَيَسْتَطِيعُ أَنْ يَطْرَحَ الْأَسْئِلَةَ وَيُجِيبَ عَنْهَا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প্রশ্ন ও উত্তর করতে পারবে।)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৫. </a:t>
            </a:r>
            <a:r>
              <a:rPr lang="ar-SA" sz="2400" b="1" dirty="0">
                <a:latin typeface="NikoshBAN" pitchFamily="2" charset="0"/>
              </a:rPr>
              <a:t>اَلْإِسْلَامُ نِظَامُ حَيَاةٍ عَامٌّ وَكَامِلٌ لِلْبَشَرِ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ইসলাম মানুষের জন্য সর্বজনীন ও পূর্ণাঙ্গ জীবনব্যবস্থা।)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৬. </a:t>
            </a:r>
            <a:r>
              <a:rPr lang="ar-SA" sz="2400" b="1" dirty="0">
                <a:latin typeface="NikoshBAN" pitchFamily="2" charset="0"/>
              </a:rPr>
              <a:t>اَلْعَالَمُ كُلُّهُ مَوْطِنٌ لِلْمُسْلِمِينَ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সমগ্র পৃথিবী মুসলমানদের আবাসভূমি।)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৭. </a:t>
            </a:r>
            <a:r>
              <a:rPr lang="ar-SA" sz="2400" b="1" dirty="0">
                <a:latin typeface="NikoshBAN" pitchFamily="2" charset="0"/>
              </a:rPr>
              <a:t>اَلْكَعْبَةُ الشَّرِيفَةُ هِيَ قِبْلَتُنَا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কাবা শরীফ আমাদের কিবলা।)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৮. </a:t>
            </a:r>
            <a:r>
              <a:rPr lang="ar-SA" sz="2400" b="1" dirty="0">
                <a:latin typeface="NikoshBAN" pitchFamily="2" charset="0"/>
              </a:rPr>
              <a:t>رَايَةُ الْإِسْلَامِ رَمْزٌ لِعِزَّةِ الْمُسْلِمِينَ عَبْرَ الْعُصُورِ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ইসলামের পতাকা যুগে যুগে মুসলমানদের মর্যাদার প্রতীক।)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৯. </a:t>
            </a:r>
            <a:r>
              <a:rPr lang="ar-SA" sz="2400" b="1" dirty="0">
                <a:latin typeface="NikoshBAN" pitchFamily="2" charset="0"/>
              </a:rPr>
              <a:t>صَدَى أَذَانِ الْمُسْلِمِينَ يَجْعَلُ قُلُوبَ الْغَرْبِيِّينَ تَرْتَجِفُ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মুসলমানদের আযানের ধ্বনি পশ্চিমাদের হৃদয় প্রকম্পিত করে।)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94" y="405481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আজকের পাঠ থেকে শিক্ষার্থীরা............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377" y="6488668"/>
            <a:ext cx="8597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জামিলাতুন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মৌলভী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ছড়ারকুটি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ওয়াহেদীয়া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দ্বি-মুখী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সুন্দরগঞ্জ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596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Screenshots\Screenshot (655)আরবী ১ম পিক ২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3" y="1828800"/>
            <a:ext cx="7638872" cy="41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177252"/>
            <a:ext cx="23086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/>
              <a:t>الدَّرْسُ </a:t>
            </a:r>
            <a:r>
              <a:rPr lang="ar-SA" sz="4000" dirty="0" smtClean="0"/>
              <a:t>الثَّالِثُ</a:t>
            </a:r>
            <a:endParaRPr lang="bn-BD" sz="4000" dirty="0" smtClean="0"/>
          </a:p>
          <a:p>
            <a:r>
              <a:rPr lang="ar-SA" sz="4000" dirty="0" smtClean="0"/>
              <a:t>الْإِسْلَامُ دِينُنَا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-31377" y="6488668"/>
            <a:ext cx="8597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জামিলাতুন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মৌলভী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ছড়ারকুটি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ওয়াহেদীয়া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দ্বি-মুখী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সুন্দরগঞ্জ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89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2907" y="362803"/>
            <a:ext cx="8788764" cy="5638800"/>
            <a:chOff x="-25764" y="133066"/>
            <a:chExt cx="9093564" cy="5959199"/>
          </a:xfrm>
        </p:grpSpPr>
        <p:pic>
          <p:nvPicPr>
            <p:cNvPr id="2050" name="Picture 2" descr="C:\Users\USER\Pictures\Screenshots\Screenshot (657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36" y="133066"/>
              <a:ext cx="8686800" cy="4506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USER\Pictures\Screenshots\Screenshot (659)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764" y="4639975"/>
              <a:ext cx="9093564" cy="1452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-31377" y="6488668"/>
            <a:ext cx="8597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জামিলাতুন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মৌলভী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ছড়ারকুটি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ওয়াহেদীয়া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দ্বি-মুখী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সুন্দরগঞ্জ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146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054" y="224935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800" b="1" dirty="0" smtClean="0"/>
              <a:t>(</a:t>
            </a:r>
            <a:r>
              <a:rPr lang="ar-SA" sz="2800" b="1" dirty="0" smtClean="0"/>
              <a:t>تَدْرِيبَاتٌ</a:t>
            </a:r>
            <a:r>
              <a:rPr lang="bn-IN" sz="2800" b="1" dirty="0" smtClean="0"/>
              <a:t>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832324" y="286490"/>
            <a:ext cx="936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অনুশীলনী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4" y="914400"/>
            <a:ext cx="4748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/>
              <a:t>أ. أَجِبْ عَنِ الْأَسْئِلَةِ الْآتِيَةِ شَفَهِيًّا وَكِتَابَةً</a:t>
            </a:r>
            <a:r>
              <a:rPr lang="en-US" sz="2800" b="1" dirty="0" smtClean="0"/>
              <a:t>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836994" y="955343"/>
            <a:ext cx="403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i="1" dirty="0" smtClean="0">
                <a:latin typeface="NikoshBAN" pitchFamily="2" charset="0"/>
                <a:cs typeface="NikoshBAN" pitchFamily="2" charset="0"/>
              </a:rPr>
              <a:t>নিচের প্রশ্নগুলোর উত্তর মুখে এবং লিখে দাও:)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162145"/>
            <a:ext cx="4370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 الْجَوَابُ : يَكُونُ جَمِيعُ الْكَوْنِ لَنَا وَطَنًا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366417" y="2223700"/>
            <a:ext cx="3440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সারা বিশ্ব আমাদের জন্য আবাসভূমি হবে।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61663" y="1600200"/>
            <a:ext cx="4836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السؤال (١) : مَاذَا يَكُونُ جَمِيعُ الْكَوْنِ لَنَا؟ 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5435229" y="1661755"/>
            <a:ext cx="2818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সারা বিশ্ব আমাদের জন্য কি হবে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8939" y="2953897"/>
            <a:ext cx="5003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السُّؤَالُ (٢) : مَا هُوَ أَوَّلُ بَيْتٍ وُضِعَ لِلنَّاسِ؟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5568512" y="2769231"/>
            <a:ext cx="357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মানুষের (ইবাদতের) জন্য প্রথম কোন ঘরটি নির্মিত হয়েছে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71834" y="3576076"/>
            <a:ext cx="6776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الْجَوَابُ : الْبَيْتُ الْأَوَّلُ الَّذِي وُضِعَ لِلنَّاسِ هُوَ الْكَعْبَةُ الْمُشَرَّفَةُ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2443" y="4099296"/>
            <a:ext cx="6674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মানুষের (ইবাদতের) জন্য যে প্রথম ঘরটি নির্মিত হয়েছে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তা হলো সম্মানিত কাবা।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180" y="4725144"/>
            <a:ext cx="4055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السُّؤَالُ (٣) : مَنِ الَّذِي بَنَى الْكَعْبَةَ؟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4991178" y="4848254"/>
            <a:ext cx="2513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কে কাবাঘর নির্মাণ করেছেন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71834" y="5248364"/>
            <a:ext cx="9668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 smtClean="0"/>
              <a:t>الْجَوَابُ: </a:t>
            </a:r>
            <a:r>
              <a:rPr lang="ar-SA" sz="2800" dirty="0"/>
              <a:t>الْكَعْبَةُ الْمُشَرَّفَةُ بَنَاهَا أَوَّلًا الْمَلَائِكَةُ ثُمَّ رَمَّمَهَا الْأَنْبِيَاءُ الْكِرَامُ عَصْرًا فَعَصْرًا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119138" y="5819745"/>
            <a:ext cx="9111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কাবা শরীফ সর্বপ্রথম ফেরেশতাগণ নির্মাণ করেছেন। অতঃপর সম্মানিত নবীগণ যুগে যুগে এটি সংস্কার করেন।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31377" y="6488668"/>
            <a:ext cx="8597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জামিলাতুন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মৌলভী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ছড়ারকুটি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ওয়াহেদীয়া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দ্বি-মুখী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সুন্দরগঞ্জ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475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" grpId="0"/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70" y="2510686"/>
            <a:ext cx="4112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/>
              <a:t>مَاذَا كَانَ أَذَانُ الْمُسْلِمِ فِي الْغَرْبِ؟</a:t>
            </a:r>
            <a:r>
              <a:rPr lang="ar-SA" sz="2800" dirty="0"/>
              <a:t>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683457" y="2572241"/>
            <a:ext cx="3185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i="1" dirty="0" smtClean="0">
                <a:latin typeface="NikoshBAN" pitchFamily="2" charset="0"/>
                <a:cs typeface="NikoshBAN" pitchFamily="2" charset="0"/>
              </a:rPr>
              <a:t>পাশ্চাত্যে </a:t>
            </a:r>
            <a:r>
              <a:rPr lang="bn-IN" sz="2000" i="1" dirty="0">
                <a:latin typeface="NikoshBAN" pitchFamily="2" charset="0"/>
                <a:cs typeface="NikoshBAN" pitchFamily="2" charset="0"/>
              </a:rPr>
              <a:t>মুসলিমের আযান কী ছিল</a:t>
            </a:r>
            <a:r>
              <a:rPr lang="en-US" sz="2000" i="1" dirty="0">
                <a:latin typeface="NikoshBAN" pitchFamily="2" charset="0"/>
                <a:cs typeface="NikoshBAN" pitchFamily="2" charset="0"/>
              </a:rPr>
              <a:t>?)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6158" y="533400"/>
            <a:ext cx="5285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السُّؤَالُ (٤) : لِمَاذَا نَعْتَزُّ وَنَفْتَخِرُ بِعَلَمِ الْإِسْلَامِ؟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715000" y="441067"/>
            <a:ext cx="2957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ইসলামের পতাকা নিয়ে কেন আমরা সম্মান ও গর্ববোধ করি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Rectangle 7"/>
          <p:cNvSpPr/>
          <p:nvPr/>
        </p:nvSpPr>
        <p:spPr>
          <a:xfrm>
            <a:off x="-26158" y="1148953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/>
              <a:t>الْجَوَابُ : إِنَّنَا نَعْتَزُّ وَنَفْتَخِرُ بِعَلَمِ الْإِسْلَامِ، لِأَنَّهُ شِعَارُ الْمَجْدِ لِمِلَّتِنَا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79978" y="1781145"/>
            <a:ext cx="812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আমরা ইসলামের পতাকা নিয়ে সম্মান ও গর্ববোধ করি। কেননা সেটা আমাদের জাতির মর্যাদার প্রতীক।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978" y="3367445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الجواب:</a:t>
            </a:r>
            <a:r>
              <a:rPr lang="ar-SA" sz="2800" dirty="0"/>
              <a:t> كَانَ أَذَانُ الْمُسْلِمِ فِي الْغَرْبِ دَعْوَةً إِلَى الْإِسْلَامِ وَنَشْرًا لِكَلِمَةِ التَّوْحِيدِ.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9770" y="4141621"/>
            <a:ext cx="8184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উত্তর: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পাশ্চাত্যে মুসলিমের আযান ছিল ইসলামের দাওয়াত এবং তাওহীদের বার্তা প্রচারের একটি মাধ্যম।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1377" y="6488668"/>
            <a:ext cx="8597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জামিলাতুন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নেছা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মৌলভী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ছড়ারকুটি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ওয়াহেদীয়া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দ্বি-মুখী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সুন্দরগঞ্জ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019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ইসলামু দীনুনা ১০ম১ম পিপিট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ইসলামু দীনুনা ১০ম১ম পিপিটি</Template>
  <TotalTime>227</TotalTime>
  <Words>1495</Words>
  <Application>Microsoft Office PowerPoint</Application>
  <PresentationFormat>On-screen Show (4:3)</PresentationFormat>
  <Paragraphs>197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ইসলামু দীনুনা ১০ম১ম পিপিটি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2026-07-03T09:51:13Z</dcterms:created>
  <dcterms:modified xsi:type="dcterms:W3CDTF">2026-07-21T12:12:59Z</dcterms:modified>
</cp:coreProperties>
</file>