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61" r:id="rId6"/>
    <p:sldId id="292" r:id="rId7"/>
    <p:sldId id="293" r:id="rId8"/>
    <p:sldId id="288" r:id="rId9"/>
    <p:sldId id="281" r:id="rId10"/>
    <p:sldId id="271" r:id="rId11"/>
    <p:sldId id="294" r:id="rId12"/>
    <p:sldId id="295" r:id="rId13"/>
    <p:sldId id="284" r:id="rId14"/>
    <p:sldId id="296" r:id="rId15"/>
    <p:sldId id="276" r:id="rId16"/>
    <p:sldId id="273" r:id="rId17"/>
    <p:sldId id="282" r:id="rId18"/>
    <p:sldId id="26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8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57140-0D64-4348-818C-B36CA3695CFB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E84C7-3552-49E1-9C7A-D1F0BE97C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252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E84C7-3552-49E1-9C7A-D1F0BE97CD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060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E84C7-3552-49E1-9C7A-D1F0BE97CD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81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E84C7-3552-49E1-9C7A-D1F0BE97CD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44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0AD5B-E54F-4E88-F60F-ADC9C453C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134ACA-BD1B-8BF3-9F9F-B533B190C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33784-7444-131C-8D6D-91338DAC4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9EA27-00A4-4DD8-BF9F-1AF38EDCB096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46E03-9CB6-E47B-FE11-AC084A7A3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07DAC-52B3-69D7-F1EA-16F203FF8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151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BF0A0-0BD2-9EF4-F354-92A15F8DE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516454-6803-15F2-36E0-4802AE0F0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B3AA-27BC-BCFA-89F7-0C8269749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92003-C5D1-4817-B4AA-AFCC1BDE055B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42684-ACAF-4881-9263-37E911397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7E836-E04C-B1E6-3D9A-724D5840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124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F4A478-64E0-D739-5D90-CB998372EA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F1BECF-DCE1-BE75-F16F-CFA6206651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EE7F9-334D-0180-6F98-D8F53B472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18A0-1008-4E22-A5E3-BE3DC92E2559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CCE99-BB04-1A2C-614E-DD83E8A4B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C8433-4D0A-723C-B7DD-79E53720B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3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C21EF-4687-98E2-736E-BE956E2B1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719C3-C01F-9D1A-C5F9-1E1A0F05E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337B9-2560-EB6A-4217-02A05719E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13490-0349-82E9-3C79-0336257AD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48014-2A61-74E0-270F-7D3FCFBDF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9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097C9-AF25-7876-A41D-E5B1404CA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C30A11-3D48-DE8F-302D-11DBD0246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EF4468-D721-291A-9028-DC0164DE7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F6FA-77F5-4580-8FC0-0980F8398B6B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CEE7D-7B98-6414-1E62-FC0BEBC3C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D0E68D-34A4-A533-26B9-3AEAA3DC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1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4443F-0526-ACE7-7C13-0A1DFD955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9FBF6-98BC-0B2F-0770-BF3E65215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054003-A8FE-D1EF-C186-62A9762F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6747E9-3E9B-F7E8-8113-5063B1211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15E23-1AFC-47D4-8D77-7E408E033E3D}" type="datetime1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ADD6D1-3F72-F7F2-1059-C0DFFDB48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F7A894-5EF8-D692-50A5-E2861BF3A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996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B55B3-BB75-6FDC-558A-1B873AD89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7B62C-956C-7816-23A7-0A0C2D660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6A272-21D4-010E-0A0B-DB99EB1D32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528E47-F977-D47B-0EC4-3FDEA32BD5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7DC8A9-248C-3E50-B9C8-E367F8AEFC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1AE562-319F-C182-31C5-EAF3F4768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C54E1-4C73-439B-9F13-8C8BDAC295CB}" type="datetime1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6CC07C-9EFD-71C6-4843-6C710F277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0A8504-9407-3A3B-D634-EAAA8F1F8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68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32080-F464-179D-4B1C-43D24D6FA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203978-8457-CE8A-C3AC-2EA473D0E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07774-8C68-42E2-B1D9-9309D711E8D5}" type="datetime1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24B27F-BCF1-CFB6-84C9-7BC822298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97699B-0EF2-1826-91C2-B56CF9A8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44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9FED80-960D-419E-55DD-608B984F6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FE5EC-3F36-48AA-818E-203AD66B4258}" type="datetime1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3DB4D2-2479-C861-AEE6-268357297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F6AA39-5BCF-4569-52A3-166F571FE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82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E602-5D64-9373-80CD-8D5739D3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59060-3159-CF33-C585-12BCB932B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629884-B5DC-587A-2346-D64BD54A3B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D2E6B-F94E-7D87-C7E1-D5E29BC9C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15585-CB17-484F-8AA1-A0688F5AC5A9}" type="datetime1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B833F6-CD58-EC7D-AB3D-59C0F1AA0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BC2146-B0CB-24E4-7A06-EDFC2E99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717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478CC-E239-01B1-7752-7047FD9EC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43FB9D-2A95-9546-94AD-D57EBB9306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2D861F-2CA3-3A73-03D6-21BB0E72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1A12BB-FA88-1AF7-5034-8585DD63C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7EBB0-2274-4B4A-992C-34B7EB9F16D1}" type="datetime1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6CEDA2-D575-B2C7-D8C0-353413DD7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2FE5A5-F3EE-E82D-388A-90629A730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692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slidescorner.com/pink-google-slides-background-with-star-shapes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837473B0-CC2E-450A-ABE3-18F120FF3D39}">
                <a1611:picAttrSrcUrl xmlns:a1611="http://schemas.microsoft.com/office/drawing/2016/11/main" r:i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454B6-1A42-4F84-942A-658B606F50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34A346-B94C-43A4-A1BE-FB80E7C08B46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2F9C3-6806-9DB5-B533-6FA28D618A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fi-FI"/>
              <a:t>Tahmina Tuhin,UChail GPS,Kulaura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56E819-4048-F5D7-EADD-FACCA1120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 err="1"/>
              <a:t>Uchail</a:t>
            </a:r>
            <a:r>
              <a:rPr lang="en-US" dirty="0"/>
              <a:t> </a:t>
            </a:r>
            <a:r>
              <a:rPr lang="en-US" dirty="0" err="1"/>
              <a:t>gps,Kulaura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380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EFEA2-78C4-13C1-C02B-7629EC1E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3895-58F4-42FA-9512-8198F85F43F5}" type="datetime1">
              <a:rPr lang="en-US" smtClean="0"/>
              <a:t>7/21/2026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364FD-CD57-2225-D6B4-493FDACAC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F02C3-E259-EDE1-4A6D-546425E2B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BA14B8-6230-E2B5-5AAA-42C3E4832765}"/>
              </a:ext>
            </a:extLst>
          </p:cNvPr>
          <p:cNvSpPr txBox="1"/>
          <p:nvPr/>
        </p:nvSpPr>
        <p:spPr>
          <a:xfrm>
            <a:off x="2061087" y="2028616"/>
            <a:ext cx="8777747" cy="280076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prstTxWarp prst="textWave4">
              <a:avLst/>
            </a:prstTxWarp>
            <a:spAutoFit/>
          </a:bodyPr>
          <a:lstStyle/>
          <a:p>
            <a:pPr algn="ctr"/>
            <a:r>
              <a:rPr lang="en-US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পাঠে সবাইকে স্বাগতম </a:t>
            </a:r>
          </a:p>
        </p:txBody>
      </p:sp>
    </p:spTree>
    <p:extLst>
      <p:ext uri="{BB962C8B-B14F-4D97-AF65-F5344CB8AC3E}">
        <p14:creationId xmlns:p14="http://schemas.microsoft.com/office/powerpoint/2010/main" val="2711923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7B549-681D-EBD8-5C95-C83130C00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FD7CA0-4C92-99DC-6C01-E56DF48C7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66B55-A79D-B3F3-C4BA-FB39B3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10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EBE71D-4CDE-C3E4-7AEC-3628AE043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t="67153" r="13779" b="5608"/>
          <a:stretch>
            <a:fillRect/>
          </a:stretch>
        </p:blipFill>
        <p:spPr>
          <a:xfrm>
            <a:off x="1857779" y="2036435"/>
            <a:ext cx="8476442" cy="386378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9A8B9D5-93B4-93F6-38B7-B4152D61E93B}"/>
              </a:ext>
            </a:extLst>
          </p:cNvPr>
          <p:cNvSpPr txBox="1"/>
          <p:nvPr/>
        </p:nvSpPr>
        <p:spPr>
          <a:xfrm>
            <a:off x="3322885" y="1100482"/>
            <a:ext cx="6263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প্রশ্ন-উত্তরের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8187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EB315-DE2B-18A2-0408-FAD5F636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E8B3C-A1D0-C220-F89B-76B70E908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72E78-8846-D099-2DAA-8B794A55B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BB4FF9-A836-3681-F732-EDBD194B1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270" y="1685716"/>
            <a:ext cx="8878923" cy="44603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98400C-7593-1FF0-4DD5-EF057D848BAF}"/>
              </a:ext>
            </a:extLst>
          </p:cNvPr>
          <p:cNvSpPr txBox="1"/>
          <p:nvPr/>
        </p:nvSpPr>
        <p:spPr>
          <a:xfrm>
            <a:off x="1829635" y="398206"/>
            <a:ext cx="8306194" cy="1077218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অনুচ্ছেদ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এলাকার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তালিকা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রক্ষায়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পদক্ষেপ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71195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27BAB-765D-CEDF-4B7F-13E868E02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210B4-FD3D-DC33-F5D1-62F91A747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1BD67-E0FF-CCB3-91DD-4AFDEB87B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B0EAC8-2880-7977-83DB-8C4FA1A69C9C}"/>
              </a:ext>
            </a:extLst>
          </p:cNvPr>
          <p:cNvSpPr txBox="1"/>
          <p:nvPr/>
        </p:nvSpPr>
        <p:spPr>
          <a:xfrm>
            <a:off x="4819752" y="498009"/>
            <a:ext cx="3127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D4D2BDE-352B-0094-901F-AB76B7C330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235104"/>
              </p:ext>
            </p:extLst>
          </p:nvPr>
        </p:nvGraphicFramePr>
        <p:xfrm>
          <a:off x="1175159" y="1205895"/>
          <a:ext cx="10417074" cy="530137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269351">
                  <a:extLst>
                    <a:ext uri="{9D8B030D-6E8A-4147-A177-3AD203B41FA5}">
                      <a16:colId xmlns:a16="http://schemas.microsoft.com/office/drawing/2014/main" val="3423311416"/>
                    </a:ext>
                  </a:extLst>
                </a:gridCol>
                <a:gridCol w="5147723">
                  <a:extLst>
                    <a:ext uri="{9D8B030D-6E8A-4147-A177-3AD203B41FA5}">
                      <a16:colId xmlns:a16="http://schemas.microsoft.com/office/drawing/2014/main" val="4157623660"/>
                    </a:ext>
                  </a:extLst>
                </a:gridCol>
              </a:tblGrid>
              <a:tr h="418365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আমার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জেলার-নদী-নদী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নদ-নদী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রক্ষায়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গৃহীত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পদক্ষেপ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303390"/>
                  </a:ext>
                </a:extLst>
              </a:tr>
              <a:tr h="849436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মনু</a:t>
                      </a:r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বালু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উত্তোলন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বন্ধ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করতে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হবে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317029"/>
                  </a:ext>
                </a:extLst>
              </a:tr>
              <a:tr h="1251542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ফানাই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খাল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খনন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করতে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হবে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  <a:p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575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সুরমা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নদীতে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বৈর্জ্য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আবর্জনা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ফেলা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বন্ধ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করতে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হবে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  <a:p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966012"/>
                  </a:ext>
                </a:extLst>
              </a:tr>
              <a:tr h="770671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কুশিয়ারা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নদীতে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বৈর্জ্য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আবর্জনা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ফেলা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বন্ধ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করতে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হবে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2997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878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FB8AF0-F905-C64C-CBD8-4EC52F3C6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0241C-0B30-4CDF-EC86-824F0F216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24EFD-CF33-80CC-1788-B9E7A8AA0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07451E-1F21-F295-A67D-13C4FB8DCEB2}"/>
              </a:ext>
            </a:extLst>
          </p:cNvPr>
          <p:cNvSpPr txBox="1"/>
          <p:nvPr/>
        </p:nvSpPr>
        <p:spPr>
          <a:xfrm>
            <a:off x="4546189" y="310833"/>
            <a:ext cx="3052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8D4633-C2EE-58F1-64E0-6D2F193F6C8E}"/>
              </a:ext>
            </a:extLst>
          </p:cNvPr>
          <p:cNvSpPr txBox="1"/>
          <p:nvPr/>
        </p:nvSpPr>
        <p:spPr>
          <a:xfrm>
            <a:off x="4857135" y="880657"/>
            <a:ext cx="3753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শুন্যস্থান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F983F4-947F-4A1E-CED6-4B1BCE5C996F}"/>
              </a:ext>
            </a:extLst>
          </p:cNvPr>
          <p:cNvSpPr txBox="1"/>
          <p:nvPr/>
        </p:nvSpPr>
        <p:spPr>
          <a:xfrm>
            <a:off x="1782095" y="2605080"/>
            <a:ext cx="967740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নদ-নদীর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মাছ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রপ্তানি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……………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মুদ্রা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অর্জন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নৌপথে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পরিবহণ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সবচেয়ে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…………………।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ব্যবস্থা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অনেকাংশে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……………… ?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সভ্যতা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পদ্মা,মেঘনাও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যমুনা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……………… । 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নদ-নদী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রক্ষায়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তীর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পাড়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…………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 algn="l">
              <a:buFont typeface="Courier New" panose="02070309020205020404" pitchFamily="49" charset="0"/>
              <a:buChar char="o"/>
            </a:pP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7D610F-D5AB-8267-4BFE-DB50417B00B1}"/>
              </a:ext>
            </a:extLst>
          </p:cNvPr>
          <p:cNvSpPr txBox="1"/>
          <p:nvPr/>
        </p:nvSpPr>
        <p:spPr>
          <a:xfrm>
            <a:off x="1799303" y="1489586"/>
            <a:ext cx="20918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বৈদেশিক</a:t>
            </a:r>
            <a:endParaRPr lang="en-US" sz="3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0629E3-D958-5F2D-DF6D-5DC335276DC8}"/>
              </a:ext>
            </a:extLst>
          </p:cNvPr>
          <p:cNvSpPr txBox="1"/>
          <p:nvPr/>
        </p:nvSpPr>
        <p:spPr>
          <a:xfrm>
            <a:off x="3354029" y="1508287"/>
            <a:ext cx="1291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083439-581C-A108-DB39-99EC16F8EE77}"/>
              </a:ext>
            </a:extLst>
          </p:cNvPr>
          <p:cNvSpPr txBox="1"/>
          <p:nvPr/>
        </p:nvSpPr>
        <p:spPr>
          <a:xfrm>
            <a:off x="4908753" y="1526988"/>
            <a:ext cx="1554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নদীনির্ভর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45FE02-EF13-AE8D-B94A-733BF5CE12AE}"/>
              </a:ext>
            </a:extLst>
          </p:cNvPr>
          <p:cNvSpPr txBox="1"/>
          <p:nvPr/>
        </p:nvSpPr>
        <p:spPr>
          <a:xfrm>
            <a:off x="6463478" y="1545689"/>
            <a:ext cx="1367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প্রভাবিত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1E33BD-998A-3595-888C-C8791B32A2B7}"/>
              </a:ext>
            </a:extLst>
          </p:cNvPr>
          <p:cNvSpPr txBox="1"/>
          <p:nvPr/>
        </p:nvSpPr>
        <p:spPr>
          <a:xfrm>
            <a:off x="8018203" y="1564390"/>
            <a:ext cx="20918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বাঁধাই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01949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48164 0.1532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76" y="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0 L 0.30782 0.2884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91" y="1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22222E-6 L 0.28619 0.37338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10" y="1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0.15416 0.42129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8" y="2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24 -0.0037 L -0.16042 0.50394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59" y="2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  <p:bldP spid="3" grpId="0"/>
      <p:bldP spid="3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D61B3-DB06-C340-83FF-9A1292D3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25829-36C5-AD84-750A-268E9A8B6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97095-7388-BA95-CAA8-8F4DF81E9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9A7BF9-1D8F-82D2-69FC-5304BE77B1E8}"/>
              </a:ext>
            </a:extLst>
          </p:cNvPr>
          <p:cNvSpPr txBox="1"/>
          <p:nvPr/>
        </p:nvSpPr>
        <p:spPr>
          <a:xfrm>
            <a:off x="2897679" y="219444"/>
            <a:ext cx="6162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B19A99-C0DB-165F-C8CD-FE9614662A24}"/>
              </a:ext>
            </a:extLst>
          </p:cNvPr>
          <p:cNvSpPr txBox="1"/>
          <p:nvPr/>
        </p:nvSpPr>
        <p:spPr>
          <a:xfrm>
            <a:off x="1965295" y="1474215"/>
            <a:ext cx="4146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রক্ষায়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তীর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0BA466-A19B-850C-2025-E947AF5FA5CB}"/>
              </a:ext>
            </a:extLst>
          </p:cNvPr>
          <p:cNvSpPr txBox="1"/>
          <p:nvPr/>
        </p:nvSpPr>
        <p:spPr>
          <a:xfrm>
            <a:off x="2447003" y="2132262"/>
            <a:ext cx="9543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কাটতে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খ)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গ)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বাঁধাই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ঘ)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বেড়া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595AE-EEE4-B652-1D95-212A63347626}"/>
              </a:ext>
            </a:extLst>
          </p:cNvPr>
          <p:cNvSpPr txBox="1"/>
          <p:nvPr/>
        </p:nvSpPr>
        <p:spPr>
          <a:xfrm>
            <a:off x="1918755" y="3308194"/>
            <a:ext cx="8120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২।নদী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রক্ষায়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সবচেয়ে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4AA778-C79D-30B4-7152-0F365DA78DD3}"/>
              </a:ext>
            </a:extLst>
          </p:cNvPr>
          <p:cNvSpPr txBox="1"/>
          <p:nvPr/>
        </p:nvSpPr>
        <p:spPr>
          <a:xfrm>
            <a:off x="2152398" y="3996022"/>
            <a:ext cx="8835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জ্ঞান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খ)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     গ)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সচেতনতা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  ঘ) 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অসচেতনতা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9B17F-0D46-C5EF-B52C-F8FA702C01ED}"/>
              </a:ext>
            </a:extLst>
          </p:cNvPr>
          <p:cNvSpPr txBox="1"/>
          <p:nvPr/>
        </p:nvSpPr>
        <p:spPr>
          <a:xfrm>
            <a:off x="2017705" y="4768426"/>
            <a:ext cx="9366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৩)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সেখানে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সভ্যতা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5C81FD-F93B-B7C9-39B5-69C8DF2AC51C}"/>
              </a:ext>
            </a:extLst>
          </p:cNvPr>
          <p:cNvSpPr txBox="1"/>
          <p:nvPr/>
        </p:nvSpPr>
        <p:spPr>
          <a:xfrm>
            <a:off x="2091810" y="5395500"/>
            <a:ext cx="8895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ক)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উঠে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খ)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ধ্বংস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গ) 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ঘ)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A35264-0737-FAE5-DA44-33DFE281737E}"/>
              </a:ext>
            </a:extLst>
          </p:cNvPr>
          <p:cNvSpPr txBox="1"/>
          <p:nvPr/>
        </p:nvSpPr>
        <p:spPr>
          <a:xfrm>
            <a:off x="4120332" y="816169"/>
            <a:ext cx="3858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উত্তরটি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9" name="Graphic 18" descr="Badge Tick1 with solid fill">
            <a:extLst>
              <a:ext uri="{FF2B5EF4-FFF2-40B4-BE49-F238E27FC236}">
                <a16:creationId xmlns:a16="http://schemas.microsoft.com/office/drawing/2014/main" id="{94C2C757-224D-7A50-3739-4AD1F46AF4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20332" y="5419715"/>
            <a:ext cx="754627" cy="754627"/>
          </a:xfrm>
          <a:prstGeom prst="rect">
            <a:avLst/>
          </a:prstGeom>
        </p:spPr>
      </p:pic>
      <p:pic>
        <p:nvPicPr>
          <p:cNvPr id="20" name="Graphic 19" descr="Badge Tick1 with solid fill">
            <a:extLst>
              <a:ext uri="{FF2B5EF4-FFF2-40B4-BE49-F238E27FC236}">
                <a16:creationId xmlns:a16="http://schemas.microsoft.com/office/drawing/2014/main" id="{2E943A5E-3346-332A-E009-DB35405B83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91309" y="3987675"/>
            <a:ext cx="716591" cy="716591"/>
          </a:xfrm>
          <a:prstGeom prst="rect">
            <a:avLst/>
          </a:prstGeom>
        </p:spPr>
      </p:pic>
      <p:pic>
        <p:nvPicPr>
          <p:cNvPr id="21" name="Graphic 20" descr="Badge Tick1 with solid fill">
            <a:extLst>
              <a:ext uri="{FF2B5EF4-FFF2-40B4-BE49-F238E27FC236}">
                <a16:creationId xmlns:a16="http://schemas.microsoft.com/office/drawing/2014/main" id="{6CA45209-A390-EEA5-C421-5A314250C1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6795" y="2120546"/>
            <a:ext cx="704166" cy="70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41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3EBDA-F719-C082-81F0-EF7DCC09E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2EB34-B4E7-FC3B-4592-006E72963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218EF-069D-F177-ECD1-4C162930E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15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E00C5D-162B-9979-2AFB-6DB45D0ED416}"/>
              </a:ext>
            </a:extLst>
          </p:cNvPr>
          <p:cNvSpPr txBox="1"/>
          <p:nvPr/>
        </p:nvSpPr>
        <p:spPr>
          <a:xfrm>
            <a:off x="3043202" y="305474"/>
            <a:ext cx="70151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মুল্যায়ন</a:t>
            </a:r>
            <a:endParaRPr lang="en-US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মুখে</a:t>
            </a:r>
            <a:r>
              <a:rPr lang="en-US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মুখে</a:t>
            </a:r>
            <a:r>
              <a:rPr lang="en-US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endParaRPr lang="en-US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2BDB6C-0B8E-9F15-F733-B2DB4945D45C}"/>
              </a:ext>
            </a:extLst>
          </p:cNvPr>
          <p:cNvSpPr txBox="1"/>
          <p:nvPr/>
        </p:nvSpPr>
        <p:spPr>
          <a:xfrm>
            <a:off x="2209800" y="1596317"/>
            <a:ext cx="6675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দূষণ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রোধে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দুইটি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করণীয়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FD6AD6-3DE4-CD03-FBDE-2CC4C93BA4FC}"/>
              </a:ext>
            </a:extLst>
          </p:cNvPr>
          <p:cNvSpPr txBox="1"/>
          <p:nvPr/>
        </p:nvSpPr>
        <p:spPr>
          <a:xfrm>
            <a:off x="1661652" y="5355524"/>
            <a:ext cx="9999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৩।ঐতিহ্যগতভাবে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গ্রামীণ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জীবনযাত্রা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নির্ভরশীল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?।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E48675-3B32-7C0C-03B3-81633CF81902}"/>
              </a:ext>
            </a:extLst>
          </p:cNvPr>
          <p:cNvSpPr txBox="1"/>
          <p:nvPr/>
        </p:nvSpPr>
        <p:spPr>
          <a:xfrm>
            <a:off x="1778912" y="3266280"/>
            <a:ext cx="9379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২।বাংলাদেশের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অর্থনীতিতে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অবদান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C3B93B-40DC-6EEA-5139-C2E2133E2E04}"/>
              </a:ext>
            </a:extLst>
          </p:cNvPr>
          <p:cNvSpPr txBox="1"/>
          <p:nvPr/>
        </p:nvSpPr>
        <p:spPr>
          <a:xfrm>
            <a:off x="2479450" y="2304755"/>
            <a:ext cx="60656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নদীতে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প্লাস্টিক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পলিথিন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ফেলব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ময়লা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আবর্জনা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ফেলব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904976-0F0B-060C-0A62-68C70F48CB7B}"/>
              </a:ext>
            </a:extLst>
          </p:cNvPr>
          <p:cNvSpPr txBox="1"/>
          <p:nvPr/>
        </p:nvSpPr>
        <p:spPr>
          <a:xfrm>
            <a:off x="1661652" y="3885193"/>
            <a:ext cx="9276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নদ-নদীর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মাছ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রপ্তানি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বৈদেশিক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মুদ্রা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অর্জন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যোগাযোগ,ব্যবসা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বানিজ্য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পরিবহণ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কর্মকান্ডে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নদীবন্দরগুলো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,।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3415CB-FC03-9003-BB4D-B80920776A3C}"/>
              </a:ext>
            </a:extLst>
          </p:cNvPr>
          <p:cNvSpPr txBox="1"/>
          <p:nvPr/>
        </p:nvSpPr>
        <p:spPr>
          <a:xfrm>
            <a:off x="2479450" y="5847653"/>
            <a:ext cx="6533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নদ-নদীর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নির্ভরশীল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41103980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52B47-E828-E972-1007-43C341F3F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D6D20-0C92-1C6B-7C85-BF64E4C04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D8054-DFE3-84DA-5B31-B0DBC10AF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59A97C-7599-0928-935F-FF7C941FB666}"/>
              </a:ext>
            </a:extLst>
          </p:cNvPr>
          <p:cNvSpPr txBox="1"/>
          <p:nvPr/>
        </p:nvSpPr>
        <p:spPr>
          <a:xfrm>
            <a:off x="2878442" y="1275882"/>
            <a:ext cx="5732158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সারসংক্ষেপ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F5F95D-5104-991D-4398-4CAFDD04115A}"/>
              </a:ext>
            </a:extLst>
          </p:cNvPr>
          <p:cNvSpPr txBox="1"/>
          <p:nvPr/>
        </p:nvSpPr>
        <p:spPr>
          <a:xfrm>
            <a:off x="1814052" y="2936748"/>
            <a:ext cx="77134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শিখলাম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অর্থনৈতিক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কর্মকান্ডে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নদ-নদীর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নদ-নদী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রক্ষায়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পদক্ষেপ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।। </a:t>
            </a:r>
          </a:p>
        </p:txBody>
      </p:sp>
    </p:spTree>
    <p:extLst>
      <p:ext uri="{BB962C8B-B14F-4D97-AF65-F5344CB8AC3E}">
        <p14:creationId xmlns:p14="http://schemas.microsoft.com/office/powerpoint/2010/main" val="39985091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F8A43-EB4F-596B-5155-2D089B5C4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B1FEFE-5457-8CFD-5651-D07890CFF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83EAA-1D88-D366-CB26-CBB3451E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79FBE-E722-BA14-69BF-0A981C240351}"/>
              </a:ext>
            </a:extLst>
          </p:cNvPr>
          <p:cNvSpPr txBox="1"/>
          <p:nvPr/>
        </p:nvSpPr>
        <p:spPr>
          <a:xfrm>
            <a:off x="3153697" y="1503660"/>
            <a:ext cx="4999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পরিকল্পিত</a:t>
            </a:r>
            <a:r>
              <a:rPr lang="en-US" sz="3600" dirty="0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600" dirty="0" err="1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3600" dirty="0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dirty="0">
              <a:solidFill>
                <a:schemeClr val="accent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292C2A-8351-C0BD-25A2-E3AF20FB9651}"/>
              </a:ext>
            </a:extLst>
          </p:cNvPr>
          <p:cNvSpPr txBox="1"/>
          <p:nvPr/>
        </p:nvSpPr>
        <p:spPr>
          <a:xfrm>
            <a:off x="394519" y="3273626"/>
            <a:ext cx="55183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ü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এলাকায়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নদ-নদী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রক্ষায়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পদক্ষেপ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তালিকা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B4F325-5B8E-1A44-65B4-9FBB44A66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97" y="1074996"/>
            <a:ext cx="2667000" cy="1714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AE0277-3129-0D78-A7C8-024A5B7F8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700" y="3075141"/>
            <a:ext cx="4441800" cy="27052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27077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C89A5-B5E3-F27C-F41C-76D4DCE7B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265635-1FDF-4DA3-666A-BB94F5052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A11B1-8484-1439-77E6-046628D1D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18</a:t>
            </a:fld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F52B328-7AC6-0D55-391E-8DA36E9D8E39}"/>
              </a:ext>
            </a:extLst>
          </p:cNvPr>
          <p:cNvSpPr/>
          <p:nvPr/>
        </p:nvSpPr>
        <p:spPr>
          <a:xfrm>
            <a:off x="-353961" y="-1229495"/>
            <a:ext cx="12654116" cy="3544991"/>
          </a:xfrm>
          <a:prstGeom prst="ellipse">
            <a:avLst/>
          </a:prstGeom>
          <a:solidFill>
            <a:schemeClr val="accent3">
              <a:lumMod val="60000"/>
              <a:lumOff val="4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304A1C2-9C29-46E0-2E78-6BA35A53AEDC}"/>
              </a:ext>
            </a:extLst>
          </p:cNvPr>
          <p:cNvSpPr/>
          <p:nvPr/>
        </p:nvSpPr>
        <p:spPr>
          <a:xfrm>
            <a:off x="-353961" y="4999702"/>
            <a:ext cx="12949083" cy="3544991"/>
          </a:xfrm>
          <a:prstGeom prst="ellipse">
            <a:avLst/>
          </a:prstGeom>
          <a:solidFill>
            <a:schemeClr val="accent3">
              <a:lumMod val="60000"/>
              <a:lumOff val="40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814CDB-73E0-D529-D32D-4A787515AB63}"/>
              </a:ext>
            </a:extLst>
          </p:cNvPr>
          <p:cNvSpPr txBox="1"/>
          <p:nvPr/>
        </p:nvSpPr>
        <p:spPr>
          <a:xfrm>
            <a:off x="2744920" y="3176484"/>
            <a:ext cx="6751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6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96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96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6546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8A661-727A-B5C4-C3FA-3F11E9A18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566844"/>
            <a:ext cx="3748548" cy="401791"/>
          </a:xfrm>
        </p:spPr>
        <p:txBody>
          <a:bodyPr/>
          <a:lstStyle/>
          <a:p>
            <a:pPr algn="ctr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FD2F2-1D60-4777-5F59-B7FFEB18D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189CF-BD16-7DE1-97C3-C7679226C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C50F8-D251-B44A-1ED3-90499FBF4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71DB68-10E4-1E2E-7D9F-2CE4505A607A}"/>
              </a:ext>
            </a:extLst>
          </p:cNvPr>
          <p:cNvSpPr txBox="1"/>
          <p:nvPr/>
        </p:nvSpPr>
        <p:spPr>
          <a:xfrm>
            <a:off x="536575" y="3429000"/>
            <a:ext cx="48908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তাহমিনা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আক্তার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উচাইল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হোসেনপুর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কুলাউড়া,মৌলভীবাজার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5997B8-16EE-EC12-8B03-7C1C62946493}"/>
              </a:ext>
            </a:extLst>
          </p:cNvPr>
          <p:cNvSpPr txBox="1"/>
          <p:nvPr/>
        </p:nvSpPr>
        <p:spPr>
          <a:xfrm>
            <a:off x="6096000" y="3217029"/>
            <a:ext cx="59920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শ্রেণিঃ৪র্থ</a:t>
            </a: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বিষয়ঃবাংলাদেশ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বিশ্বপরিচয়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অধ্যায়ঃ১০-আমাদের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পাঠঃ৪9 (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নদ-নদী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পৃষ্ঠাঃ৮2-83 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FF22867C-73C5-0609-6B7E-68711A31B5AB}"/>
              </a:ext>
            </a:extLst>
          </p:cNvPr>
          <p:cNvSpPr/>
          <p:nvPr/>
        </p:nvSpPr>
        <p:spPr>
          <a:xfrm>
            <a:off x="4920532" y="2454332"/>
            <a:ext cx="324464" cy="3416320"/>
          </a:xfrm>
          <a:prstGeom prst="upArrow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68DCA806-DDB5-BDBA-EFCD-038ADFA9021D}"/>
              </a:ext>
            </a:extLst>
          </p:cNvPr>
          <p:cNvSpPr/>
          <p:nvPr/>
        </p:nvSpPr>
        <p:spPr>
          <a:xfrm>
            <a:off x="5232253" y="2720529"/>
            <a:ext cx="324464" cy="3416320"/>
          </a:xfrm>
          <a:prstGeom prst="upArrow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E3EEA457-F2B0-E1C1-6B11-7F113449DCBF}"/>
              </a:ext>
            </a:extLst>
          </p:cNvPr>
          <p:cNvSpPr/>
          <p:nvPr/>
        </p:nvSpPr>
        <p:spPr>
          <a:xfrm>
            <a:off x="5542093" y="2940030"/>
            <a:ext cx="324464" cy="3416320"/>
          </a:xfrm>
          <a:prstGeom prst="up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021DBD-741C-DEBC-5AD1-78CC9B466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624" y="807576"/>
            <a:ext cx="2533650" cy="24860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48750E-917F-9343-4D30-B23C44107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988" y="626255"/>
            <a:ext cx="2016017" cy="266734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41967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3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DFC91-E417-5123-BFE4-BCD842C05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2A1777-1C79-A3C7-71F8-5253EBF78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430C7-D703-8B41-1E75-A408557C4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D26C6-CBB6-E3C0-F7F0-9582FDBDE735}"/>
              </a:ext>
            </a:extLst>
          </p:cNvPr>
          <p:cNvSpPr txBox="1"/>
          <p:nvPr/>
        </p:nvSpPr>
        <p:spPr>
          <a:xfrm>
            <a:off x="4898924" y="870288"/>
            <a:ext cx="1619864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5E6F89-23E0-4D9B-5FC8-356754D382F4}"/>
              </a:ext>
            </a:extLst>
          </p:cNvPr>
          <p:cNvSpPr txBox="1"/>
          <p:nvPr/>
        </p:nvSpPr>
        <p:spPr>
          <a:xfrm>
            <a:off x="2917722" y="2043312"/>
            <a:ext cx="6727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4F7209-4434-54B5-96C5-F90A8891B92B}"/>
              </a:ext>
            </a:extLst>
          </p:cNvPr>
          <p:cNvSpPr txBox="1"/>
          <p:nvPr/>
        </p:nvSpPr>
        <p:spPr>
          <a:xfrm>
            <a:off x="2121309" y="3429000"/>
            <a:ext cx="8320548" cy="17543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৭.১.3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নদীকেন্দ্রিক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অর্থনৈতিক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কর্মকান্ড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৭.১.৪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নদ-নদী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রক্ষায়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ভূমিকা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রাখতে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998405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41DE7-4028-885B-3E8C-D755CFC93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A120C-9095-5880-39A1-869D0658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A3C6C8-F08B-C655-8869-CC9C06955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Tahmina Tuhin,UChail GPS,Kulaura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567AF-6FEC-62B6-0535-F5747F2CC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0B3229-CC73-A4C8-5B77-C2AF2968ABA2}"/>
              </a:ext>
            </a:extLst>
          </p:cNvPr>
          <p:cNvSpPr txBox="1"/>
          <p:nvPr/>
        </p:nvSpPr>
        <p:spPr>
          <a:xfrm>
            <a:off x="3000066" y="62222"/>
            <a:ext cx="7214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প্রশ্নোত্তরের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C2803B-359C-EA10-7967-C574A292B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63" t="21798" r="18793" b="8966"/>
          <a:stretch>
            <a:fillRect/>
          </a:stretch>
        </p:blipFill>
        <p:spPr>
          <a:xfrm>
            <a:off x="1112582" y="1504335"/>
            <a:ext cx="4277033" cy="41472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7762D5-4B1C-816F-1857-11AB356BCF18}"/>
              </a:ext>
            </a:extLst>
          </p:cNvPr>
          <p:cNvSpPr txBox="1"/>
          <p:nvPr/>
        </p:nvSpPr>
        <p:spPr>
          <a:xfrm>
            <a:off x="6486832" y="1576940"/>
            <a:ext cx="3495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মানচিত্রে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যমুনা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F0313F-D480-6B7E-AA48-40E53E07C57D}"/>
              </a:ext>
            </a:extLst>
          </p:cNvPr>
          <p:cNvSpPr txBox="1"/>
          <p:nvPr/>
        </p:nvSpPr>
        <p:spPr>
          <a:xfrm>
            <a:off x="6486832" y="2894600"/>
            <a:ext cx="4409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কৃষিকাজে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সেচের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29F368-E50E-6012-15CB-C89FD63896F9}"/>
              </a:ext>
            </a:extLst>
          </p:cNvPr>
          <p:cNvSpPr txBox="1"/>
          <p:nvPr/>
        </p:nvSpPr>
        <p:spPr>
          <a:xfrm>
            <a:off x="6607275" y="4027594"/>
            <a:ext cx="3878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দীর্ঘতম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E77E65-3E08-6AE4-B799-24E6B697769F}"/>
              </a:ext>
            </a:extLst>
          </p:cNvPr>
          <p:cNvSpPr txBox="1"/>
          <p:nvPr/>
        </p:nvSpPr>
        <p:spPr>
          <a:xfrm>
            <a:off x="6802387" y="5223356"/>
            <a:ext cx="3813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মানচিত্রে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দীর্ঘতম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দেখাও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224694E-3784-4F86-C4AE-D03E0FB417E9}"/>
              </a:ext>
            </a:extLst>
          </p:cNvPr>
          <p:cNvCxnSpPr>
            <a:cxnSpLocks/>
          </p:cNvCxnSpPr>
          <p:nvPr/>
        </p:nvCxnSpPr>
        <p:spPr>
          <a:xfrm flipV="1">
            <a:off x="2433484" y="1760738"/>
            <a:ext cx="4053348" cy="10529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10EAF1C-E364-52A5-838B-8D6F62EE1258}"/>
              </a:ext>
            </a:extLst>
          </p:cNvPr>
          <p:cNvSpPr txBox="1"/>
          <p:nvPr/>
        </p:nvSpPr>
        <p:spPr>
          <a:xfrm>
            <a:off x="8610600" y="3521375"/>
            <a:ext cx="1351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নদ-নদী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ECDA14-C579-C153-5D3E-A2AEE6075357}"/>
              </a:ext>
            </a:extLst>
          </p:cNvPr>
          <p:cNvSpPr txBox="1"/>
          <p:nvPr/>
        </p:nvSpPr>
        <p:spPr>
          <a:xfrm>
            <a:off x="7728155" y="4654369"/>
            <a:ext cx="2486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যমুনা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7754618-FE22-7CD9-BFEB-A7C8B8D54122}"/>
              </a:ext>
            </a:extLst>
          </p:cNvPr>
          <p:cNvCxnSpPr>
            <a:cxnSpLocks/>
          </p:cNvCxnSpPr>
          <p:nvPr/>
        </p:nvCxnSpPr>
        <p:spPr>
          <a:xfrm>
            <a:off x="2433484" y="2813647"/>
            <a:ext cx="4368903" cy="2540018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48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8" grpId="0"/>
      <p:bldP spid="12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E7910-E09C-EB6B-3943-49E9EE1F2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E6367-E9B7-60DE-169A-86A4917A9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2A8D5-AE80-5A0B-F53F-CC9ED3D97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DABCAB-4C77-D6CA-3120-0E2B9CDA8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C09B21-4203-3AA8-074D-D6B09AACFA1B}"/>
              </a:ext>
            </a:extLst>
          </p:cNvPr>
          <p:cNvSpPr txBox="1"/>
          <p:nvPr/>
        </p:nvSpPr>
        <p:spPr>
          <a:xfrm>
            <a:off x="4141839" y="297834"/>
            <a:ext cx="5190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আজকের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9A3A4C-93F6-BA76-0696-189FBEE5167C}"/>
              </a:ext>
            </a:extLst>
          </p:cNvPr>
          <p:cNvSpPr txBox="1"/>
          <p:nvPr/>
        </p:nvSpPr>
        <p:spPr>
          <a:xfrm>
            <a:off x="3869173" y="736415"/>
            <a:ext cx="4948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নদ-নদী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65AEAD-F211-0557-178F-3089EDD42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4221" y="1886858"/>
            <a:ext cx="3543557" cy="465205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8631D0-A2F5-8597-A96E-C151A20270D5}"/>
              </a:ext>
            </a:extLst>
          </p:cNvPr>
          <p:cNvSpPr txBox="1"/>
          <p:nvPr/>
        </p:nvSpPr>
        <p:spPr>
          <a:xfrm>
            <a:off x="4465689" y="1290413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গ ও ঘ</a:t>
            </a:r>
          </a:p>
        </p:txBody>
      </p:sp>
    </p:spTree>
    <p:extLst>
      <p:ext uri="{BB962C8B-B14F-4D97-AF65-F5344CB8AC3E}">
        <p14:creationId xmlns:p14="http://schemas.microsoft.com/office/powerpoint/2010/main" val="4205108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C12F8-9F8E-DE8A-434F-9276F6CB2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62CD2-8963-557C-E463-6E4DA6C0F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B1928-1DEC-86DE-8A09-A629D71B3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6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F187B0-18B2-1722-70FB-845633727DF4}"/>
              </a:ext>
            </a:extLst>
          </p:cNvPr>
          <p:cNvSpPr txBox="1"/>
          <p:nvPr/>
        </p:nvSpPr>
        <p:spPr>
          <a:xfrm>
            <a:off x="3057051" y="457198"/>
            <a:ext cx="6094924" cy="584775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প্রশ্নোত্তরের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9D9F21-DB24-CEF0-061E-74F01CDEBE4B}"/>
              </a:ext>
            </a:extLst>
          </p:cNvPr>
          <p:cNvSpPr txBox="1"/>
          <p:nvPr/>
        </p:nvSpPr>
        <p:spPr>
          <a:xfrm>
            <a:off x="804518" y="3183565"/>
            <a:ext cx="9148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ব্যবস্থা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অনেকাংশে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নির্ভরশীল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B2079B-8AE9-BC19-BA3E-1DD870E0B301}"/>
              </a:ext>
            </a:extLst>
          </p:cNvPr>
          <p:cNvSpPr txBox="1"/>
          <p:nvPr/>
        </p:nvSpPr>
        <p:spPr>
          <a:xfrm>
            <a:off x="3776473" y="4006152"/>
            <a:ext cx="5848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উত্তরঃনদীনির্ভর</a:t>
            </a:r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07E4F7-2675-09B0-55D6-A5B5F066F1C7}"/>
              </a:ext>
            </a:extLst>
          </p:cNvPr>
          <p:cNvSpPr txBox="1"/>
          <p:nvPr/>
        </p:nvSpPr>
        <p:spPr>
          <a:xfrm>
            <a:off x="1430595" y="4912662"/>
            <a:ext cx="8745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অর্থনীতিতে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খাতের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অবদান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31C066-7ED4-0402-CF08-9A997023D347}"/>
              </a:ext>
            </a:extLst>
          </p:cNvPr>
          <p:cNvSpPr txBox="1"/>
          <p:nvPr/>
        </p:nvSpPr>
        <p:spPr>
          <a:xfrm>
            <a:off x="4482723" y="5634506"/>
            <a:ext cx="3773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উত্তরঃমৎস্য</a:t>
            </a:r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খাতের</a:t>
            </a:r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E38E03-168B-1C9A-F176-A67397C9DAF5}"/>
              </a:ext>
            </a:extLst>
          </p:cNvPr>
          <p:cNvSpPr txBox="1"/>
          <p:nvPr/>
        </p:nvSpPr>
        <p:spPr>
          <a:xfrm>
            <a:off x="1825573" y="1451049"/>
            <a:ext cx="7996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রপ্তানি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বৈদেশিক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মুদ্রা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অর্জন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BF5852-9DC2-441D-FCBA-B8C2AD14A6CD}"/>
              </a:ext>
            </a:extLst>
          </p:cNvPr>
          <p:cNvSpPr txBox="1"/>
          <p:nvPr/>
        </p:nvSpPr>
        <p:spPr>
          <a:xfrm>
            <a:off x="4592739" y="2438064"/>
            <a:ext cx="4433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উত্তরঃনদ-নদীর</a:t>
            </a:r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মাছ</a:t>
            </a:r>
            <a:r>
              <a:rPr lang="en-US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70658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AAE4D-543D-A82A-29C2-B287F1F47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11C41-FE3E-3BB4-BF7E-122F5DE4E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0BA0F-B0C7-CE81-057F-D21BD259A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122B91-6AA4-F0B5-644D-DC084E307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878" y="2426669"/>
            <a:ext cx="9999406" cy="42246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E51287F-0103-C682-045A-67C38556345C}"/>
              </a:ext>
            </a:extLst>
          </p:cNvPr>
          <p:cNvSpPr txBox="1"/>
          <p:nvPr/>
        </p:nvSpPr>
        <p:spPr>
          <a:xfrm>
            <a:off x="1869421" y="685645"/>
            <a:ext cx="892639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অনুচ্ছেদ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নদীভিত্তিক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অর্থনৈতিক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কর্মকান্ড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তালিকা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84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40CB7B5C-F848-291A-2DF7-9D7CB6ADAEDC}"/>
              </a:ext>
            </a:extLst>
          </p:cNvPr>
          <p:cNvSpPr/>
          <p:nvPr/>
        </p:nvSpPr>
        <p:spPr>
          <a:xfrm>
            <a:off x="0" y="3290499"/>
            <a:ext cx="3162711" cy="2107410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94DEBC-A691-1808-4AD1-3CD8781ED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9A3BD-AEBB-04D4-13EA-3BA0DB2C7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41D281-0743-9E45-E29A-62BA19BE9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44B496-62E1-A5E7-A22F-FBD438FB58EB}"/>
              </a:ext>
            </a:extLst>
          </p:cNvPr>
          <p:cNvSpPr txBox="1"/>
          <p:nvPr/>
        </p:nvSpPr>
        <p:spPr>
          <a:xfrm>
            <a:off x="-162232" y="3187260"/>
            <a:ext cx="3008671" cy="231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নদ-নদীর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অর্থনৈতিক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কর্মকান্ডে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নদ-নদীর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ভূমিকা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C4681B-B96F-060F-B1A3-9574ABF23F92}"/>
              </a:ext>
            </a:extLst>
          </p:cNvPr>
          <p:cNvSpPr txBox="1"/>
          <p:nvPr/>
        </p:nvSpPr>
        <p:spPr>
          <a:xfrm>
            <a:off x="4305623" y="730343"/>
            <a:ext cx="4304977" cy="646331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516EED2-41BF-5CDA-2B1D-9AB7D9FE21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790769"/>
              </p:ext>
            </p:extLst>
          </p:nvPr>
        </p:nvGraphicFramePr>
        <p:xfrm>
          <a:off x="3084052" y="2163960"/>
          <a:ext cx="8881806" cy="4579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440903">
                  <a:extLst>
                    <a:ext uri="{9D8B030D-6E8A-4147-A177-3AD203B41FA5}">
                      <a16:colId xmlns:a16="http://schemas.microsoft.com/office/drawing/2014/main" val="3185427920"/>
                    </a:ext>
                  </a:extLst>
                </a:gridCol>
                <a:gridCol w="4440903">
                  <a:extLst>
                    <a:ext uri="{9D8B030D-6E8A-4147-A177-3AD203B41FA5}">
                      <a16:colId xmlns:a16="http://schemas.microsoft.com/office/drawing/2014/main" val="1116389236"/>
                    </a:ext>
                  </a:extLst>
                </a:gridCol>
              </a:tblGrid>
              <a:tr h="878280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যোগাযোগ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ব্যবস্থা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অনেকাংশে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নদীনির্ভর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গ্রামীণ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জীবিকা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নির্বাহ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017476"/>
                  </a:ext>
                </a:extLst>
              </a:tr>
              <a:tr h="878280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নদীবন্দর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গড়ে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উঠেছে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পণ্য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পরিবহন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516088"/>
                  </a:ext>
                </a:extLst>
              </a:tr>
              <a:tr h="878280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নৌপথ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ঘিরে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কর্মসংস্থান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ব্যবসা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বানিজ্য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7329790"/>
                  </a:ext>
                </a:extLst>
              </a:tr>
              <a:tr h="878280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মৎস্য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রপ্তানি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বৈদেশিক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মুদ্রা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অর্জন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3357582"/>
                  </a:ext>
                </a:extLst>
              </a:tr>
              <a:tr h="878280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নদীকেন্দ্রিক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পর্যটন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শিল্প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নৌযান</a:t>
                      </a:r>
                      <a:r>
                        <a:rPr lang="en-US" sz="32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শিল্প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59196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389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ACEB2-3C8A-A76D-4E37-6F7375440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0706B-01F5-42F8-E3CB-E7C830789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62F02-E362-67C5-2413-AD89DD5A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9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1A2D64-0B9D-8AEB-9122-42F78AA61CE7}"/>
              </a:ext>
            </a:extLst>
          </p:cNvPr>
          <p:cNvSpPr txBox="1"/>
          <p:nvPr/>
        </p:nvSpPr>
        <p:spPr>
          <a:xfrm>
            <a:off x="2686373" y="427090"/>
            <a:ext cx="6819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পাঠ্যপুস্তকের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৮৩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খুলো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3089425-8F11-0430-4B4A-4FE0443085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22" r="3525"/>
          <a:stretch>
            <a:fillRect/>
          </a:stretch>
        </p:blipFill>
        <p:spPr>
          <a:xfrm>
            <a:off x="3834580" y="1218629"/>
            <a:ext cx="3969774" cy="513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039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669</Words>
  <Application>Microsoft Office PowerPoint</Application>
  <PresentationFormat>Widescreen</PresentationFormat>
  <Paragraphs>152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Arial</vt:lpstr>
      <vt:lpstr>Courier New</vt:lpstr>
      <vt:lpstr>NikoshBAN</vt:lpstr>
      <vt:lpstr>Wingdings</vt:lpstr>
      <vt:lpstr>Office Theme</vt:lpstr>
      <vt:lpstr>PowerPoint Presentation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oprekin.com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t45154</dc:creator>
  <cp:lastModifiedBy>t45154</cp:lastModifiedBy>
  <cp:revision>194</cp:revision>
  <dcterms:created xsi:type="dcterms:W3CDTF">2026-06-30T18:02:17Z</dcterms:created>
  <dcterms:modified xsi:type="dcterms:W3CDTF">2026-07-22T02:14:52Z</dcterms:modified>
</cp:coreProperties>
</file>