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57" r:id="rId4"/>
    <p:sldId id="258" r:id="rId5"/>
    <p:sldId id="259" r:id="rId6"/>
    <p:sldId id="260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18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0021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00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ers.gov.bd/profile/sk336531alauddi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4663440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3434963" y="275579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দশম </a:t>
            </a:r>
            <a:r>
              <a:rPr lang="en-US" sz="32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শ্রেণী</a:t>
            </a:r>
            <a:r>
              <a:rPr lang="en-US" sz="32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,</a:t>
            </a:r>
            <a:r>
              <a:rPr lang="en-US" sz="32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ইতিহাস </a:t>
            </a:r>
            <a:r>
              <a:rPr lang="en-US" sz="32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 বিশ্ব </a:t>
            </a:r>
            <a:r>
              <a:rPr lang="en-US" sz="32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</a:t>
            </a:r>
            <a:r>
              <a:rPr lang="en-US" sz="32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,</a:t>
            </a:r>
            <a:r>
              <a:rPr lang="en-US" sz="32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দ্বিতীয় অধ্যায়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3160643" y="3212990"/>
            <a:ext cx="9875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বিষয়ঃ বিশ্ব </a:t>
            </a:r>
            <a:r>
              <a:rPr lang="en-US" sz="6000" b="1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</a:t>
            </a:r>
            <a:endParaRPr lang="en-US" sz="6000" dirty="0">
              <a:solidFill>
                <a:srgbClr val="92D05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372431" y="6204669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E7D9C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     </a:t>
            </a:r>
            <a:r>
              <a:rPr lang="en-US" sz="2400" dirty="0" smtClean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সভ্যতার </a:t>
            </a:r>
            <a:r>
              <a:rPr lang="en-US" sz="24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উত্থান, বৈশিষ্ট্য ও প্রাচীন সভ্যতাসমূহের পরিচিতি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10146" y="1604160"/>
            <a:ext cx="5022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আজকের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826934" y="2837581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2700" y="3250633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47" y="3712298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389120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66137" y="496053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/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93716" y="170078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788" y="159523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35537" y="136316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 (ইসলাম </a:t>
            </a:r>
            <a:r>
              <a:rPr lang="en-US" sz="2667" dirty="0" err="1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r>
              <a:rPr lang="en-US" sz="2667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79" y="2145082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B05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836093" y="4140221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815840" y="5401056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/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hlinkClick r:id="rId9"/>
              </a:rPr>
              <a:t>https://www.youtube.com/@alauddinstudio7264</a:t>
            </a:r>
            <a:endParaRPr lang="en-US" sz="2133" dirty="0"/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49948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hlinkClick r:id="rId10"/>
              </a:rPr>
              <a:t>https://www.facebook.com/alauddin336531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00170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-22090" y="-9735"/>
            <a:ext cx="1218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1684547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000">
        <p15:prstTrans prst="fractur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-15240" y="-15648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548640" y="4114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rgbClr val="C1440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             সভ্যতা </a:t>
            </a:r>
            <a:r>
              <a:rPr lang="en-US" sz="6000" b="1" dirty="0">
                <a:solidFill>
                  <a:srgbClr val="C1440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কী?</a:t>
            </a:r>
            <a:endParaRPr lang="en-US" sz="6000" dirty="0"/>
          </a:p>
        </p:txBody>
      </p:sp>
      <p:sp>
        <p:nvSpPr>
          <p:cNvPr id="3" name="Shape 1"/>
          <p:cNvSpPr/>
          <p:nvPr/>
        </p:nvSpPr>
        <p:spPr>
          <a:xfrm>
            <a:off x="548640" y="1325880"/>
            <a:ext cx="11064240" cy="1234440"/>
          </a:xfrm>
          <a:prstGeom prst="roundRect">
            <a:avLst>
              <a:gd name="adj" fmla="val 8889"/>
            </a:avLst>
          </a:prstGeom>
          <a:solidFill>
            <a:srgbClr val="FBF0E4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463040"/>
            <a:ext cx="10424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 হলো মানুষের সামাজিক, রাজনৈতিক, অর্থনৈতিক ও সাংস্কৃতিক অগ্রগতির একটি উন্নত ও সংগঠিত স্তর, যেখানে মানুষ দলবদ্ধভাবে বসবাস করে জ্ঞান-বিজ্ঞান, শিল্প ও প্রযুক্তির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বিকাশ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ঘটায়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।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27889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6B6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সভ্যতার প্রধান বৈশিষ্ট্য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548640" y="3502152"/>
            <a:ext cx="292608" cy="292608"/>
          </a:xfrm>
          <a:prstGeom prst="ellipse">
            <a:avLst/>
          </a:prstGeom>
          <a:solidFill>
            <a:srgbClr val="E8B94A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35021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05840" y="342900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নগরকেন্দ্রিক জীবনব্যবস্থার উদ্ভব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3502152"/>
            <a:ext cx="292608" cy="292608"/>
          </a:xfrm>
          <a:prstGeom prst="ellipse">
            <a:avLst/>
          </a:prstGeom>
          <a:solidFill>
            <a:srgbClr val="E8B94A"/>
          </a:solidFill>
          <a:ln/>
        </p:spPr>
      </p:sp>
      <p:sp>
        <p:nvSpPr>
          <p:cNvPr id="10" name="Text 8"/>
          <p:cNvSpPr/>
          <p:nvPr/>
        </p:nvSpPr>
        <p:spPr>
          <a:xfrm>
            <a:off x="6263640" y="35021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720840" y="342900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লিখন পদ্ধতির আবিষ্কার ও প্রসার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4370832"/>
            <a:ext cx="292608" cy="292608"/>
          </a:xfrm>
          <a:prstGeom prst="ellipse">
            <a:avLst/>
          </a:prstGeom>
          <a:solidFill>
            <a:srgbClr val="E8B94A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3708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05840" y="429768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কৃষি, শিল্প ও বাণিজ্যের উন্নতি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263640" y="4370832"/>
            <a:ext cx="292608" cy="292608"/>
          </a:xfrm>
          <a:prstGeom prst="ellipse">
            <a:avLst/>
          </a:prstGeom>
          <a:solidFill>
            <a:srgbClr val="E8B94A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43708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720840" y="429768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রাষ্ট্র ও সুসংগঠিত শাসনব্যবস্থা গঠন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548640" y="5239512"/>
            <a:ext cx="292608" cy="292608"/>
          </a:xfrm>
          <a:prstGeom prst="ellipse">
            <a:avLst/>
          </a:prstGeom>
          <a:solidFill>
            <a:srgbClr val="E8B94A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52395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05840" y="516636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 err="1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ধর্মীয়</a:t>
            </a:r>
            <a:r>
              <a:rPr lang="en-US" sz="2800" dirty="0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, </a:t>
            </a: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সামাজিক ও আইনি প্রতিষ্ঠানের বিকাশ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C8B7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দ্বিতীয় অধ্যায় | বিশ্ব সভ্যতা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C8B7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০২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000">
        <p15:prstTrans prst="crush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-103675" y="0"/>
            <a:ext cx="121158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548640" y="4114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C1440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প্রাচীন সভ্যতাসমূহ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পৃথিবীর প্রথম দিকের চারটি বৃহৎ নদীকেন্দ্রিক সভ্যতা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65705" y="1844513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BF0E4"/>
          </a:solidFill>
          <a:ln/>
          <a:effectLst>
            <a:outerShdw blurRad="101600" dist="38100" dir="5400000" algn="bl" rotWithShape="0">
              <a:srgbClr val="3A2A1A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1B6B6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85800" y="434340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মেসোপটেমীয় </a:t>
            </a:r>
            <a:r>
              <a:rPr lang="en-US" sz="18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85800" y="479957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দজলা ও ফোরাত নদী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3431576" y="1853399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BF0E4"/>
          </a:solidFill>
          <a:ln/>
          <a:effectLst>
            <a:outerShdw blurRad="101600" dist="38100" dir="5400000" algn="bl" rotWithShape="0">
              <a:srgbClr val="3A2A1A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8404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E8B94A"/>
          </a:solidFill>
          <a:ln/>
        </p:spPr>
      </p:sp>
      <p:sp>
        <p:nvSpPr>
          <p:cNvPr id="11" name="Text 9"/>
          <p:cNvSpPr/>
          <p:nvPr/>
        </p:nvSpPr>
        <p:spPr>
          <a:xfrm>
            <a:off x="38404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657600" y="434340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মিশরীয়</a:t>
            </a:r>
            <a:r>
              <a:rPr lang="en-US" sz="1800" b="1" dirty="0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18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778339" y="4739297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নীলনদ অববাহিকা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366993" y="1837944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BF0E4"/>
          </a:solidFill>
          <a:ln/>
          <a:effectLst>
            <a:outerShdw blurRad="101600" dist="38100" dir="5400000" algn="bl" rotWithShape="0">
              <a:srgbClr val="3A2A1A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812280" y="2148840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C1440E"/>
          </a:solidFill>
          <a:ln/>
        </p:spPr>
      </p:sp>
      <p:sp>
        <p:nvSpPr>
          <p:cNvPr id="16" name="Text 14"/>
          <p:cNvSpPr/>
          <p:nvPr/>
        </p:nvSpPr>
        <p:spPr>
          <a:xfrm>
            <a:off x="68122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6629400" y="434340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সিন্ধু সভ্যতা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742412" y="4727448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সিন্ধু নদীর তীরে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9232864" y="1879672"/>
            <a:ext cx="2651760" cy="3566160"/>
          </a:xfrm>
          <a:prstGeom prst="roundRect">
            <a:avLst>
              <a:gd name="adj" fmla="val 4138"/>
            </a:avLst>
          </a:prstGeom>
          <a:solidFill>
            <a:srgbClr val="FBF0E4"/>
          </a:solidFill>
          <a:ln/>
          <a:effectLst>
            <a:outerShdw blurRad="101600" dist="38100" dir="5400000" algn="bl" rotWithShape="0">
              <a:srgbClr val="3A2A1A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692640" y="2176401"/>
            <a:ext cx="2011680" cy="2011680"/>
          </a:xfrm>
          <a:prstGeom prst="roundRect">
            <a:avLst>
              <a:gd name="adj" fmla="val 50000"/>
            </a:avLst>
          </a:prstGeom>
          <a:solidFill>
            <a:srgbClr val="6B4226"/>
          </a:solidFill>
          <a:ln/>
        </p:spPr>
      </p:sp>
      <p:sp>
        <p:nvSpPr>
          <p:cNvPr id="21" name="Text 19"/>
          <p:cNvSpPr/>
          <p:nvPr/>
        </p:nvSpPr>
        <p:spPr>
          <a:xfrm>
            <a:off x="9784080" y="2148840"/>
            <a:ext cx="2011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 smtClean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9362136" y="4350677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চৈনিক সভ্যতা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634685" y="461772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dirty="0" err="1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হোয়াংহো</a:t>
            </a:r>
            <a:r>
              <a:rPr lang="en-US" sz="2400" dirty="0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নদী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দ্বিতীয়</a:t>
            </a:r>
            <a:r>
              <a:rPr lang="en-US" sz="12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1200" dirty="0" smtClean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অধ্যায় </a:t>
            </a:r>
            <a:r>
              <a:rPr lang="en-US" sz="12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| বিশ্ব সভ্যতা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C8B7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০৩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airplane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E8B9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সভ্যতার অবদান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মানবসভ্যতার অগ্রগতিতে প্রাচীন সভ্যতাসমূহের গুরুত্বপূর্ণ অবদান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3A2A1A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C1440E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08760" y="2075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E8B9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লিখন পদ্ধতি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22960" y="2788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কিউনিফর্ম ও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হায়ারোগ্লিফিক্স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লিপির উদ্ভাবন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1874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3A2A1A"/>
          </a:solidFill>
          <a:ln/>
        </p:spPr>
      </p:sp>
      <p:sp>
        <p:nvSpPr>
          <p:cNvPr id="10" name="Shape 8"/>
          <p:cNvSpPr/>
          <p:nvPr/>
        </p:nvSpPr>
        <p:spPr>
          <a:xfrm>
            <a:off x="6537960" y="2148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C1440E"/>
          </a:solidFill>
          <a:ln/>
        </p:spPr>
      </p:sp>
      <p:sp>
        <p:nvSpPr>
          <p:cNvPr id="11" name="Text 9"/>
          <p:cNvSpPr/>
          <p:nvPr/>
        </p:nvSpPr>
        <p:spPr>
          <a:xfrm>
            <a:off x="653796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223760" y="2075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E8B9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আইন ও শাসন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537960" y="2788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হাম্মুরাবির আইন সংহিতা বিশ্বের প্রাচীনতম লিখিত আইন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48640" y="4160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3A2A1A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4434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C1440E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434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08760" y="4361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E8B9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স্থাপত্য ও নগর পরিকল্পনা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22960" y="5074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পিরামিড, জিগুরাত ও মহেঞ্জোদারোর সুপরিকল্পিত নগর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63640" y="416052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3A2A1A"/>
          </a:solidFill>
          <a:ln/>
        </p:spPr>
      </p:sp>
      <p:sp>
        <p:nvSpPr>
          <p:cNvPr id="20" name="Shape 18"/>
          <p:cNvSpPr/>
          <p:nvPr/>
        </p:nvSpPr>
        <p:spPr>
          <a:xfrm>
            <a:off x="6537960" y="44348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C1440E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4434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223760" y="43616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E8B9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বিজ্ঞান ও গণিত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37960" y="507492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দশমিক পদ্ধতি, জ্যোতির্বিদ্যা ও ক্যালেন্ডার গণনার সূত্রপাত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C8B7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দ্বিতীয় অধ্যায় | বিশ্ব সভ্যতা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C8B7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০৪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Click="0" advTm="4000">
        <p15:prstTrans prst="origami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-4615" y="12880"/>
            <a:ext cx="12170750" cy="687731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100133" y="160020"/>
            <a:ext cx="3840480" cy="38404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C1440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মূল্যায়ন </a:t>
            </a:r>
            <a:r>
              <a:rPr lang="en-US" sz="4800" b="1" dirty="0">
                <a:solidFill>
                  <a:srgbClr val="C1440E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প্রশ্ন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11064240" cy="914400"/>
          </a:xfrm>
          <a:prstGeom prst="roundRect">
            <a:avLst>
              <a:gd name="adj" fmla="val 12000"/>
            </a:avLst>
          </a:prstGeom>
          <a:solidFill>
            <a:srgbClr val="1B6B65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2344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 smtClean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মেসোপটেমীয় </a:t>
            </a:r>
            <a:r>
              <a:rPr lang="en-US" sz="3200" b="1" dirty="0">
                <a:solidFill>
                  <a:srgbClr val="92D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সভ্যতা কোন দুটি নদীর মধ্যবর্তী অঞ্চলে গড়ে উঠেছিল?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5349240" cy="868680"/>
          </a:xfrm>
          <a:prstGeom prst="roundRect">
            <a:avLst>
              <a:gd name="adj" fmla="val 10526"/>
            </a:avLst>
          </a:prstGeom>
          <a:solidFill>
            <a:srgbClr val="FBF0E4"/>
          </a:solidFill>
          <a:ln w="19050">
            <a:solidFill>
              <a:srgbClr val="E7D9C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2606040"/>
            <a:ext cx="502920" cy="502920"/>
          </a:xfrm>
          <a:prstGeom prst="ellipse">
            <a:avLst/>
          </a:prstGeom>
          <a:solidFill>
            <a:srgbClr val="00B050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17320" y="2423160"/>
            <a:ext cx="4251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নীলনদ ও </a:t>
            </a:r>
            <a:r>
              <a:rPr lang="en-US" sz="2400" dirty="0" err="1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হোয়াংহো</a:t>
            </a:r>
            <a:r>
              <a:rPr lang="en-US" sz="2400" dirty="0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নদী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263640" y="2423160"/>
            <a:ext cx="5349240" cy="868680"/>
          </a:xfrm>
          <a:prstGeom prst="roundRect">
            <a:avLst>
              <a:gd name="adj" fmla="val 10526"/>
            </a:avLst>
          </a:prstGeom>
          <a:solidFill>
            <a:srgbClr val="E8F3E9"/>
          </a:solidFill>
          <a:ln w="19050">
            <a:solidFill>
              <a:srgbClr val="3E8E4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92240" y="2606040"/>
            <a:ext cx="502920" cy="502920"/>
          </a:xfrm>
          <a:prstGeom prst="ellipse">
            <a:avLst/>
          </a:prstGeom>
          <a:solidFill>
            <a:srgbClr val="3E8E41"/>
          </a:solidFill>
          <a:ln/>
        </p:spPr>
      </p:sp>
      <p:sp>
        <p:nvSpPr>
          <p:cNvPr id="12" name="Text 10"/>
          <p:cNvSpPr/>
          <p:nvPr/>
        </p:nvSpPr>
        <p:spPr>
          <a:xfrm>
            <a:off x="649224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খ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132320" y="2423160"/>
            <a:ext cx="4251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দজলা ও ফোরাত নদী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548640" y="3566160"/>
            <a:ext cx="5349240" cy="868680"/>
          </a:xfrm>
          <a:prstGeom prst="roundRect">
            <a:avLst>
              <a:gd name="adj" fmla="val 10526"/>
            </a:avLst>
          </a:prstGeom>
          <a:solidFill>
            <a:srgbClr val="FBF0E4"/>
          </a:solidFill>
          <a:ln w="19050">
            <a:solidFill>
              <a:srgbClr val="E7D9C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3749040"/>
            <a:ext cx="502920" cy="502920"/>
          </a:xfrm>
          <a:prstGeom prst="ellipse">
            <a:avLst/>
          </a:prstGeom>
          <a:solidFill>
            <a:srgbClr val="00B050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749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গ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17320" y="3566160"/>
            <a:ext cx="4251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সিন্ধু ও </a:t>
            </a:r>
            <a:r>
              <a:rPr lang="en-US" sz="2800" dirty="0" err="1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গ</a:t>
            </a:r>
            <a:r>
              <a:rPr lang="en-US" sz="2800" dirty="0" err="1" smtClean="0">
                <a:solidFill>
                  <a:srgbClr val="2B181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ঙ্গা</a:t>
            </a:r>
            <a:r>
              <a:rPr lang="en-US" sz="2800" dirty="0" smtClean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800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নদী</a:t>
            </a:r>
            <a:endParaRPr lang="en-US" sz="2800" dirty="0"/>
          </a:p>
        </p:txBody>
      </p:sp>
      <p:sp>
        <p:nvSpPr>
          <p:cNvPr id="18" name="Shape 16"/>
          <p:cNvSpPr/>
          <p:nvPr/>
        </p:nvSpPr>
        <p:spPr>
          <a:xfrm>
            <a:off x="6263640" y="3566160"/>
            <a:ext cx="5349240" cy="868680"/>
          </a:xfrm>
          <a:prstGeom prst="roundRect">
            <a:avLst>
              <a:gd name="adj" fmla="val 10526"/>
            </a:avLst>
          </a:prstGeom>
          <a:solidFill>
            <a:srgbClr val="FBF0E4"/>
          </a:solidFill>
          <a:ln w="19050">
            <a:solidFill>
              <a:srgbClr val="E7D9C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92240" y="3749040"/>
            <a:ext cx="502920" cy="502920"/>
          </a:xfrm>
          <a:prstGeom prst="ellipse">
            <a:avLst/>
          </a:prstGeom>
          <a:solidFill>
            <a:srgbClr val="00B050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3749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ঘ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132320" y="3566160"/>
            <a:ext cx="4251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2B181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আমাজন ও মিসিসিপি নদী</a:t>
            </a:r>
            <a:endParaRPr lang="en-US" sz="2800" dirty="0"/>
          </a:p>
        </p:txBody>
      </p:sp>
      <p:sp>
        <p:nvSpPr>
          <p:cNvPr id="22" name="Shape 20"/>
          <p:cNvSpPr/>
          <p:nvPr/>
        </p:nvSpPr>
        <p:spPr>
          <a:xfrm>
            <a:off x="21250" y="5231721"/>
            <a:ext cx="12170750" cy="1737360"/>
          </a:xfrm>
          <a:prstGeom prst="roundRect">
            <a:avLst>
              <a:gd name="adj" fmla="val 8000"/>
            </a:avLst>
          </a:prstGeom>
          <a:solidFill>
            <a:srgbClr val="2B1810"/>
          </a:solidFill>
          <a:ln/>
        </p:spPr>
      </p:sp>
      <p:sp>
        <p:nvSpPr>
          <p:cNvPr id="23" name="Text 21"/>
          <p:cNvSpPr/>
          <p:nvPr/>
        </p:nvSpPr>
        <p:spPr>
          <a:xfrm>
            <a:off x="2282136" y="515622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B0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ধন্যবাদ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615610" y="6183792"/>
            <a:ext cx="12170535" cy="7852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মোঃ আলাউদ্দিন, সহকারী শিক্ষক,শিয়ালীডা</a:t>
            </a:r>
            <a:r>
              <a:rPr lang="en-US" sz="2400" dirty="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ঙ্গা বহুমুখী মাধ্যমিক বিদ্যালয়।</a:t>
            </a:r>
          </a:p>
          <a:p>
            <a:r>
              <a:rPr lang="en-US" sz="2400" dirty="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বটিয়াঘাটা,খুলনা।</a:t>
            </a:r>
            <a:r>
              <a:rPr lang="en-US" sz="2400" dirty="0" smtClean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শিক্ষক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বাতায়ন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আইডি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লি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ংক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= </a:t>
            </a:r>
            <a:r>
              <a:rPr lang="en-US" sz="2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https</a:t>
            </a:r>
            <a:r>
              <a:rPr lang="en-US" sz="20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://www.teachers.gov.bd/profile/sk336531alauddin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2400" u="sng" dirty="0" smtClean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l">
              <a:buNone/>
            </a:pP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9245" y="6181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-4615" y="0"/>
            <a:ext cx="12170750" cy="6890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4000">
        <p14:doors dir="vert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321</Words>
  <Application>Microsoft Office PowerPoint</Application>
  <PresentationFormat>Widescreen</PresentationFormat>
  <Paragraphs>95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</vt:lpstr>
      <vt:lpstr>Nikosh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43</cp:revision>
  <dcterms:created xsi:type="dcterms:W3CDTF">2026-07-21T06:04:48Z</dcterms:created>
  <dcterms:modified xsi:type="dcterms:W3CDTF">2026-07-21T13:56:30Z</dcterms:modified>
</cp:coreProperties>
</file>