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1" r:id="rId2"/>
    <p:sldId id="257" r:id="rId3"/>
    <p:sldId id="258" r:id="rId4"/>
    <p:sldId id="259" r:id="rId5"/>
    <p:sldId id="260" r:id="rId6"/>
    <p:sldId id="256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1pPr>
    <a:lvl2pPr marL="22954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2pPr>
    <a:lvl3pPr marL="45908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3pPr>
    <a:lvl4pPr marL="68862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4pPr>
    <a:lvl5pPr marL="91816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5pPr>
    <a:lvl6pPr marL="114770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6pPr>
    <a:lvl7pPr marL="137724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7pPr>
    <a:lvl8pPr marL="160678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8pPr>
    <a:lvl9pPr marL="1836320" algn="l" defTabSz="459080" rtl="0" eaLnBrk="1" latinLnBrk="0" hangingPunct="1">
      <a:defRPr sz="90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8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10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206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630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48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722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006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315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090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7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11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9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836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26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03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0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88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7B92F4-A252-4300-B7BD-8C437942FCA6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5C7EF6-E3A8-486F-ADA3-0E1924CD6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7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webp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7" y="554181"/>
            <a:ext cx="7671397" cy="5652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8036" y="5389431"/>
            <a:ext cx="8124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আজগের</a:t>
            </a:r>
            <a:r>
              <a:rPr lang="en-US" sz="6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6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60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7E57B0-0D08-FC77-53EF-C98FC611E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66" y="1397000"/>
            <a:ext cx="5418667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73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4705" y="606232"/>
            <a:ext cx="3130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692727" y="1603759"/>
            <a:ext cx="77308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দীর্ঘমেয়াদি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সিদ্ধান্ত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দীর্ঘমেয়াদি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তহবিলের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দীর্ঘমেয়াদি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তহবিলের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দীর্ঘমেয়াদি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অগ্রাধিকার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অন্যতম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1370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65017" y="999636"/>
                <a:ext cx="7841673" cy="3545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ঋণ </a:t>
                </a:r>
                <a:r>
                  <a:rPr lang="en-US" sz="28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মূলধন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ব্যয়ের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সূত্রঃ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কর-সমন্বয়কৃত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ঋণ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মূলধন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খরচ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k</a:t>
                </a:r>
                <a:r>
                  <a:rPr lang="en-US" sz="18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d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=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ঋণের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সুদের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(১-কর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)×১০০</a:t>
                </a:r>
              </a:p>
              <a:p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অগ্রাধিকার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শেয়ারের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ব্যয়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সূত্রঃ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অগ্রাধিকার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শেয়ারের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ব্যয়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k</a:t>
                </a:r>
                <a:r>
                  <a:rPr lang="en-US" sz="1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p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শেয়ার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মালিকদের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প্রত্যাশিত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লভ্যাংশ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শেয়ার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বিক্রি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থেকে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প্রাপ্ত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অর্থ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×১০০</a:t>
                </a:r>
              </a:p>
              <a:p>
                <a:endParaRPr lang="en-US" sz="1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সাধারণ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শেয়ার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মূলধন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ব্যয়ঃ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শূন্য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লভ্যাংশ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বৃদ্ধি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পদ্ধতি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): </a:t>
                </a:r>
              </a:p>
              <a:p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সাধারণ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শেয়ার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মূলধন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ব্যয়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k</a:t>
                </a:r>
                <a:r>
                  <a:rPr lang="en-US" sz="1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e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লভ্যাংশ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১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2400" b="0" i="0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শেয়ার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মূল্য</m:t>
                            </m:r>
                            <m:r>
                              <a:rPr lang="en-US" sz="2400" b="0" i="0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/>
                  <a:t> × </a:t>
                </a:r>
                <a:r>
                  <a:rPr lang="en-US" sz="2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17" y="999636"/>
                <a:ext cx="7841673" cy="3545266"/>
              </a:xfrm>
              <a:prstGeom prst="rect">
                <a:avLst/>
              </a:prstGeom>
              <a:blipFill>
                <a:blip r:embed="rId2"/>
                <a:stretch>
                  <a:fillRect l="-1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98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51163" y="743765"/>
                <a:ext cx="7897091" cy="19753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স্থির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লভ্যাংশ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বৃদ্ধিঃ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সাধারণ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শেয়ার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মূলধন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ব্যয়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k</a:t>
                </a:r>
                <a:r>
                  <a:rPr lang="en-US" sz="2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e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=(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লভ্যাংশ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১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bPr>
                          <m:e>
                            <m:r>
                              <a:rPr lang="en-US" sz="320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শেয়ার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মূল্য</m:t>
                            </m:r>
                            <m:r>
                              <a:rPr lang="en-US" sz="3200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 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০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+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বৃদ্ধির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হার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) </a:t>
                </a:r>
                <a:r>
                  <a:rPr lang="en-US" sz="3200" dirty="0"/>
                  <a:t>× 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১০০ 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63" y="743765"/>
                <a:ext cx="7897091" cy="1975349"/>
              </a:xfrm>
              <a:prstGeom prst="rect">
                <a:avLst/>
              </a:prstGeom>
              <a:blipFill>
                <a:blip r:embed="rId2"/>
                <a:stretch>
                  <a:fillRect l="-2008" t="-4012" b="-9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651164" y="2723999"/>
            <a:ext cx="78001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ব্যয়ঃ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					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কোম্পানির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অর্থায়নের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অন্যতম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কোম্পানি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প্রতিবছর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উপার্জন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পুরোটা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মালিকদের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বন্টন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অপাতদৃষ্টিতে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যেটাকে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 </a:t>
            </a:r>
          </a:p>
        </p:txBody>
      </p:sp>
    </p:spTree>
    <p:extLst>
      <p:ext uri="{BB962C8B-B14F-4D97-AF65-F5344CB8AC3E}">
        <p14:creationId xmlns:p14="http://schemas.microsoft.com/office/powerpoint/2010/main" val="19409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727" y="1759527"/>
            <a:ext cx="81049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৮%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সুদে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৪০%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82271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1164" y="1039090"/>
            <a:ext cx="7841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ব্যয়ঃ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				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পারলাম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মূধনের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অগ্রাধিকার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3804654"/>
            <a:ext cx="77308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= (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ব্যয়+অগ্রাধিকার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ব্যয়+সাধারণ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)/৩ </a:t>
            </a:r>
          </a:p>
        </p:txBody>
      </p:sp>
    </p:spTree>
    <p:extLst>
      <p:ext uri="{BB962C8B-B14F-4D97-AF65-F5344CB8AC3E}">
        <p14:creationId xmlns:p14="http://schemas.microsoft.com/office/powerpoint/2010/main" val="192756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255" y="1177636"/>
            <a:ext cx="743989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just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কোম্পানি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বর্তমান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লভ্যাংশ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অতীএর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তুলনায়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লভযাংশ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১০%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পেয়েছে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কোম্পানির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শেয়ারের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বর্তমান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বাজারমীল্য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১২৫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99682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6291" y="1407817"/>
            <a:ext cx="75230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……………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কাম্য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ঋণনীতি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শূন্য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লভ্যাংশ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81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254" y="1454727"/>
            <a:ext cx="7758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  </a:t>
            </a:r>
          </a:p>
        </p:txBody>
      </p:sp>
    </p:spTree>
    <p:extLst>
      <p:ext uri="{BB962C8B-B14F-4D97-AF65-F5344CB8AC3E}">
        <p14:creationId xmlns:p14="http://schemas.microsoft.com/office/powerpoint/2010/main" val="131895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9218310">
            <a:off x="3425977" y="4906046"/>
            <a:ext cx="73097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8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CED6B6-B470-D276-CD6A-5A1C592306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4" y="692225"/>
            <a:ext cx="6956053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9" y="1162563"/>
            <a:ext cx="81698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আলামিন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পদবীঃ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)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সাতক্ষীরা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বালিকা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সাতক্ষীরা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সাতক্ষীরা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নম্বরঃ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01733163895</a:t>
            </a: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মেইলঃ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alaminakarimschool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@gmail.com</a:t>
            </a:r>
            <a:r>
              <a:rPr lang="en-US" sz="141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16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79E775-AFE4-0CAB-30F5-9C67679F5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580" y="430192"/>
            <a:ext cx="2792784" cy="208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5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2945" y="1224493"/>
            <a:ext cx="680258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ফিন্যান্স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ব্যাংকিং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৯ম ও ১০ম 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৭ম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৪৫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১৬/০৭/২০২৬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ইং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6781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81" y="613410"/>
            <a:ext cx="7744691" cy="563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177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9817" y="1427900"/>
            <a:ext cx="724592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……………….</a:t>
            </a:r>
          </a:p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36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1273" y="1535749"/>
            <a:ext cx="73983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………………</a:t>
            </a:r>
          </a:p>
          <a:p>
            <a:pPr marL="118152" lvl="1" indent="-59076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marL="95998" lvl="1" indent="-36922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তাৎপর্য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95998" lvl="1" indent="-36922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95998" lvl="1" indent="-36922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60595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3345" y="911033"/>
            <a:ext cx="33201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4800" dirty="0"/>
          </a:p>
        </p:txBody>
      </p:sp>
      <p:sp>
        <p:nvSpPr>
          <p:cNvPr id="3" name="Rectangle 2"/>
          <p:cNvSpPr/>
          <p:nvPr/>
        </p:nvSpPr>
        <p:spPr>
          <a:xfrm>
            <a:off x="748145" y="1868976"/>
            <a:ext cx="763385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নিজস্ব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সংগৃহীত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তহবিলের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তহবিলের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জোগানদাতাদের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প্রত্যাশিত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0344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8388" y="533662"/>
            <a:ext cx="6598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নির্ণয়ের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তাৎপর্য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845127" y="1636748"/>
            <a:ext cx="72828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আর্থিক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ব্যবস্থাপকের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সিদ্ধান্ত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ভুমিকা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অর্থায়নের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প্রকল্পের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মোল্যায়প্ন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52329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7636" y="1215833"/>
            <a:ext cx="74934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কখন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কাঠামো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6062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234</TotalTime>
  <Words>405</Words>
  <Application>Microsoft Office PowerPoint</Application>
  <PresentationFormat>On-screen Show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MD. ALAMIN</cp:lastModifiedBy>
  <cp:revision>38</cp:revision>
  <dcterms:created xsi:type="dcterms:W3CDTF">2025-08-27T13:34:22Z</dcterms:created>
  <dcterms:modified xsi:type="dcterms:W3CDTF">2026-07-21T14:24:41Z</dcterms:modified>
</cp:coreProperties>
</file>