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100" r:id="rId4"/>
  </p:sldMasterIdLst>
  <p:notesMasterIdLst>
    <p:notesMasterId r:id="rId14"/>
  </p:notesMasterIdLst>
  <p:handoutMasterIdLst>
    <p:handoutMasterId r:id="rId15"/>
  </p:handoutMasterIdLst>
  <p:sldIdLst>
    <p:sldId id="264" r:id="rId5"/>
    <p:sldId id="256" r:id="rId6"/>
    <p:sldId id="257" r:id="rId7"/>
    <p:sldId id="258" r:id="rId8"/>
    <p:sldId id="261" r:id="rId9"/>
    <p:sldId id="260" r:id="rId10"/>
    <p:sldId id="259" r:id="rId11"/>
    <p:sldId id="263" r:id="rId12"/>
    <p:sldId id="262"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8" d="100"/>
          <a:sy n="98" d="100"/>
        </p:scale>
        <p:origin x="110" y="77"/>
      </p:cViewPr>
      <p:guideLst/>
    </p:cSldViewPr>
  </p:slideViewPr>
  <p:notesTextViewPr>
    <p:cViewPr>
      <p:scale>
        <a:sx n="1" d="1"/>
        <a:sy n="1" d="1"/>
      </p:scale>
      <p:origin x="0" y="0"/>
    </p:cViewPr>
  </p:notesTextViewPr>
  <p:notesViewPr>
    <p:cSldViewPr snapToGrid="0">
      <p:cViewPr varScale="1">
        <p:scale>
          <a:sx n="60" d="100"/>
          <a:sy n="60" d="100"/>
        </p:scale>
        <p:origin x="1670"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d Motaher Hossain" userId="d4362cb7acae1f17" providerId="LiveId" clId="{48DD2F1A-3C51-4C65-BB63-9C40116D9EE5}"/>
    <pc:docChg chg="addSld modSld sldOrd">
      <pc:chgData name="Md Motaher Hossain" userId="d4362cb7acae1f17" providerId="LiveId" clId="{48DD2F1A-3C51-4C65-BB63-9C40116D9EE5}" dt="2025-01-03T17:19:54.095" v="155"/>
      <pc:docMkLst>
        <pc:docMk/>
      </pc:docMkLst>
      <pc:sldChg chg="addSp modSp modAnim">
        <pc:chgData name="Md Motaher Hossain" userId="d4362cb7acae1f17" providerId="LiveId" clId="{48DD2F1A-3C51-4C65-BB63-9C40116D9EE5}" dt="2024-12-14T05:42:46.489" v="4"/>
        <pc:sldMkLst>
          <pc:docMk/>
          <pc:sldMk cId="1819359268" sldId="256"/>
        </pc:sldMkLst>
        <pc:spChg chg="mod">
          <ac:chgData name="Md Motaher Hossain" userId="d4362cb7acae1f17" providerId="LiveId" clId="{48DD2F1A-3C51-4C65-BB63-9C40116D9EE5}" dt="2024-12-14T05:42:42.724" v="3" actId="1076"/>
          <ac:spMkLst>
            <pc:docMk/>
            <pc:sldMk cId="1819359268" sldId="256"/>
            <ac:spMk id="3" creationId="{2E78725B-6E40-4D82-B375-7831D81C29EE}"/>
          </ac:spMkLst>
        </pc:spChg>
        <pc:picChg chg="add mod">
          <ac:chgData name="Md Motaher Hossain" userId="d4362cb7acae1f17" providerId="LiveId" clId="{48DD2F1A-3C51-4C65-BB63-9C40116D9EE5}" dt="2024-12-14T05:42:37.676" v="2" actId="1076"/>
          <ac:picMkLst>
            <pc:docMk/>
            <pc:sldMk cId="1819359268" sldId="256"/>
            <ac:picMk id="4" creationId="{9C355BFA-586A-4CD6-8CA7-7A839C2B6086}"/>
          </ac:picMkLst>
        </pc:picChg>
      </pc:sldChg>
      <pc:sldChg chg="modSp">
        <pc:chgData name="Md Motaher Hossain" userId="d4362cb7acae1f17" providerId="LiveId" clId="{48DD2F1A-3C51-4C65-BB63-9C40116D9EE5}" dt="2024-12-14T05:17:06.375" v="0"/>
        <pc:sldMkLst>
          <pc:docMk/>
          <pc:sldMk cId="1193417028" sldId="259"/>
        </pc:sldMkLst>
        <pc:picChg chg="mod">
          <ac:chgData name="Md Motaher Hossain" userId="d4362cb7acae1f17" providerId="LiveId" clId="{48DD2F1A-3C51-4C65-BB63-9C40116D9EE5}" dt="2024-12-14T05:17:06.375" v="0"/>
          <ac:picMkLst>
            <pc:docMk/>
            <pc:sldMk cId="1193417028" sldId="259"/>
            <ac:picMk id="3" creationId="{28AD6148-57EB-410D-B916-517D91760299}"/>
          </ac:picMkLst>
        </pc:picChg>
      </pc:sldChg>
      <pc:sldChg chg="addSp add ord modTransition">
        <pc:chgData name="Md Motaher Hossain" userId="d4362cb7acae1f17" providerId="LiveId" clId="{48DD2F1A-3C51-4C65-BB63-9C40116D9EE5}" dt="2025-01-02T17:16:09.104" v="8"/>
        <pc:sldMkLst>
          <pc:docMk/>
          <pc:sldMk cId="1858353545" sldId="262"/>
        </pc:sldMkLst>
        <pc:spChg chg="add">
          <ac:chgData name="Md Motaher Hossain" userId="d4362cb7acae1f17" providerId="LiveId" clId="{48DD2F1A-3C51-4C65-BB63-9C40116D9EE5}" dt="2025-01-02T17:15:42.571" v="6"/>
          <ac:spMkLst>
            <pc:docMk/>
            <pc:sldMk cId="1858353545" sldId="262"/>
            <ac:spMk id="2" creationId="{D3C1F086-F52F-43F6-816D-0AC43A28803C}"/>
          </ac:spMkLst>
        </pc:spChg>
      </pc:sldChg>
      <pc:sldChg chg="addSp modSp add ord modTransition">
        <pc:chgData name="Md Motaher Hossain" userId="d4362cb7acae1f17" providerId="LiveId" clId="{48DD2F1A-3C51-4C65-BB63-9C40116D9EE5}" dt="2025-01-03T17:19:54.095" v="155"/>
        <pc:sldMkLst>
          <pc:docMk/>
          <pc:sldMk cId="1320353535" sldId="263"/>
        </pc:sldMkLst>
        <pc:spChg chg="add mod">
          <ac:chgData name="Md Motaher Hossain" userId="d4362cb7acae1f17" providerId="LiveId" clId="{48DD2F1A-3C51-4C65-BB63-9C40116D9EE5}" dt="2025-01-02T19:06:26.344" v="20" actId="1076"/>
          <ac:spMkLst>
            <pc:docMk/>
            <pc:sldMk cId="1320353535" sldId="263"/>
            <ac:spMk id="2" creationId="{5CFD78A1-D8C9-410A-ADFD-6936F304EF71}"/>
          </ac:spMkLst>
        </pc:spChg>
        <pc:spChg chg="add mod">
          <ac:chgData name="Md Motaher Hossain" userId="d4362cb7acae1f17" providerId="LiveId" clId="{48DD2F1A-3C51-4C65-BB63-9C40116D9EE5}" dt="2025-01-03T17:19:27.342" v="153" actId="20577"/>
          <ac:spMkLst>
            <pc:docMk/>
            <pc:sldMk cId="1320353535" sldId="263"/>
            <ac:spMk id="3" creationId="{995B2488-1133-4A5C-99B1-23FB88A76A10}"/>
          </ac:spMkLst>
        </pc:spChg>
      </pc:sldChg>
      <pc:sldChg chg="addSp modSp add ord modTransition">
        <pc:chgData name="Md Motaher Hossain" userId="d4362cb7acae1f17" providerId="LiveId" clId="{48DD2F1A-3C51-4C65-BB63-9C40116D9EE5}" dt="2025-01-02T18:30:20.407" v="18"/>
        <pc:sldMkLst>
          <pc:docMk/>
          <pc:sldMk cId="2481048881" sldId="264"/>
        </pc:sldMkLst>
        <pc:spChg chg="add mod">
          <ac:chgData name="Md Motaher Hossain" userId="d4362cb7acae1f17" providerId="LiveId" clId="{48DD2F1A-3C51-4C65-BB63-9C40116D9EE5}" dt="2025-01-02T17:54:27.601" v="12" actId="1076"/>
          <ac:spMkLst>
            <pc:docMk/>
            <pc:sldMk cId="2481048881" sldId="264"/>
            <ac:spMk id="2" creationId="{4F0CB3AE-AB98-4B5C-9AA9-597EB2F3B84F}"/>
          </ac:spMkLst>
        </pc:spChg>
        <pc:picChg chg="add mod">
          <ac:chgData name="Md Motaher Hossain" userId="d4362cb7acae1f17" providerId="LiveId" clId="{48DD2F1A-3C51-4C65-BB63-9C40116D9EE5}" dt="2025-01-02T18:30:02.964" v="16" actId="14100"/>
          <ac:picMkLst>
            <pc:docMk/>
            <pc:sldMk cId="2481048881" sldId="264"/>
            <ac:picMk id="1026" creationId="{87C50823-322C-4B88-B9C6-176C123AAA0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9B3372-74CF-4E21-A4D4-286B22AA5A6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63762BE-D43C-49F5-99A5-BF49C695927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85766F-5EC0-4797-B4D1-777FCB005B11}" type="datetimeFigureOut">
              <a:rPr lang="en-US" smtClean="0"/>
              <a:t>7/21/2026</a:t>
            </a:fld>
            <a:endParaRPr lang="en-US" dirty="0"/>
          </a:p>
        </p:txBody>
      </p:sp>
      <p:sp>
        <p:nvSpPr>
          <p:cNvPr id="4" name="Footer Placeholder 3">
            <a:extLst>
              <a:ext uri="{FF2B5EF4-FFF2-40B4-BE49-F238E27FC236}">
                <a16:creationId xmlns:a16="http://schemas.microsoft.com/office/drawing/2014/main" id="{1989E452-9BCA-4AF5-9A9C-233BF410EAA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6BF9F63-CE4F-44E2-A07D-7E654DE9F57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0AC76B-F5B1-4D6E-BACD-2A80744AC929}" type="slidenum">
              <a:rPr lang="en-US" smtClean="0"/>
              <a:t>‹#›</a:t>
            </a:fld>
            <a:endParaRPr lang="en-US" dirty="0"/>
          </a:p>
        </p:txBody>
      </p:sp>
    </p:spTree>
    <p:extLst>
      <p:ext uri="{BB962C8B-B14F-4D97-AF65-F5344CB8AC3E}">
        <p14:creationId xmlns:p14="http://schemas.microsoft.com/office/powerpoint/2010/main" val="32051452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B4B5EC-152C-4627-80C0-63B10D5574EF}" type="datetimeFigureOut">
              <a:rPr lang="en-US" smtClean="0"/>
              <a:t>7/21/2026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EEE60E-651F-40CC-AD73-C00F10CE42B6}" type="slidenum">
              <a:rPr lang="en-US" smtClean="0"/>
              <a:t>‹#›</a:t>
            </a:fld>
            <a:endParaRPr lang="en-US" dirty="0"/>
          </a:p>
        </p:txBody>
      </p:sp>
    </p:spTree>
    <p:extLst>
      <p:ext uri="{BB962C8B-B14F-4D97-AF65-F5344CB8AC3E}">
        <p14:creationId xmlns:p14="http://schemas.microsoft.com/office/powerpoint/2010/main" val="2025417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64891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7/21/2026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15349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1356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217721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132178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pPr/>
              <a:t>7/21/2026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205748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pPr/>
              <a:t>7/21/2026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65036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00262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8691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6094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8049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69744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7/21/2026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22667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43361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1247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8A87A34-81AB-432B-8DAE-1953F412C126}" type="datetimeFigureOut">
              <a:rPr lang="en-US" smtClean="0"/>
              <a:t>7/21/2026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50202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7/21/2026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08480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8A87A34-81AB-432B-8DAE-1953F412C126}" type="datetimeFigureOut">
              <a:rPr lang="en-US" smtClean="0"/>
              <a:pPr/>
              <a:t>7/21/2026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82840176"/>
      </p:ext>
    </p:extLst>
  </p:cSld>
  <p:clrMap bg1="dk1" tx1="lt1" bg2="dk2" tx2="lt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 id="2147484112" r:id="rId12"/>
    <p:sldLayoutId id="2147484113" r:id="rId13"/>
    <p:sldLayoutId id="2147484114" r:id="rId14"/>
    <p:sldLayoutId id="2147484115" r:id="rId15"/>
    <p:sldLayoutId id="2147484116" r:id="rId16"/>
    <p:sldLayoutId id="214748411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0CB3AE-AB98-4B5C-9AA9-597EB2F3B84F}"/>
              </a:ext>
            </a:extLst>
          </p:cNvPr>
          <p:cNvSpPr/>
          <p:nvPr/>
        </p:nvSpPr>
        <p:spPr>
          <a:xfrm>
            <a:off x="2953407" y="583408"/>
            <a:ext cx="6096000" cy="1938992"/>
          </a:xfrm>
          <a:prstGeom prst="rect">
            <a:avLst/>
          </a:prstGeom>
        </p:spPr>
        <p:txBody>
          <a:bodyPr>
            <a:spAutoFit/>
          </a:bodyPr>
          <a:lstStyle/>
          <a:p>
            <a:pPr lvl="0"/>
            <a:r>
              <a:rPr lang="en-GB" sz="6000" dirty="0" err="1">
                <a:solidFill>
                  <a:srgbClr val="FFFF00"/>
                </a:solidFill>
              </a:rPr>
              <a:t>আজকের</a:t>
            </a:r>
            <a:r>
              <a:rPr lang="en-GB" sz="6000" dirty="0">
                <a:solidFill>
                  <a:srgbClr val="FFFF00"/>
                </a:solidFill>
              </a:rPr>
              <a:t> </a:t>
            </a:r>
            <a:r>
              <a:rPr lang="en-GB" sz="6000" dirty="0" err="1">
                <a:solidFill>
                  <a:srgbClr val="FFFF00"/>
                </a:solidFill>
              </a:rPr>
              <a:t>ক্লাসে</a:t>
            </a:r>
            <a:r>
              <a:rPr lang="en-GB" sz="6000" dirty="0">
                <a:solidFill>
                  <a:srgbClr val="FFFF00"/>
                </a:solidFill>
              </a:rPr>
              <a:t/>
            </a:r>
            <a:br>
              <a:rPr lang="en-GB" sz="6000" dirty="0">
                <a:solidFill>
                  <a:srgbClr val="FFFF00"/>
                </a:solidFill>
              </a:rPr>
            </a:br>
            <a:r>
              <a:rPr lang="en-GB" sz="6000" dirty="0">
                <a:solidFill>
                  <a:srgbClr val="FFFF00"/>
                </a:solidFill>
              </a:rPr>
              <a:t>       </a:t>
            </a:r>
            <a:r>
              <a:rPr lang="en-GB" sz="6000" dirty="0" err="1">
                <a:solidFill>
                  <a:srgbClr val="FFFF00"/>
                </a:solidFill>
              </a:rPr>
              <a:t>তোমাদের</a:t>
            </a:r>
            <a:r>
              <a:rPr lang="en-GB" sz="6000" dirty="0">
                <a:solidFill>
                  <a:srgbClr val="FFFF00"/>
                </a:solidFill>
              </a:rPr>
              <a:t> </a:t>
            </a:r>
            <a:r>
              <a:rPr lang="en-GB" sz="6000" dirty="0" err="1">
                <a:solidFill>
                  <a:srgbClr val="FFFF00"/>
                </a:solidFill>
              </a:rPr>
              <a:t>স্বাগতম</a:t>
            </a:r>
            <a:r>
              <a:rPr lang="en-GB" sz="6000" dirty="0">
                <a:solidFill>
                  <a:srgbClr val="FFFF00"/>
                </a:solidFill>
              </a:rPr>
              <a:t> </a:t>
            </a:r>
            <a:endParaRPr lang="en-GB" sz="6000" dirty="0">
              <a:solidFill>
                <a:prstClr val="white"/>
              </a:solidFill>
            </a:endParaRPr>
          </a:p>
        </p:txBody>
      </p:sp>
      <p:pic>
        <p:nvPicPr>
          <p:cNvPr id="1026" name="Picture 2" descr="Image result for Rose Bouquet Wallpaper">
            <a:extLst>
              <a:ext uri="{FF2B5EF4-FFF2-40B4-BE49-F238E27FC236}">
                <a16:creationId xmlns:a16="http://schemas.microsoft.com/office/drawing/2014/main" id="{87C50823-322C-4B88-B9C6-176C123AAA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399" y="2850804"/>
            <a:ext cx="6410501" cy="3920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10488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8D3E5-C7A3-47DF-A374-46BF83A69904}"/>
              </a:ext>
            </a:extLst>
          </p:cNvPr>
          <p:cNvSpPr>
            <a:spLocks noGrp="1"/>
          </p:cNvSpPr>
          <p:nvPr>
            <p:ph type="ctrTitle"/>
          </p:nvPr>
        </p:nvSpPr>
        <p:spPr>
          <a:xfrm>
            <a:off x="270933" y="2144889"/>
            <a:ext cx="7778045" cy="1365074"/>
          </a:xfrm>
        </p:spPr>
        <p:txBody>
          <a:bodyPr>
            <a:normAutofit/>
          </a:bodyPr>
          <a:lstStyle/>
          <a:p>
            <a:pPr algn="ctr"/>
            <a:r>
              <a:rPr lang="en-US" sz="5400" dirty="0" err="1" smtClean="0">
                <a:solidFill>
                  <a:schemeClr val="tx1"/>
                </a:solidFill>
                <a:latin typeface="Rockwell" panose="02060603020205020403" pitchFamily="18" charset="0"/>
              </a:rPr>
              <a:t>শিক্ষক</a:t>
            </a:r>
            <a:r>
              <a:rPr lang="en-US" sz="5400" dirty="0" smtClean="0">
                <a:solidFill>
                  <a:schemeClr val="tx1"/>
                </a:solidFill>
                <a:latin typeface="Rockwell" panose="02060603020205020403" pitchFamily="18" charset="0"/>
              </a:rPr>
              <a:t> </a:t>
            </a:r>
            <a:r>
              <a:rPr lang="en-US" sz="5400" dirty="0" err="1" smtClean="0">
                <a:solidFill>
                  <a:schemeClr val="tx1"/>
                </a:solidFill>
                <a:latin typeface="Rockwell" panose="02060603020205020403" pitchFamily="18" charset="0"/>
              </a:rPr>
              <a:t>পরিচিতি</a:t>
            </a:r>
            <a:endParaRPr lang="en-US" sz="5400" dirty="0">
              <a:solidFill>
                <a:schemeClr val="tx1"/>
              </a:solidFill>
              <a:latin typeface="Rockwell" panose="02060603020205020403" pitchFamily="18" charset="0"/>
            </a:endParaRPr>
          </a:p>
        </p:txBody>
      </p:sp>
      <p:sp>
        <p:nvSpPr>
          <p:cNvPr id="3" name="Subtitle 2">
            <a:extLst>
              <a:ext uri="{FF2B5EF4-FFF2-40B4-BE49-F238E27FC236}">
                <a16:creationId xmlns:a16="http://schemas.microsoft.com/office/drawing/2014/main" id="{2E78725B-6E40-4D82-B375-7831D81C29EE}"/>
              </a:ext>
            </a:extLst>
          </p:cNvPr>
          <p:cNvSpPr>
            <a:spLocks noGrp="1"/>
          </p:cNvSpPr>
          <p:nvPr>
            <p:ph type="subTitle" idx="1"/>
          </p:nvPr>
        </p:nvSpPr>
        <p:spPr>
          <a:xfrm>
            <a:off x="827553" y="4123652"/>
            <a:ext cx="6137691" cy="2525504"/>
          </a:xfrm>
        </p:spPr>
        <p:txBody>
          <a:bodyPr>
            <a:normAutofit fontScale="32500" lnSpcReduction="20000"/>
          </a:bodyPr>
          <a:lstStyle/>
          <a:p>
            <a:pPr algn="ctr"/>
            <a:r>
              <a:rPr lang="en-US" sz="12800" dirty="0" err="1" smtClean="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rPr>
              <a:t>মো:হাসান</a:t>
            </a:r>
            <a:r>
              <a:rPr lang="en-US" sz="12800" dirty="0" smtClean="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rPr>
              <a:t> </a:t>
            </a:r>
            <a:r>
              <a:rPr lang="en-US" sz="12800" dirty="0" err="1" smtClean="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rPr>
              <a:t>ইমাম</a:t>
            </a:r>
            <a:endParaRPr lang="en-US" sz="12800" dirty="0" smtClean="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endParaRPr>
          </a:p>
          <a:p>
            <a:pPr algn="ctr"/>
            <a:r>
              <a:rPr lang="en-US" sz="12800" dirty="0" err="1" smtClean="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rPr>
              <a:t>প্রভাষক</a:t>
            </a:r>
            <a:r>
              <a:rPr lang="en-US" sz="12800" dirty="0" smtClean="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rPr>
              <a:t> (</a:t>
            </a:r>
            <a:r>
              <a:rPr lang="en-US" sz="12800" dirty="0" err="1" smtClean="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rPr>
              <a:t>রসায়ন</a:t>
            </a:r>
            <a:r>
              <a:rPr lang="en-US" sz="12800" dirty="0" smtClean="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rPr>
              <a:t>) </a:t>
            </a:r>
          </a:p>
          <a:p>
            <a:pPr algn="ctr"/>
            <a:r>
              <a:rPr lang="en-US" sz="12800" dirty="0" err="1" smtClean="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rPr>
              <a:t>রাজাবাড়ী</a:t>
            </a:r>
            <a:r>
              <a:rPr lang="en-US" sz="12800" dirty="0" smtClean="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rPr>
              <a:t> </a:t>
            </a:r>
            <a:r>
              <a:rPr lang="en-US" sz="12800" dirty="0" err="1" smtClean="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rPr>
              <a:t>কলেজ</a:t>
            </a:r>
            <a:endParaRPr lang="en-US" sz="12800" dirty="0" smtClean="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endParaRPr>
          </a:p>
          <a:p>
            <a:pPr algn="ctr"/>
            <a:r>
              <a:rPr lang="en-US" sz="12800" dirty="0" err="1" smtClean="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rPr>
              <a:t>মির্জাপুর</a:t>
            </a:r>
            <a:r>
              <a:rPr lang="en-US" sz="12800" dirty="0" smtClean="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rPr>
              <a:t>, </a:t>
            </a:r>
            <a:r>
              <a:rPr lang="en-US" sz="12800" dirty="0" err="1">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rPr>
              <a:t>টাঙ্গাইল</a:t>
            </a:r>
            <a:r>
              <a:rPr lang="en-US" sz="12800" dirty="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rPr>
              <a:t>।</a:t>
            </a:r>
          </a:p>
          <a:p>
            <a:pPr algn="ctr"/>
            <a:endParaRPr lang="en-US" sz="2400" dirty="0">
              <a:solidFill>
                <a:schemeClr val="bg2">
                  <a:lumMod val="20000"/>
                  <a:lumOff val="8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043" b="1936"/>
          <a:stretch/>
        </p:blipFill>
        <p:spPr>
          <a:xfrm>
            <a:off x="7440245" y="1672492"/>
            <a:ext cx="4751755" cy="5072184"/>
          </a:xfrm>
          <a:prstGeom prst="rect">
            <a:avLst/>
          </a:prstGeom>
        </p:spPr>
      </p:pic>
    </p:spTree>
    <p:custDataLst>
      <p:tags r:id="rId1"/>
    </p:custDataLst>
    <p:extLst>
      <p:ext uri="{BB962C8B-B14F-4D97-AF65-F5344CB8AC3E}">
        <p14:creationId xmlns:p14="http://schemas.microsoft.com/office/powerpoint/2010/main" val="1819359268"/>
      </p:ext>
    </p:extLst>
  </p:cSld>
  <p:clrMapOvr>
    <a:masterClrMapping/>
  </p:clrMapOvr>
  <mc:AlternateContent xmlns:mc="http://schemas.openxmlformats.org/markup-compatibility/2006" xmlns:p14="http://schemas.microsoft.com/office/powerpoint/2010/main">
    <mc:Choice Requires="p14">
      <p:transition spd="slow" p14:dur="1500" advTm="7638">
        <p:split orient="vert"/>
      </p:transition>
    </mc:Choice>
    <mc:Fallback xmlns="">
      <p:transition spd="slow" advTm="7638">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34DB6CE4-2B13-4715-B5B2-615A55922CA1}"/>
                  </a:ext>
                </a:extLst>
              </p:cNvPr>
              <p:cNvSpPr>
                <a:spLocks noGrp="1"/>
              </p:cNvSpPr>
              <p:nvPr>
                <p:ph type="title"/>
              </p:nvPr>
            </p:nvSpPr>
            <p:spPr>
              <a:xfrm>
                <a:off x="835996" y="1986843"/>
                <a:ext cx="10023298" cy="3838223"/>
              </a:xfrm>
            </p:spPr>
            <p:txBody>
              <a:bodyPr>
                <a:noAutofit/>
              </a:bodyPr>
              <a:lstStyle/>
              <a:p>
                <a:pPr fontAlgn="base"/>
                <a:r>
                  <a:rPr lang="en-US" sz="2400" b="1" dirty="0" smtClean="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t>
                </a:r>
                <a:r>
                  <a:rPr lang="bn-BD" sz="2000" b="1" dirty="0" smtClean="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কোন </a:t>
                </a:r>
                <a:r>
                  <a:rPr lang="bn-BD" sz="2000" b="1"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অণুতে উপস্থিত দুটি পরমাণুর মধ্যে শেয়ারকৃত ইলেকট্রন যুগলকে একটি পরমাণুর নিজের দিকে আকর্ষণ করার ক্ষমতাকে তার তড়িৎঋণাত্মকতা বলে।</a:t>
                </a:r>
                <a:r>
                  <a:rPr lang="en-GB" sz="2000" b="1"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r>
                <a:br>
                  <a:rPr lang="en-GB" sz="2000" b="1"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br>
                <a:r>
                  <a:rPr lang="en-GB"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r>
                <a:br>
                  <a:rPr lang="en-GB"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br>
                <a:r>
                  <a:rPr lang="bn-BD"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উদাহরণস্বরূপ নিম্নের অণুতে </a:t>
                </a:r>
                <a:r>
                  <a:rPr lang="en-GB"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A </a:t>
                </a:r>
                <a:r>
                  <a:rPr lang="bn-BD"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ও </a:t>
                </a:r>
                <a:r>
                  <a:rPr lang="en-GB"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B-</a:t>
                </a:r>
                <a:r>
                  <a:rPr lang="bn-BD"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এর মধ্যে শেয়ারকৃত ইলেকট্রন জোড় '</a:t>
                </a:r>
                <a:r>
                  <a:rPr lang="en-GB"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A' </a:t>
                </a:r>
                <a:r>
                  <a:rPr lang="bn-BD"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মৌলের পরমাণুর দিকে বেশি আকৃষ্ট হয় বলে '</a:t>
                </a:r>
                <a:r>
                  <a:rPr lang="en-GB"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A' </a:t>
                </a:r>
                <a:r>
                  <a:rPr lang="bn-BD"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এর বেশি সন্নিকটে আসে। তাই </a:t>
                </a:r>
                <a:r>
                  <a:rPr lang="en-GB"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B </a:t>
                </a:r>
                <a:r>
                  <a:rPr lang="bn-BD"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এর তুলনায় '</a:t>
                </a:r>
                <a:r>
                  <a:rPr lang="en-GB"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A' </a:t>
                </a:r>
                <a:r>
                  <a:rPr lang="bn-BD"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এর তড়িৎঋণাত্মকতা বেশি।</a:t>
                </a:r>
                <a:r>
                  <a:rPr lang="en-GB"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r>
                <a:br>
                  <a:rPr lang="en-GB"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br>
                <a:r>
                  <a:rPr lang="en-GB"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r>
                <a:br>
                  <a:rPr lang="en-GB"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br>
                <a:r>
                  <a:rPr lang="bn-BD" sz="2000" b="1"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মান ও একক : </a:t>
                </a:r>
                <a:r>
                  <a:rPr lang="bn-BD"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সাধারণত অধাতব মৌলের পরমাণুর বহিঃস্তরে অষ্টক পূর্ণতার জন্য ইলেকট্রনের অভাব থাকে</a:t>
                </a:r>
                <a:r>
                  <a:rPr lang="en-GB"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t>
                </a:r>
                <a14:m>
                  <m:oMath xmlns:m="http://schemas.openxmlformats.org/officeDocument/2006/math">
                    <m:sSup>
                      <m:sSupPr>
                        <m:ctrlPr>
                          <a:rPr lang="en-GB" sz="2000" i="1" smtClean="0">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000" b="0" i="1" smtClean="0">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𝑠</m:t>
                        </m:r>
                      </m:e>
                      <m:sup>
                        <m:r>
                          <a:rPr lang="en-GB" sz="2000" b="0" i="1" smtClean="0">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2</m:t>
                        </m:r>
                      </m:sup>
                    </m:sSup>
                    <m:sSup>
                      <m:sSupPr>
                        <m:ctrlPr>
                          <a:rPr lang="en-GB" sz="2000" i="1" smtClean="0">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000" b="0" i="1" smtClean="0">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𝑝</m:t>
                        </m:r>
                      </m:e>
                      <m:sup>
                        <m:r>
                          <a:rPr lang="en-GB" sz="2000" b="0" i="1" smtClean="0">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2</m:t>
                        </m:r>
                      </m:sup>
                    </m:sSup>
                  </m:oMath>
                </a14:m>
                <a:r>
                  <a:rPr lang="en-GB" sz="2000" dirty="0">
                    <a:solidFill>
                      <a:schemeClr val="tx1"/>
                    </a:solidFill>
                    <a:effectLst>
                      <a:outerShdw blurRad="38100" dist="38100" dir="2700000" algn="tl">
                        <a:srgbClr val="000000">
                          <a:alpha val="43137"/>
                        </a:srgbClr>
                      </a:outerShdw>
                    </a:effectLst>
                    <a:cs typeface="Shonar Bangla" panose="02020603050405020304" pitchFamily="18" charset="0"/>
                  </a:rPr>
                  <a:t> </a:t>
                </a:r>
                <a14:m>
                  <m:oMath xmlns:m="http://schemas.openxmlformats.org/officeDocument/2006/math">
                    <m:sSup>
                      <m:sSupPr>
                        <m:ctrlPr>
                          <a:rPr lang="en-GB" sz="2000" i="1">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000" i="1">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𝑠</m:t>
                        </m:r>
                      </m:e>
                      <m:sup>
                        <m:r>
                          <a:rPr lang="en-GB" sz="2000" i="1">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2</m:t>
                        </m:r>
                      </m:sup>
                    </m:sSup>
                    <m:sSup>
                      <m:sSupPr>
                        <m:ctrlPr>
                          <a:rPr lang="en-GB" sz="2000" i="1">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000" i="1">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𝑝</m:t>
                        </m:r>
                      </m:e>
                      <m:sup>
                        <m:r>
                          <a:rPr lang="en-GB" sz="2000" b="0" i="1" smtClean="0">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3</m:t>
                        </m:r>
                      </m:sup>
                    </m:sSup>
                  </m:oMath>
                </a14:m>
                <a:r>
                  <a:rPr lang="en-GB" sz="2000" dirty="0">
                    <a:solidFill>
                      <a:schemeClr val="tx1"/>
                    </a:solidFill>
                    <a:effectLst>
                      <a:outerShdw blurRad="38100" dist="38100" dir="2700000" algn="tl">
                        <a:srgbClr val="000000">
                          <a:alpha val="43137"/>
                        </a:srgbClr>
                      </a:outerShdw>
                    </a:effectLst>
                    <a:cs typeface="Shonar Bangla" panose="02020603050405020304" pitchFamily="18" charset="0"/>
                  </a:rPr>
                  <a:t> </a:t>
                </a:r>
                <a14:m>
                  <m:oMath xmlns:m="http://schemas.openxmlformats.org/officeDocument/2006/math">
                    <m:sSup>
                      <m:sSupPr>
                        <m:ctrlPr>
                          <a:rPr lang="en-GB" sz="2000" i="1">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000" i="1">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𝑠</m:t>
                        </m:r>
                      </m:e>
                      <m:sup>
                        <m:r>
                          <a:rPr lang="en-GB" sz="2000" i="1">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2</m:t>
                        </m:r>
                      </m:sup>
                    </m:sSup>
                    <m:sSup>
                      <m:sSupPr>
                        <m:ctrlPr>
                          <a:rPr lang="en-GB" sz="2000" i="1">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000" i="1">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𝑝</m:t>
                        </m:r>
                      </m:e>
                      <m:sup>
                        <m:r>
                          <a:rPr lang="en-GB" sz="2000" b="0" i="1" smtClean="0">
                            <a:solidFill>
                              <a:schemeClr val="tx1"/>
                            </a:solidFill>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4</m:t>
                        </m:r>
                      </m:sup>
                    </m:sSup>
                  </m:oMath>
                </a14:m>
                <a:r>
                  <a:rPr lang="bn-BD"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তাই অধাতুসমূহের ইলেকট্রন গ্রাহী বৈশিষ্ট্য বেশি থাকে। এজন্য অধাতুসমূহের তড়িৎ ঋণাত্মকতার মান উচ্চ (</a:t>
                </a:r>
                <a:r>
                  <a:rPr lang="en-GB"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F = 4, O = 3.5, CI = 3.0) </a:t>
                </a:r>
                <a:r>
                  <a:rPr lang="bn-BD"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এবং ধাতু সমূহের তড়িৎঋণাত্মকতা নিম্ন (</a:t>
                </a:r>
                <a:r>
                  <a:rPr lang="en-GB"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Na = 0.9. Mg= 1.2)। </a:t>
                </a:r>
                <a:r>
                  <a:rPr lang="bn-BD" sz="20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নিষ্ক্রিয় গ্যাসসমূহ তড়িৎ নিরপেক্ষ। তাই এদের তড়িৎ ঋণাত্মকতার মান '0' (শূন্য)। তড়িৎঋণাত্মকতার কোনে একক নেই।</a:t>
                </a:r>
              </a:p>
            </p:txBody>
          </p:sp>
        </mc:Choice>
        <mc:Fallback xmlns="">
          <p:sp>
            <p:nvSpPr>
              <p:cNvPr id="2" name="Title 1">
                <a:extLst>
                  <a:ext uri="{FF2B5EF4-FFF2-40B4-BE49-F238E27FC236}">
                    <a16:creationId xmlns:a16="http://schemas.microsoft.com/office/drawing/2014/main" id="{34DB6CE4-2B13-4715-B5B2-615A55922CA1}"/>
                  </a:ext>
                </a:extLst>
              </p:cNvPr>
              <p:cNvSpPr>
                <a:spLocks noGrp="1" noRot="1" noChangeAspect="1" noMove="1" noResize="1" noEditPoints="1" noAdjustHandles="1" noChangeArrowheads="1" noChangeShapeType="1" noTextEdit="1"/>
              </p:cNvSpPr>
              <p:nvPr>
                <p:ph type="title"/>
              </p:nvPr>
            </p:nvSpPr>
            <p:spPr>
              <a:xfrm>
                <a:off x="835996" y="1986843"/>
                <a:ext cx="10023298" cy="3838223"/>
              </a:xfrm>
              <a:blipFill>
                <a:blip r:embed="rId3"/>
                <a:stretch>
                  <a:fillRect l="-669" r="-1460" b="-2857"/>
                </a:stretch>
              </a:blipFill>
            </p:spPr>
            <p:txBody>
              <a:bodyPr/>
              <a:lstStyle/>
              <a:p>
                <a:r>
                  <a:rPr lang="en-US">
                    <a:noFill/>
                  </a:rPr>
                  <a:t> </a:t>
                </a:r>
              </a:p>
            </p:txBody>
          </p:sp>
        </mc:Fallback>
      </mc:AlternateContent>
      <p:sp>
        <p:nvSpPr>
          <p:cNvPr id="5" name="TextBox 4"/>
          <p:cNvSpPr txBox="1"/>
          <p:nvPr/>
        </p:nvSpPr>
        <p:spPr>
          <a:xfrm>
            <a:off x="2980268" y="903112"/>
            <a:ext cx="6163732" cy="584775"/>
          </a:xfrm>
          <a:prstGeom prst="rect">
            <a:avLst/>
          </a:prstGeom>
          <a:noFill/>
        </p:spPr>
        <p:txBody>
          <a:bodyPr wrap="square" rtlCol="0">
            <a:spAutoFit/>
          </a:bodyPr>
          <a:lstStyle/>
          <a:p>
            <a:r>
              <a:rPr lang="en-US" sz="3200" dirty="0" err="1" smtClean="0"/>
              <a:t>আলোচ্য</a:t>
            </a:r>
            <a:r>
              <a:rPr lang="en-US" sz="3200" dirty="0" smtClean="0"/>
              <a:t> </a:t>
            </a:r>
            <a:r>
              <a:rPr lang="en-US" sz="3200" dirty="0" err="1" smtClean="0"/>
              <a:t>বিষয়</a:t>
            </a:r>
            <a:r>
              <a:rPr lang="en-US" sz="3200" dirty="0" smtClean="0"/>
              <a:t> : </a:t>
            </a:r>
            <a:r>
              <a:rPr lang="en-US" sz="3200" dirty="0" err="1" smtClean="0"/>
              <a:t>তড়ি</a:t>
            </a:r>
            <a:r>
              <a:rPr lang="en-US" sz="3200" dirty="0" smtClean="0"/>
              <a:t>ৎ </a:t>
            </a:r>
            <a:r>
              <a:rPr lang="en-US" sz="3200" dirty="0" err="1" smtClean="0"/>
              <a:t>ঋণাত্নকতা</a:t>
            </a:r>
            <a:r>
              <a:rPr lang="en-US" sz="3200" dirty="0" smtClean="0"/>
              <a:t> </a:t>
            </a:r>
            <a:endParaRPr lang="en-US" sz="3200" dirty="0"/>
          </a:p>
        </p:txBody>
      </p:sp>
    </p:spTree>
    <p:custDataLst>
      <p:tags r:id="rId1"/>
    </p:custDataLst>
    <p:extLst>
      <p:ext uri="{BB962C8B-B14F-4D97-AF65-F5344CB8AC3E}">
        <p14:creationId xmlns:p14="http://schemas.microsoft.com/office/powerpoint/2010/main" val="3253689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463">
        <p15:prstTrans prst="pageCurlDouble"/>
      </p:transition>
    </mc:Choice>
    <mc:Fallback xmlns="">
      <p:transition spd="slow" advTm="746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2C345A8-DA98-4618-850D-9070FB992DA8}"/>
              </a:ext>
            </a:extLst>
          </p:cNvPr>
          <p:cNvSpPr>
            <a:spLocks noGrp="1"/>
          </p:cNvSpPr>
          <p:nvPr>
            <p:ph type="title"/>
          </p:nvPr>
        </p:nvSpPr>
        <p:spPr>
          <a:xfrm>
            <a:off x="1084351" y="1313280"/>
            <a:ext cx="10023298" cy="4424131"/>
          </a:xfrm>
        </p:spPr>
        <p:txBody>
          <a:bodyPr>
            <a:noAutofit/>
          </a:bodyPr>
          <a:lstStyle/>
          <a:p>
            <a:pPr fontAlgn="base"/>
            <a:r>
              <a:rPr lang="bn-BD" sz="2800" b="1"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নির্ভরশীলতা:</a:t>
            </a:r>
            <a:r>
              <a:rPr lang="bn-BD"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তড়িৎঋণাত্মকতা মৌলের একটি বিশিষ্ট ধর্ম। এর মান আপেক্ষিক যা আয়নীকরণ শক্তি ও ইলেকট্রন আসক্তির উপর নির্ভরশীল। তাই এটি মূলত নির্ভর করে-</a:t>
            </a:r>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r>
            <a:b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br>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r>
            <a:b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br>
            <a:r>
              <a:rPr lang="bn-BD"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a:t>
            </a:r>
            <a:r>
              <a:rPr lang="en-GB" sz="2800" dirty="0" err="1">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i</a:t>
            </a:r>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t>
            </a:r>
            <a:r>
              <a:rPr lang="bn-BD"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পরমাণুর আকার</a:t>
            </a:r>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r>
            <a:b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br>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r>
            <a:b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br>
            <a:r>
              <a:rPr lang="bn-BD"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a:t>
            </a:r>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ii) </a:t>
            </a:r>
            <a:r>
              <a:rPr lang="bn-BD"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এর বহিঃস্থ ইলেকট্রন স্তরের উপর অনুভূত নিউক্লিয়ার চার্জের আকর্ষণ এবং</a:t>
            </a:r>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r>
            <a:b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br>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r>
            <a:b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br>
            <a:r>
              <a:rPr lang="bn-BD"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a:t>
            </a:r>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iii) </a:t>
            </a:r>
            <a:r>
              <a:rPr lang="bn-BD"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বহিঃস্থ শক্তিস্তরের ইলেকট্রনীয় কাঠামোর উপর।</a:t>
            </a:r>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r>
            <a:b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br>
            <a:r>
              <a:rPr lang="en-GB" sz="24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r>
            <a:br>
              <a:rPr lang="en-GB" sz="24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br>
            <a:endParaRPr lang="bn-BD" sz="26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endParaRPr>
          </a:p>
        </p:txBody>
      </p:sp>
    </p:spTree>
    <p:custDataLst>
      <p:tags r:id="rId1"/>
    </p:custDataLst>
    <p:extLst>
      <p:ext uri="{BB962C8B-B14F-4D97-AF65-F5344CB8AC3E}">
        <p14:creationId xmlns:p14="http://schemas.microsoft.com/office/powerpoint/2010/main" val="2172179498"/>
      </p:ext>
    </p:extLst>
  </p:cSld>
  <p:clrMapOvr>
    <a:masterClrMapping/>
  </p:clrMapOvr>
  <mc:AlternateContent xmlns:mc="http://schemas.openxmlformats.org/markup-compatibility/2006" xmlns:p14="http://schemas.microsoft.com/office/powerpoint/2010/main">
    <mc:Choice Requires="p14">
      <p:transition spd="slow" p14:dur="3900" advTm="5919">
        <p14:glitter pattern="hexagon"/>
      </p:transition>
    </mc:Choice>
    <mc:Fallback xmlns="">
      <p:transition spd="slow" advTm="591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13910DB-358D-427A-8F1E-2F8F30A08022}"/>
                  </a:ext>
                </a:extLst>
              </p:cNvPr>
              <p:cNvSpPr>
                <a:spLocks noGrp="1"/>
              </p:cNvSpPr>
              <p:nvPr>
                <p:ph idx="1"/>
              </p:nvPr>
            </p:nvSpPr>
            <p:spPr>
              <a:xfrm>
                <a:off x="1417077" y="1331259"/>
                <a:ext cx="9179205" cy="4195481"/>
              </a:xfrm>
            </p:spPr>
            <p:txBody>
              <a:bodyPr>
                <a:normAutofit fontScale="92500" lnSpcReduction="10000"/>
              </a:bodyPr>
              <a:lstStyle/>
              <a:p>
                <a:pPr marL="0" indent="0" algn="just">
                  <a:buNone/>
                </a:pPr>
                <a:r>
                  <a:rPr lang="en-GB" sz="2800" b="1" dirty="0">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i. </a:t>
                </a:r>
                <a:r>
                  <a:rPr lang="bn-BD" sz="2800" b="1" dirty="0">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পরমাণুর আকার: </a:t>
                </a:r>
                <a:r>
                  <a:rPr lang="bn-BD" sz="2800" dirty="0">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পরমাণুর আকার যত ক্ষুদ্র হয় নিউক্লিয়াস থেকে বহিস্তরের ইলেকট্রনের দূরত্ব যেহেতু কমে যায় তাই শেয়ারকৃত ইলেকট্রন জোড় এর উপর নিউক্লিয়াসের আকর্ষণ বৃদ্ধি পায়। ফলে তড়িৎঋণাত্মকতা বৃদ্ধি পায়। যেমন- </a:t>
                </a:r>
                <a:r>
                  <a:rPr lang="en-GB" sz="1600" dirty="0">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85</a:t>
                </a:r>
                <a:r>
                  <a:rPr lang="en-GB" sz="2800" dirty="0">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At </a:t>
                </a:r>
                <a14:m>
                  <m:oMath xmlns:m="http://schemas.openxmlformats.org/officeDocument/2006/math">
                    <m:r>
                      <a:rPr lang="en-GB" sz="2800" b="0" i="0"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m:t>
                    </m:r>
                    <m:sSup>
                      <m:sSupPr>
                        <m:ctrlPr>
                          <a:rPr lang="en-GB" sz="280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6</m:t>
                        </m:r>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𝑠</m:t>
                        </m:r>
                      </m:e>
                      <m:sup>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2</m:t>
                        </m:r>
                      </m:sup>
                    </m:sSup>
                    <m:sSup>
                      <m:sSupPr>
                        <m:ctrlPr>
                          <a:rPr lang="en-GB" sz="280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6</m:t>
                        </m:r>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𝑝</m:t>
                        </m:r>
                      </m:e>
                      <m:sup>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5</m:t>
                        </m:r>
                      </m:sup>
                    </m:sSup>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m:t>
                    </m:r>
                  </m:oMath>
                </a14:m>
                <a:r>
                  <a:rPr lang="en-GB" sz="2800" dirty="0">
                    <a:effectLst>
                      <a:outerShdw blurRad="38100" dist="38100" dir="2700000" algn="tl">
                        <a:srgbClr val="000000">
                          <a:alpha val="43137"/>
                        </a:srgbClr>
                      </a:outerShdw>
                    </a:effectLst>
                    <a:cs typeface="Shonar Bangla" panose="02020603050405020304" pitchFamily="18" charset="0"/>
                  </a:rPr>
                  <a:t> </a:t>
                </a:r>
                <a:r>
                  <a:rPr lang="bn-BD" sz="2800" dirty="0">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থেকে</a:t>
                </a:r>
                <a:r>
                  <a:rPr lang="en-GB" sz="2800" dirty="0">
                    <a:effectLst>
                      <a:outerShdw blurRad="38100" dist="38100" dir="2700000" algn="tl">
                        <a:srgbClr val="000000">
                          <a:alpha val="43137"/>
                        </a:srgbClr>
                      </a:outerShdw>
                    </a:effectLst>
                    <a:cs typeface="Shonar Bangla" panose="02020603050405020304" pitchFamily="18" charset="0"/>
                  </a:rPr>
                  <a:t> </a:t>
                </a:r>
                <a14:m>
                  <m:oMath xmlns:m="http://schemas.openxmlformats.org/officeDocument/2006/math">
                    <m:r>
                      <m:rPr>
                        <m:sty m:val="p"/>
                      </m:rPr>
                      <a:rPr lang="en-GB" sz="2800"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I</m:t>
                    </m:r>
                    <m:r>
                      <a:rPr lang="en-GB" sz="2800" b="0" i="0"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m:t>
                    </m:r>
                    <m:sSup>
                      <m:sSupPr>
                        <m:ctrlP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5</m:t>
                        </m:r>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𝑠</m:t>
                        </m:r>
                      </m:e>
                      <m:sup>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2</m:t>
                        </m:r>
                      </m:sup>
                    </m:sSup>
                    <m:sSup>
                      <m:sSupPr>
                        <m:ctrlP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5</m:t>
                        </m:r>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𝑝</m:t>
                        </m:r>
                      </m:e>
                      <m:sup>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5</m:t>
                        </m:r>
                      </m:sup>
                    </m:sSup>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m:t>
                    </m:r>
                  </m:oMath>
                </a14:m>
                <a:r>
                  <a:rPr lang="en-GB" sz="2800" dirty="0">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Br (</a:t>
                </a:r>
                <a14:m>
                  <m:oMath xmlns:m="http://schemas.openxmlformats.org/officeDocument/2006/math">
                    <m:sSup>
                      <m:sSupPr>
                        <m:ctrlPr>
                          <a:rPr lang="en-GB" sz="2800" i="1"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b="0" i="1"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4</m:t>
                        </m:r>
                        <m:r>
                          <a:rPr lang="en-GB" sz="2800" b="0" i="1"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𝑠</m:t>
                        </m:r>
                      </m:e>
                      <m:sup>
                        <m:r>
                          <a:rPr lang="en-GB" sz="2800" b="0" i="1"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2</m:t>
                        </m:r>
                      </m:sup>
                    </m:sSup>
                  </m:oMath>
                </a14:m>
                <a:r>
                  <a:rPr lang="en-GB" sz="2800" dirty="0">
                    <a:effectLst>
                      <a:outerShdw blurRad="38100" dist="38100" dir="2700000" algn="tl">
                        <a:srgbClr val="000000">
                          <a:alpha val="43137"/>
                        </a:srgbClr>
                      </a:outerShdw>
                    </a:effectLst>
                    <a:cs typeface="Shonar Bangla" panose="02020603050405020304" pitchFamily="18" charset="0"/>
                  </a:rPr>
                  <a:t> </a:t>
                </a:r>
                <a14:m>
                  <m:oMath xmlns:m="http://schemas.openxmlformats.org/officeDocument/2006/math">
                    <m:sSup>
                      <m:sSupPr>
                        <m:ctrlPr>
                          <a:rPr lang="en-GB" sz="2800" i="1">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i="1">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4</m:t>
                        </m:r>
                        <m:r>
                          <a:rPr lang="en-GB" sz="2800" b="0" i="1"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𝑝</m:t>
                        </m:r>
                      </m:e>
                      <m:sup>
                        <m:r>
                          <a:rPr lang="en-GB" sz="2800" b="0" i="1"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5</m:t>
                        </m:r>
                      </m:sup>
                    </m:sSup>
                  </m:oMath>
                </a14:m>
                <a:r>
                  <a:rPr lang="en-GB" sz="2800" dirty="0">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CI (</a:t>
                </a:r>
                <a14:m>
                  <m:oMath xmlns:m="http://schemas.openxmlformats.org/officeDocument/2006/math">
                    <m:sSup>
                      <m:sSupPr>
                        <m:ctrlPr>
                          <a:rPr lang="en-GB" sz="2800" i="1">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b="0" i="1"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3</m:t>
                        </m:r>
                        <m:r>
                          <a:rPr lang="en-GB" sz="2800" i="1">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𝑠</m:t>
                        </m:r>
                      </m:e>
                      <m:sup>
                        <m:r>
                          <a:rPr lang="en-GB" sz="2800" i="1">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2</m:t>
                        </m:r>
                      </m:sup>
                    </m:sSup>
                  </m:oMath>
                </a14:m>
                <a:r>
                  <a:rPr lang="en-GB" sz="2800" dirty="0">
                    <a:effectLst>
                      <a:outerShdw blurRad="38100" dist="38100" dir="2700000" algn="tl">
                        <a:srgbClr val="000000">
                          <a:alpha val="43137"/>
                        </a:srgbClr>
                      </a:outerShdw>
                    </a:effectLst>
                    <a:cs typeface="Shonar Bangla" panose="02020603050405020304" pitchFamily="18" charset="0"/>
                  </a:rPr>
                  <a:t> </a:t>
                </a:r>
                <a14:m>
                  <m:oMath xmlns:m="http://schemas.openxmlformats.org/officeDocument/2006/math">
                    <m:sSup>
                      <m:sSupPr>
                        <m:ctrlPr>
                          <a:rPr lang="en-GB" sz="2800" i="1">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b="0" i="1"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3</m:t>
                        </m:r>
                        <m:r>
                          <a:rPr lang="en-GB" sz="2800" i="1">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𝑝</m:t>
                        </m:r>
                      </m:e>
                      <m:sup>
                        <m:r>
                          <a:rPr lang="en-GB" sz="2800" i="1"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5</m:t>
                        </m:r>
                      </m:sup>
                    </m:sSup>
                  </m:oMath>
                </a14:m>
                <a:r>
                  <a:rPr lang="en-GB" sz="2800" dirty="0">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t>
                </a:r>
                <a:r>
                  <a:rPr lang="bn-BD" sz="2800" dirty="0">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হয়ে </a:t>
                </a:r>
                <a:r>
                  <a:rPr lang="bn-BD" dirty="0">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9</a:t>
                </a:r>
                <a:r>
                  <a:rPr lang="en-GB" sz="2800" dirty="0">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F (2s²2p³) </a:t>
                </a:r>
                <a:r>
                  <a:rPr lang="bn-BD" sz="2800" dirty="0">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পর্যন্ত পরমাণুর আকার ক্রমান্বয়ে হ্রাস পায় বলে মৌলগুলোর তড়িৎঋণাত্মকতার মান যথাক্রমে 2.1, 2.5, 2.8, 3.0 থেকে 4.0 পর্যন্ত বৃদ্ধি পায়। পরমাণুর আকারের পার্থক্যের কারণে এক্ষেত্রে তড়িৎঋণাকতার পার্থক্য এত বেশি হয় যে? পর্যায়সারণির সর্বাধিক তড়িৎঋণাত্মক মৌল হলেও একই শ্রেণিভুক্ত মৌল </a:t>
                </a:r>
                <a:r>
                  <a:rPr lang="en-GB" sz="2800" dirty="0">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At </a:t>
                </a:r>
                <a:r>
                  <a:rPr lang="bn-BD" sz="2800" dirty="0">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এর তড়িৎঋণাত্মকতা যথেষ্ট কম (2.1)।</a:t>
                </a:r>
                <a:endParaRPr lang="en-GB" sz="2800" dirty="0"/>
              </a:p>
            </p:txBody>
          </p:sp>
        </mc:Choice>
        <mc:Fallback xmlns="">
          <p:sp>
            <p:nvSpPr>
              <p:cNvPr id="3" name="Content Placeholder 2">
                <a:extLst>
                  <a:ext uri="{FF2B5EF4-FFF2-40B4-BE49-F238E27FC236}">
                    <a16:creationId xmlns:a16="http://schemas.microsoft.com/office/drawing/2014/main" id="{A13910DB-358D-427A-8F1E-2F8F30A08022}"/>
                  </a:ext>
                </a:extLst>
              </p:cNvPr>
              <p:cNvSpPr>
                <a:spLocks noGrp="1" noRot="1" noChangeAspect="1" noMove="1" noResize="1" noEditPoints="1" noAdjustHandles="1" noChangeArrowheads="1" noChangeShapeType="1" noTextEdit="1"/>
              </p:cNvSpPr>
              <p:nvPr>
                <p:ph idx="1"/>
              </p:nvPr>
            </p:nvSpPr>
            <p:spPr>
              <a:xfrm>
                <a:off x="1417077" y="1331259"/>
                <a:ext cx="9179205" cy="4195481"/>
              </a:xfrm>
              <a:blipFill>
                <a:blip r:embed="rId2"/>
                <a:stretch>
                  <a:fillRect l="-1195" t="-2322" r="-2523" b="-290"/>
                </a:stretch>
              </a:blipFill>
            </p:spPr>
            <p:txBody>
              <a:bodyPr/>
              <a:lstStyle/>
              <a:p>
                <a:r>
                  <a:rPr lang="en-US">
                    <a:noFill/>
                  </a:rPr>
                  <a:t> </a:t>
                </a:r>
              </a:p>
            </p:txBody>
          </p:sp>
        </mc:Fallback>
      </mc:AlternateContent>
    </p:spTree>
    <p:extLst>
      <p:ext uri="{BB962C8B-B14F-4D97-AF65-F5344CB8AC3E}">
        <p14:creationId xmlns:p14="http://schemas.microsoft.com/office/powerpoint/2010/main" val="125893538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itle 1">
                <a:extLst>
                  <a:ext uri="{FF2B5EF4-FFF2-40B4-BE49-F238E27FC236}">
                    <a16:creationId xmlns:a16="http://schemas.microsoft.com/office/drawing/2014/main" id="{E215AEE6-0969-4262-A31D-CBA16BF009B1}"/>
                  </a:ext>
                </a:extLst>
              </p:cNvPr>
              <p:cNvSpPr>
                <a:spLocks noGrp="1"/>
              </p:cNvSpPr>
              <p:nvPr>
                <p:ph type="title"/>
              </p:nvPr>
            </p:nvSpPr>
            <p:spPr>
              <a:xfrm>
                <a:off x="1201271" y="1331212"/>
                <a:ext cx="9843247" cy="4899258"/>
              </a:xfrm>
            </p:spPr>
            <p:txBody>
              <a:bodyPr>
                <a:noAutofit/>
              </a:bodyPr>
              <a:lstStyle/>
              <a:p>
                <a:pPr fontAlgn="base"/>
                <a:r>
                  <a:rPr lang="en-GB" sz="2800" b="1"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r>
                <a:br>
                  <a:rPr lang="en-GB" sz="2800" b="1"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br>
                <a:r>
                  <a:rPr lang="en-GB" sz="2800" b="1"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ii. </a:t>
                </a:r>
                <a:r>
                  <a:rPr lang="bn-BD" sz="2800" b="1"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ইলেকট্রনীয় কাঠামো: </a:t>
                </a:r>
                <a:r>
                  <a:rPr lang="bn-BD"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পরমাণুর বহিস্তরের ইলেকট্রনীয় কাঠামো অষ্টক পূর্ণতার (</a:t>
                </a:r>
                <a14:m>
                  <m:oMath xmlns:m="http://schemas.openxmlformats.org/officeDocument/2006/math">
                    <m:sSup>
                      <m:sSupPr>
                        <m:ctrlP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𝑛</m:t>
                        </m:r>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𝑠</m:t>
                        </m:r>
                      </m:e>
                      <m:sup>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2</m:t>
                        </m:r>
                      </m:sup>
                    </m:sSup>
                    <m:sSup>
                      <m:sSupPr>
                        <m:ctrlP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𝑛</m:t>
                        </m:r>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𝑝</m:t>
                        </m:r>
                      </m:e>
                      <m:sup>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6</m:t>
                        </m:r>
                      </m:sup>
                    </m:sSup>
                  </m:oMath>
                </a14:m>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t>
                </a:r>
                <a:r>
                  <a:rPr lang="bn-BD"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যত কাছাকছি যায় ইলেকট্রনের প্রতি আকর্ষণও তত বেশি হয়। এজন্য তড়িৎঋণাত্মকতার মানও উচ্চ হয়। এ কারণে হ্যালোজেন (</a:t>
                </a:r>
                <a14:m>
                  <m:oMath xmlns:m="http://schemas.openxmlformats.org/officeDocument/2006/math">
                    <m:sSup>
                      <m:sSupPr>
                        <m:ctrlP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𝑛</m:t>
                        </m:r>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𝑠</m:t>
                        </m:r>
                      </m:e>
                      <m:sup>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2</m:t>
                        </m:r>
                      </m:sup>
                    </m:sSup>
                    <m:sSup>
                      <m:sSupPr>
                        <m:ctrlP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𝑛</m:t>
                        </m:r>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𝑝</m:t>
                        </m:r>
                      </m:e>
                      <m:sup>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5</m:t>
                        </m:r>
                      </m:sup>
                    </m:sSup>
                  </m:oMath>
                </a14:m>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t>
                </a:r>
                <a:r>
                  <a:rPr lang="bn-BD"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সমূহের তড়িৎঋণাত্মকতা কোনো পর্যায়ে সর্বোচ্চ হলেও গ্রুপ 16 এর মৌল </a:t>
                </a:r>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O(</a:t>
                </a:r>
                <a14:m>
                  <m:oMath xmlns:m="http://schemas.openxmlformats.org/officeDocument/2006/math">
                    <m:sSup>
                      <m:sSupPr>
                        <m:ctrlP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2</m:t>
                        </m:r>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𝑠</m:t>
                        </m:r>
                      </m:e>
                      <m:sup>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2</m:t>
                        </m:r>
                      </m:sup>
                    </m:sSup>
                    <m:sSup>
                      <m:sSupPr>
                        <m:ctrlP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2</m:t>
                        </m:r>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𝑝</m:t>
                        </m:r>
                      </m:e>
                      <m:sup>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4</m:t>
                        </m:r>
                      </m:sup>
                    </m:sSup>
                  </m:oMath>
                </a14:m>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S(</a:t>
                </a:r>
                <a14:m>
                  <m:oMath xmlns:m="http://schemas.openxmlformats.org/officeDocument/2006/math">
                    <m:sSup>
                      <m:sSupPr>
                        <m:ctrlP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3</m:t>
                        </m:r>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𝑠</m:t>
                        </m:r>
                      </m:e>
                      <m:sup>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2</m:t>
                        </m:r>
                      </m:sup>
                    </m:sSup>
                    <m:sSup>
                      <m:sSupPr>
                        <m:ctrlP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ctrlPr>
                      </m:sSupPr>
                      <m:e>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3</m:t>
                        </m:r>
                        <m:r>
                          <a:rPr lang="en-GB" sz="2800" i="1" dirty="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𝑝</m:t>
                        </m:r>
                      </m:e>
                      <m:sup>
                        <m:r>
                          <a:rPr lang="en-GB" sz="2800" b="0" i="1" dirty="0" smtClean="0">
                            <a:effectLst>
                              <a:outerShdw blurRad="38100" dist="38100" dir="2700000" algn="tl">
                                <a:srgbClr val="000000">
                                  <a:alpha val="43137"/>
                                </a:srgbClr>
                              </a:outerShdw>
                            </a:effectLst>
                            <a:latin typeface="Cambria Math" panose="02040503050406030204" pitchFamily="18" charset="0"/>
                            <a:cs typeface="Shonar Bangla" panose="02020603050405020304" pitchFamily="18" charset="0"/>
                          </a:rPr>
                          <m:t>4</m:t>
                        </m:r>
                      </m:sup>
                    </m:sSup>
                  </m:oMath>
                </a14:m>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 </a:t>
                </a:r>
                <a:r>
                  <a:rPr lang="bn-BD"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প্রভৃতির তড়িৎঋণাত্মকতার মান এর তুলনায় কম। একইভাবে </a:t>
                </a:r>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Gr 15 </a:t>
                </a:r>
                <a:r>
                  <a:rPr lang="bn-BD"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এর মৌলসমূহের ইলেকট্রনীয় কাঠামোতে </a:t>
                </a:r>
                <a:r>
                  <a:rPr lang="en-GB"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N(2s²2p³), P(3s²3p³) </a:t>
                </a:r>
                <a:r>
                  <a:rPr lang="bn-BD" sz="2800" dirty="0">
                    <a:solidFill>
                      <a:schemeClr val="tx1"/>
                    </a:solidFill>
                    <a:effectLst>
                      <a:outerShdw blurRad="38100" dist="38100" dir="2700000" algn="tl">
                        <a:srgbClr val="000000">
                          <a:alpha val="43137"/>
                        </a:srgbClr>
                      </a:outerShdw>
                    </a:effectLst>
                    <a:latin typeface="Shonar Bangla" panose="02020603050405020304" pitchFamily="18" charset="0"/>
                    <a:cs typeface="Shonar Bangla" panose="02020603050405020304" pitchFamily="18" charset="0"/>
                  </a:rPr>
                  <a:t>আরও বেশি তথা ৩টি ইলেকট্রনের অভাব থাকায় তড়িৎঋণাত্মকতার মান আরও কম হয়।</a:t>
                </a:r>
              </a:p>
            </p:txBody>
          </p:sp>
        </mc:Choice>
        <mc:Fallback xmlns="">
          <p:sp>
            <p:nvSpPr>
              <p:cNvPr id="4" name="Title 1">
                <a:extLst>
                  <a:ext uri="{FF2B5EF4-FFF2-40B4-BE49-F238E27FC236}">
                    <a16:creationId xmlns:a16="http://schemas.microsoft.com/office/drawing/2014/main" id="{E215AEE6-0969-4262-A31D-CBA16BF009B1}"/>
                  </a:ext>
                </a:extLst>
              </p:cNvPr>
              <p:cNvSpPr>
                <a:spLocks noGrp="1" noRot="1" noChangeAspect="1" noMove="1" noResize="1" noEditPoints="1" noAdjustHandles="1" noChangeArrowheads="1" noChangeShapeType="1" noTextEdit="1"/>
              </p:cNvSpPr>
              <p:nvPr>
                <p:ph type="title"/>
              </p:nvPr>
            </p:nvSpPr>
            <p:spPr>
              <a:xfrm>
                <a:off x="1201271" y="1331212"/>
                <a:ext cx="9843247" cy="4899258"/>
              </a:xfrm>
              <a:blipFill>
                <a:blip r:embed="rId2"/>
                <a:stretch>
                  <a:fillRect l="-1300" r="-1486"/>
                </a:stretch>
              </a:blipFill>
            </p:spPr>
            <p:txBody>
              <a:bodyPr/>
              <a:lstStyle/>
              <a:p>
                <a:r>
                  <a:rPr lang="en-GB">
                    <a:noFill/>
                  </a:rPr>
                  <a:t> </a:t>
                </a:r>
              </a:p>
            </p:txBody>
          </p:sp>
        </mc:Fallback>
      </mc:AlternateContent>
    </p:spTree>
    <p:extLst>
      <p:ext uri="{BB962C8B-B14F-4D97-AF65-F5344CB8AC3E}">
        <p14:creationId xmlns:p14="http://schemas.microsoft.com/office/powerpoint/2010/main" val="197952722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AD6148-57EB-410D-B916-517D91760299}"/>
              </a:ext>
            </a:extLst>
          </p:cNvPr>
          <p:cNvPicPr>
            <a:picLocks noChangeAspect="1"/>
          </p:cNvPicPr>
          <p:nvPr/>
        </p:nvPicPr>
        <p:blipFill>
          <a:blip r:embed="rId3">
            <a:duotone>
              <a:prstClr val="black"/>
              <a:schemeClr val="accent3">
                <a:lumMod val="50000"/>
                <a:tint val="45000"/>
                <a:satMod val="400000"/>
              </a:schemeClr>
            </a:duotone>
          </a:blip>
          <a:stretch>
            <a:fillRect/>
          </a:stretch>
        </p:blipFill>
        <p:spPr>
          <a:xfrm>
            <a:off x="0" y="0"/>
            <a:ext cx="12191999" cy="6858000"/>
          </a:xfrm>
          <a:prstGeom prst="rect">
            <a:avLst/>
          </a:prstGeom>
        </p:spPr>
      </p:pic>
    </p:spTree>
    <p:custDataLst>
      <p:tags r:id="rId1"/>
    </p:custDataLst>
    <p:extLst>
      <p:ext uri="{BB962C8B-B14F-4D97-AF65-F5344CB8AC3E}">
        <p14:creationId xmlns:p14="http://schemas.microsoft.com/office/powerpoint/2010/main" val="1193417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869">
        <p15:prstTrans prst="airplane"/>
      </p:transition>
    </mc:Choice>
    <mc:Fallback xmlns="">
      <p:transition spd="slow" advTm="8869">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CFD78A1-D8C9-410A-ADFD-6936F304EF71}"/>
              </a:ext>
            </a:extLst>
          </p:cNvPr>
          <p:cNvSpPr/>
          <p:nvPr/>
        </p:nvSpPr>
        <p:spPr>
          <a:xfrm>
            <a:off x="1336239" y="711737"/>
            <a:ext cx="2961067" cy="830997"/>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4800" b="0" i="0" u="none" strike="noStrike" kern="0" cap="none" spc="0" normalizeH="0" baseline="0" noProof="0" dirty="0" err="1">
                <a:ln>
                  <a:noFill/>
                </a:ln>
                <a:solidFill>
                  <a:srgbClr val="22F227"/>
                </a:solidFill>
                <a:effectLst/>
                <a:uLnTx/>
                <a:uFillTx/>
                <a:ea typeface="+mj-ea"/>
                <a:cs typeface="+mj-cs"/>
              </a:rPr>
              <a:t>বাড়ির</a:t>
            </a:r>
            <a:r>
              <a:rPr kumimoji="0" lang="en-GB" sz="4800" b="0" i="0" u="none" strike="noStrike" kern="0" cap="none" spc="0" normalizeH="0" baseline="0" noProof="0" dirty="0">
                <a:ln>
                  <a:noFill/>
                </a:ln>
                <a:solidFill>
                  <a:srgbClr val="22F227"/>
                </a:solidFill>
                <a:effectLst/>
                <a:uLnTx/>
                <a:uFillTx/>
                <a:ea typeface="+mj-ea"/>
                <a:cs typeface="+mj-cs"/>
              </a:rPr>
              <a:t> </a:t>
            </a:r>
            <a:r>
              <a:rPr kumimoji="0" lang="en-GB" sz="4800" b="0" i="0" u="none" strike="noStrike" kern="0" cap="none" spc="0" normalizeH="0" baseline="0" noProof="0" dirty="0" err="1">
                <a:ln>
                  <a:noFill/>
                </a:ln>
                <a:solidFill>
                  <a:srgbClr val="22F227"/>
                </a:solidFill>
                <a:effectLst/>
                <a:uLnTx/>
                <a:uFillTx/>
                <a:ea typeface="+mj-ea"/>
                <a:cs typeface="+mj-cs"/>
              </a:rPr>
              <a:t>কাজ</a:t>
            </a:r>
            <a:r>
              <a:rPr kumimoji="0" lang="en-GB" sz="4800" b="0" i="0" u="none" strike="noStrike" kern="0" cap="none" spc="0" normalizeH="0" baseline="0" noProof="0" dirty="0">
                <a:ln>
                  <a:noFill/>
                </a:ln>
                <a:solidFill>
                  <a:srgbClr val="22F227"/>
                </a:solidFill>
                <a:effectLst/>
                <a:uLnTx/>
                <a:uFillTx/>
                <a:ea typeface="+mj-ea"/>
                <a:cs typeface="+mj-cs"/>
              </a:rPr>
              <a:t> </a:t>
            </a:r>
            <a:r>
              <a:rPr kumimoji="0" lang="bn-BD" sz="4800" b="0" i="0" u="none" strike="noStrike" kern="0" cap="none" spc="0" normalizeH="0" baseline="0" noProof="0" dirty="0">
                <a:ln>
                  <a:noFill/>
                </a:ln>
                <a:solidFill>
                  <a:srgbClr val="22F227"/>
                </a:solidFill>
                <a:effectLst/>
                <a:uLnTx/>
                <a:uFillTx/>
                <a:ea typeface="+mj-ea"/>
              </a:rPr>
              <a:t>ঃ</a:t>
            </a:r>
            <a:endParaRPr kumimoji="0" lang="en-GB" sz="1800" b="0" i="0" u="none" strike="noStrike" kern="0" cap="none" spc="0" normalizeH="0" baseline="0" noProof="0" dirty="0">
              <a:ln>
                <a:noFill/>
              </a:ln>
              <a:solidFill>
                <a:sysClr val="windowText" lastClr="000000"/>
              </a:solidFill>
              <a:effectLst/>
              <a:uLnTx/>
              <a:uFillTx/>
            </a:endParaRPr>
          </a:p>
        </p:txBody>
      </p:sp>
      <p:sp>
        <p:nvSpPr>
          <p:cNvPr id="3" name="Rectangle 2">
            <a:extLst>
              <a:ext uri="{FF2B5EF4-FFF2-40B4-BE49-F238E27FC236}">
                <a16:creationId xmlns:a16="http://schemas.microsoft.com/office/drawing/2014/main" id="{995B2488-1133-4A5C-99B1-23FB88A76A10}"/>
              </a:ext>
            </a:extLst>
          </p:cNvPr>
          <p:cNvSpPr/>
          <p:nvPr/>
        </p:nvSpPr>
        <p:spPr>
          <a:xfrm>
            <a:off x="3402723" y="1674674"/>
            <a:ext cx="7641021" cy="2123658"/>
          </a:xfrm>
          <a:prstGeom prst="rect">
            <a:avLst/>
          </a:prstGeom>
        </p:spPr>
        <p:txBody>
          <a:bodyPr wrap="square">
            <a:spAutoFit/>
          </a:bodyPr>
          <a:lstStyle/>
          <a:p>
            <a:r>
              <a:rPr lang="bn-BD" dirty="0"/>
              <a:t> নিচের মৌলগুলোর তড়িৎঋণাত্মকতার মান লক্ষ্য </a:t>
            </a:r>
            <a:r>
              <a:rPr lang="en-GB" sz="2400" dirty="0" err="1"/>
              <a:t>করি</a:t>
            </a:r>
            <a:r>
              <a:rPr lang="bn-BD" dirty="0"/>
              <a:t>।</a:t>
            </a:r>
            <a:endParaRPr lang="en-GB" dirty="0"/>
          </a:p>
          <a:p>
            <a:r>
              <a:rPr lang="bn-BD" dirty="0"/>
              <a:t>মৌল</a:t>
            </a:r>
            <a:r>
              <a:rPr lang="en-GB" dirty="0"/>
              <a:t>---</a:t>
            </a:r>
          </a:p>
          <a:p>
            <a:endParaRPr lang="en-GB" dirty="0"/>
          </a:p>
          <a:p>
            <a:r>
              <a:rPr lang="bn-BD" dirty="0"/>
              <a:t>তড়িৎঋণাত্মকতা</a:t>
            </a:r>
            <a:r>
              <a:rPr lang="en-GB" dirty="0"/>
              <a:t>ঃ</a:t>
            </a:r>
            <a:r>
              <a:rPr lang="bn-BD" dirty="0"/>
              <a:t> </a:t>
            </a:r>
            <a:r>
              <a:rPr lang="en-GB" dirty="0"/>
              <a:t>Li  ----1.0,   Be  ----2.0,   C  ----3.0,   F --- -4  Cl  ----3.5</a:t>
            </a:r>
          </a:p>
          <a:p>
            <a:endParaRPr lang="en-GB" dirty="0"/>
          </a:p>
          <a:p>
            <a:r>
              <a:rPr lang="bn-BD" dirty="0"/>
              <a:t>উপরের মৌলগুলোর ইলেকট্রন বিন্যাস লিখে তাদের পর্যায় ও গ্রুপ নির্ণয় কর। এতে তড়িৎঋণাত্মকতার মান কীভাবে পরিবর্তিত হয় ব্যাখ্যা কর।</a:t>
            </a:r>
            <a:endParaRPr lang="en-GB" dirty="0"/>
          </a:p>
        </p:txBody>
      </p:sp>
    </p:spTree>
    <p:extLst>
      <p:ext uri="{BB962C8B-B14F-4D97-AF65-F5344CB8AC3E}">
        <p14:creationId xmlns:p14="http://schemas.microsoft.com/office/powerpoint/2010/main" val="13203535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3C1F086-F52F-43F6-816D-0AC43A28803C}"/>
              </a:ext>
            </a:extLst>
          </p:cNvPr>
          <p:cNvSpPr/>
          <p:nvPr/>
        </p:nvSpPr>
        <p:spPr>
          <a:xfrm>
            <a:off x="3048000" y="1720840"/>
            <a:ext cx="6096000" cy="3416320"/>
          </a:xfrm>
          <a:prstGeom prst="rect">
            <a:avLst/>
          </a:prstGeom>
        </p:spPr>
        <p:txBody>
          <a:bodyPr>
            <a:spAutoFit/>
          </a:bodyPr>
          <a:lstStyle/>
          <a:p>
            <a:pPr marL="857250" lvl="0" indent="-857250">
              <a:buFont typeface="Wingdings" panose="05000000000000000000" pitchFamily="2" charset="2"/>
              <a:buChar char="v"/>
            </a:pPr>
            <a:r>
              <a:rPr lang="bn-BD" sz="7200" dirty="0">
                <a:solidFill>
                  <a:srgbClr val="FFFF00"/>
                </a:solidFill>
              </a:rPr>
              <a:t>ধন্যবাদ </a:t>
            </a:r>
            <a:br>
              <a:rPr lang="bn-BD" sz="7200" dirty="0">
                <a:solidFill>
                  <a:srgbClr val="FFFF00"/>
                </a:solidFill>
              </a:rPr>
            </a:br>
            <a:r>
              <a:rPr lang="bn-BD" sz="7200" dirty="0">
                <a:solidFill>
                  <a:srgbClr val="FFFF00"/>
                </a:solidFill>
              </a:rPr>
              <a:t>               সবাইকে।</a:t>
            </a:r>
            <a:endParaRPr lang="en-GB" sz="7200" dirty="0">
              <a:solidFill>
                <a:prstClr val="white"/>
              </a:solidFill>
            </a:endParaRPr>
          </a:p>
        </p:txBody>
      </p:sp>
    </p:spTree>
    <p:extLst>
      <p:ext uri="{BB962C8B-B14F-4D97-AF65-F5344CB8AC3E}">
        <p14:creationId xmlns:p14="http://schemas.microsoft.com/office/powerpoint/2010/main" val="185835354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2|2.5|1|0.8"/>
</p:tagLst>
</file>

<file path=ppt/tags/tag2.xml><?xml version="1.0" encoding="utf-8"?>
<p:tagLst xmlns:a="http://schemas.openxmlformats.org/drawingml/2006/main" xmlns:r="http://schemas.openxmlformats.org/officeDocument/2006/relationships" xmlns:p="http://schemas.openxmlformats.org/presentationml/2006/main">
  <p:tag name="TIMING" val="|2|2.6"/>
</p:tagLst>
</file>

<file path=ppt/tags/tag3.xml><?xml version="1.0" encoding="utf-8"?>
<p:tagLst xmlns:a="http://schemas.openxmlformats.org/drawingml/2006/main" xmlns:r="http://schemas.openxmlformats.org/officeDocument/2006/relationships" xmlns:p="http://schemas.openxmlformats.org/presentationml/2006/main">
  <p:tag name="TIMING" val="|0.7|1.4"/>
</p:tagLst>
</file>

<file path=ppt/tags/tag4.xml><?xml version="1.0" encoding="utf-8"?>
<p:tagLst xmlns:a="http://schemas.openxmlformats.org/drawingml/2006/main" xmlns:r="http://schemas.openxmlformats.org/officeDocument/2006/relationships" xmlns:p="http://schemas.openxmlformats.org/presentationml/2006/main">
  <p:tag name="TIMING" val="|2.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A7C0B241-13E5-418D-8920-D23491E2D2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579702B-25C7-40D7-9E29-7686B11A9660}">
  <ds:schemaRefs>
    <ds:schemaRef ds:uri="http://schemas.microsoft.com/sharepoint/v3/contenttype/forms"/>
  </ds:schemaRefs>
</ds:datastoreItem>
</file>

<file path=customXml/itemProps3.xml><?xml version="1.0" encoding="utf-8"?>
<ds:datastoreItem xmlns:ds="http://schemas.openxmlformats.org/officeDocument/2006/customXml" ds:itemID="{E7866CFD-F94E-4AE5-ACEA-86FEC0F48A10}">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16c05727-aa75-4e4a-9b5f-8a80a1165891"/>
    <ds:schemaRef ds:uri="http://purl.org/dc/dcmitype/"/>
    <ds:schemaRef ds:uri="http://schemas.microsoft.com/office/infopath/2007/PartnerControls"/>
    <ds:schemaRef ds:uri="71af3243-3dd4-4a8d-8c0d-dd76da1f02a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Ion</Template>
  <TotalTime>27</TotalTime>
  <Words>603</Words>
  <Application>Microsoft Office PowerPoint</Application>
  <PresentationFormat>Widescreen</PresentationFormat>
  <Paragraphs>19</Paragraphs>
  <Slides>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vt:i4>
      </vt:variant>
    </vt:vector>
  </HeadingPairs>
  <TitlesOfParts>
    <vt:vector size="20" baseType="lpstr">
      <vt:lpstr>Arial</vt:lpstr>
      <vt:lpstr>Calibri</vt:lpstr>
      <vt:lpstr>Cambria Math</vt:lpstr>
      <vt:lpstr>Century Gothic</vt:lpstr>
      <vt:lpstr>Rockwell</vt:lpstr>
      <vt:lpstr>Shonar Bangla</vt:lpstr>
      <vt:lpstr>Tahoma</vt:lpstr>
      <vt:lpstr>Vrinda</vt:lpstr>
      <vt:lpstr>Wingdings</vt:lpstr>
      <vt:lpstr>Wingdings 3</vt:lpstr>
      <vt:lpstr>Ion</vt:lpstr>
      <vt:lpstr>PowerPoint Presentation</vt:lpstr>
      <vt:lpstr>শিক্ষক পরিচিতি</vt:lpstr>
      <vt:lpstr> কোন অণুতে উপস্থিত দুটি পরমাণুর মধ্যে শেয়ারকৃত ইলেকট্রন যুগলকে একটি পরমাণুর নিজের দিকে আকর্ষণ করার ক্ষমতাকে তার তড়িৎঋণাত্মকতা বলে।  উদাহরণস্বরূপ নিম্নের অণুতে A ও B-এর মধ্যে শেয়ারকৃত ইলেকট্রন জোড় 'A' মৌলের পরমাণুর দিকে বেশি আকৃষ্ট হয় বলে 'A' এর বেশি সন্নিকটে আসে। তাই B এর তুলনায় 'A' এর তড়িৎঋণাত্মকতা বেশি।  মান ও একক : সাধারণত অধাতব মৌলের পরমাণুর বহিঃস্তরে অষ্টক পূর্ণতার জন্য ইলেকট্রনের অভাব থাকে (s^2 p^2 s^2 p^3 s^2 p^4 তাই অধাতুসমূহের ইলেকট্রন গ্রাহী বৈশিষ্ট্য বেশি থাকে। এজন্য অধাতুসমূহের তড়িৎ ঋণাত্মকতার মান উচ্চ (F = 4, O = 3.5, CI = 3.0) এবং ধাতু সমূহের তড়িৎঋণাত্মকতা নিম্ন (Na = 0.9. Mg= 1.2)। নিষ্ক্রিয় গ্যাসসমূহ তড়িৎ নিরপেক্ষ। তাই এদের তড়িৎ ঋণাত্মকতার মান '0' (শূন্য)। তড়িৎঋণাত্মকতার কোনে একক নেই।</vt:lpstr>
      <vt:lpstr>নির্ভরশীলতা: তড়িৎঋণাত্মকতা মৌলের একটি বিশিষ্ট ধর্ম। এর মান আপেক্ষিক যা আয়নীকরণ শক্তি ও ইলেকট্রন আসক্তির উপর নির্ভরশীল। তাই এটি মূলত নির্ভর করে-  (i) পরমাণুর আকার  (ii) এর বহিঃস্থ ইলেকট্রন স্তরের উপর অনুভূত নিউক্লিয়ার চার্জের আকর্ষণ এবং  (iii) বহিঃস্থ শক্তিস্তরের ইলেকট্রনীয় কাঠামোর উপর।  </vt:lpstr>
      <vt:lpstr>PowerPoint Presentation</vt:lpstr>
      <vt:lpstr> ii. ইলেকট্রনীয় কাঠামো: পরমাণুর বহিস্তরের ইলেকট্রনীয় কাঠামো অষ্টক পূর্ণতার (〖ns〗^2 〖np〗^6) যত কাছাকছি যায় ইলেকট্রনের প্রতি আকর্ষণও তত বেশি হয়। এজন্য তড়িৎঋণাত্মকতার মানও উচ্চ হয়। এ কারণে হ্যালোজেন (〖ns〗^2 〖np〗^5) সমূহের তড়িৎঋণাত্মকতা কোনো পর্যায়ে সর্বোচ্চ হলেও গ্রুপ 16 এর মৌল O(〖2s〗^2 〖2p〗^4), S(〖3s〗^2 〖3p〗^4) প্রভৃতির তড়িৎঋণাত্মকতার মান এর তুলনায় কম। একইভাবে Gr 15 এর মৌলসমূহের ইলেকট্রনীয় কাঠামোতে N(2s²2p³), P(3s²3p³) আরও বেশি তথা ৩টি ইলেকট্রনের অভাব থাকায় তড়িৎঋণাত্মকতার মান আরও কম হয়।</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আজকের আলোচ্য বিষয়ঃ রাদারফোর্ড এর আলফা রশ্মি বিকক্ষেপণ পরীক্ষা।</dc:title>
  <dc:creator>Md Motaher Hossain</dc:creator>
  <cp:lastModifiedBy>DELL</cp:lastModifiedBy>
  <cp:revision>26</cp:revision>
  <dcterms:created xsi:type="dcterms:W3CDTF">2024-12-06T09:32:06Z</dcterms:created>
  <dcterms:modified xsi:type="dcterms:W3CDTF">2026-07-21T14:03:07Z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