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5"/>
  </p:notesMasterIdLst>
  <p:sldIdLst>
    <p:sldId id="256" r:id="rId2"/>
    <p:sldId id="259" r:id="rId3"/>
    <p:sldId id="260" r:id="rId4"/>
    <p:sldId id="291" r:id="rId5"/>
    <p:sldId id="265" r:id="rId6"/>
    <p:sldId id="264" r:id="rId7"/>
    <p:sldId id="278" r:id="rId8"/>
    <p:sldId id="263" r:id="rId9"/>
    <p:sldId id="292" r:id="rId10"/>
    <p:sldId id="316" r:id="rId11"/>
    <p:sldId id="320" r:id="rId12"/>
    <p:sldId id="318" r:id="rId13"/>
    <p:sldId id="317" r:id="rId14"/>
    <p:sldId id="321" r:id="rId15"/>
    <p:sldId id="322" r:id="rId16"/>
    <p:sldId id="323" r:id="rId17"/>
    <p:sldId id="324" r:id="rId18"/>
    <p:sldId id="325" r:id="rId19"/>
    <p:sldId id="326" r:id="rId20"/>
    <p:sldId id="319" r:id="rId21"/>
    <p:sldId id="328" r:id="rId22"/>
    <p:sldId id="329" r:id="rId23"/>
    <p:sldId id="330" r:id="rId24"/>
    <p:sldId id="331" r:id="rId25"/>
    <p:sldId id="332" r:id="rId26"/>
    <p:sldId id="333" r:id="rId27"/>
    <p:sldId id="313" r:id="rId28"/>
    <p:sldId id="327" r:id="rId29"/>
    <p:sldId id="334" r:id="rId30"/>
    <p:sldId id="335" r:id="rId31"/>
    <p:sldId id="314" r:id="rId32"/>
    <p:sldId id="315" r:id="rId33"/>
    <p:sldId id="276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27" autoAdjust="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CEAE9-12EF-4CE7-A7D7-6E7C7824ECD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28AC5-E41A-4D0F-A90E-9EB382BF1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124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28AC5-E41A-4D0F-A90E-9EB382BF17F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48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4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5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6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7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10.png"/><Relationship Id="rId3" Type="http://schemas.openxmlformats.org/officeDocument/2006/relationships/slide" Target="slide3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audio" Target="../media/audio1.wav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slide" Target="slide2.xml"/><Relationship Id="rId12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slide" Target="slide8.xml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" Target="slide3.xml"/><Relationship Id="rId7" Type="http://schemas.openxmlformats.org/officeDocument/2006/relationships/slide" Target="slide2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audio" Target="../media/audio1.wav"/><Relationship Id="rId9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39.gif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4.jpe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7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9.jpe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0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1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>
            <a:off x="457200" y="228600"/>
            <a:ext cx="8229600" cy="1600200"/>
          </a:xfrm>
          <a:prstGeom prst="flowChartPunchedTap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মনোবিজ্ঞান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ক্লাসে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সকলকে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স্বাগতম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33600"/>
            <a:ext cx="6476999" cy="4151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পরিসংখ্যানের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প্রামাণ্য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8915400" cy="47444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/>
              <a:t>#</a:t>
            </a:r>
            <a:r>
              <a:rPr lang="en-US" sz="2800" b="1" dirty="0" err="1">
                <a:solidFill>
                  <a:schemeClr val="bg1"/>
                </a:solidFill>
              </a:rPr>
              <a:t>ড.এ.এল.বাউলীর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মতে</a:t>
            </a:r>
            <a:r>
              <a:rPr lang="en-US" sz="2800" b="1" dirty="0">
                <a:solidFill>
                  <a:schemeClr val="bg1"/>
                </a:solidFill>
              </a:rPr>
              <a:t>, “</a:t>
            </a:r>
            <a:r>
              <a:rPr lang="en-US" sz="2800" b="1" dirty="0" err="1">
                <a:solidFill>
                  <a:schemeClr val="bg1"/>
                </a:solidFill>
              </a:rPr>
              <a:t>পরিসংখ্যান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হচ্ছে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পরস্পর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সম্পর্কযুক্ত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যেকোনো</a:t>
            </a:r>
            <a:r>
              <a:rPr lang="en-US" sz="2800" b="1" dirty="0">
                <a:solidFill>
                  <a:schemeClr val="bg1"/>
                </a:solidFill>
              </a:rPr>
              <a:t>   </a:t>
            </a:r>
            <a:r>
              <a:rPr lang="en-US" sz="2800" b="1" dirty="0" err="1">
                <a:solidFill>
                  <a:schemeClr val="bg1"/>
                </a:solidFill>
              </a:rPr>
              <a:t>অনুসন্ধানের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বিবৃতি</a:t>
            </a:r>
            <a:r>
              <a:rPr lang="en-US" sz="2800" b="1" dirty="0">
                <a:solidFill>
                  <a:schemeClr val="bg1"/>
                </a:solidFill>
              </a:rPr>
              <a:t>।” 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/>
              <a:t># </a:t>
            </a:r>
            <a:r>
              <a:rPr lang="en-US" sz="2800" b="1" dirty="0" err="1"/>
              <a:t>ব্লোমার্স</a:t>
            </a:r>
            <a:r>
              <a:rPr lang="en-US" sz="2800" b="1" dirty="0"/>
              <a:t> ও </a:t>
            </a:r>
            <a:r>
              <a:rPr lang="en-US" sz="2800" b="1" dirty="0" err="1"/>
              <a:t>লিন্ডকোয়েস্টের</a:t>
            </a:r>
            <a:r>
              <a:rPr lang="en-US" sz="2800" b="1" dirty="0"/>
              <a:t> </a:t>
            </a:r>
            <a:r>
              <a:rPr lang="en-US" sz="2800" b="1" dirty="0" err="1"/>
              <a:t>মতে</a:t>
            </a:r>
            <a:r>
              <a:rPr lang="en-US" sz="2800" b="1" dirty="0"/>
              <a:t>, “</a:t>
            </a:r>
            <a:r>
              <a:rPr lang="en-US" sz="2800" b="1" dirty="0" err="1"/>
              <a:t>পরিসংখ্যান</a:t>
            </a:r>
            <a:r>
              <a:rPr lang="en-US" sz="2800" b="1" dirty="0"/>
              <a:t> </a:t>
            </a:r>
            <a:r>
              <a:rPr lang="en-US" sz="2800" b="1" dirty="0" err="1"/>
              <a:t>পদ্ধতি</a:t>
            </a:r>
            <a:r>
              <a:rPr lang="en-US" sz="2800" b="1" dirty="0"/>
              <a:t> </a:t>
            </a:r>
            <a:r>
              <a:rPr lang="en-US" sz="2800" b="1" dirty="0" err="1"/>
              <a:t>হলো</a:t>
            </a:r>
            <a:r>
              <a:rPr lang="en-US" sz="2800" b="1" dirty="0"/>
              <a:t> </a:t>
            </a:r>
            <a:r>
              <a:rPr lang="en-US" sz="2800" b="1" dirty="0" err="1"/>
              <a:t>সেসব</a:t>
            </a:r>
            <a:r>
              <a:rPr lang="en-US" sz="2800" b="1" dirty="0"/>
              <a:t> </a:t>
            </a:r>
            <a:r>
              <a:rPr lang="en-US" sz="2800" b="1" dirty="0" err="1"/>
              <a:t>কৌশল</a:t>
            </a:r>
            <a:r>
              <a:rPr lang="en-US" sz="2800" b="1" dirty="0"/>
              <a:t>   </a:t>
            </a:r>
            <a:r>
              <a:rPr lang="en-US" sz="2800" b="1" dirty="0" err="1"/>
              <a:t>যা</a:t>
            </a:r>
            <a:r>
              <a:rPr lang="en-US" sz="2800" b="1" dirty="0"/>
              <a:t> </a:t>
            </a:r>
            <a:r>
              <a:rPr lang="en-US" sz="2800" b="1" dirty="0" err="1"/>
              <a:t>পরিমাণগত</a:t>
            </a:r>
            <a:r>
              <a:rPr lang="en-US" sz="2800" b="1" dirty="0"/>
              <a:t> </a:t>
            </a:r>
            <a:r>
              <a:rPr lang="en-US" sz="2800" b="1" dirty="0" err="1"/>
              <a:t>বা</a:t>
            </a:r>
            <a:r>
              <a:rPr lang="en-US" sz="2800" b="1" dirty="0"/>
              <a:t> </a:t>
            </a:r>
            <a:r>
              <a:rPr lang="en-US" sz="2800" b="1" dirty="0" err="1"/>
              <a:t>সংখ্যাবাচক</a:t>
            </a:r>
            <a:r>
              <a:rPr lang="en-US" sz="2800" b="1" dirty="0"/>
              <a:t>  </a:t>
            </a:r>
            <a:r>
              <a:rPr lang="en-US" sz="2800" b="1" dirty="0" err="1"/>
              <a:t>উপাত্ত</a:t>
            </a:r>
            <a:r>
              <a:rPr lang="en-US" sz="2800" b="1" dirty="0"/>
              <a:t> </a:t>
            </a:r>
            <a:r>
              <a:rPr lang="en-US" sz="2800" b="1" dirty="0" err="1"/>
              <a:t>সংগ্রহের</a:t>
            </a:r>
            <a:r>
              <a:rPr lang="en-US" sz="2800" b="1" dirty="0"/>
              <a:t> </a:t>
            </a:r>
            <a:r>
              <a:rPr lang="en-US" sz="2800" b="1" dirty="0" err="1"/>
              <a:t>ব্যাখ্যাকে</a:t>
            </a:r>
            <a:r>
              <a:rPr lang="en-US" sz="2800" b="1" dirty="0"/>
              <a:t> </a:t>
            </a:r>
            <a:r>
              <a:rPr lang="en-US" sz="2800" b="1" dirty="0" err="1"/>
              <a:t>সহজ</a:t>
            </a:r>
            <a:r>
              <a:rPr lang="en-US" sz="2800" b="1" dirty="0"/>
              <a:t> </a:t>
            </a:r>
            <a:r>
              <a:rPr lang="en-US" sz="2800" b="1" dirty="0" err="1"/>
              <a:t>করার</a:t>
            </a:r>
            <a:r>
              <a:rPr lang="en-US" sz="2800" b="1" dirty="0"/>
              <a:t> </a:t>
            </a:r>
            <a:r>
              <a:rPr lang="en-US" sz="2800" b="1" dirty="0" err="1"/>
              <a:t>জন্য</a:t>
            </a:r>
            <a:r>
              <a:rPr lang="en-US" sz="2800" b="1" dirty="0"/>
              <a:t> </a:t>
            </a:r>
            <a:r>
              <a:rPr lang="en-US" sz="2800" b="1" dirty="0" err="1"/>
              <a:t>ব্যবহৃত</a:t>
            </a:r>
            <a:r>
              <a:rPr lang="en-US" sz="2800" b="1" dirty="0"/>
              <a:t> </a:t>
            </a:r>
            <a:r>
              <a:rPr lang="en-US" sz="2800" b="1" dirty="0" err="1"/>
              <a:t>হয়</a:t>
            </a:r>
            <a:r>
              <a:rPr lang="en-US" sz="2800" b="1" dirty="0"/>
              <a:t>।”</a:t>
            </a:r>
            <a:br>
              <a:rPr lang="en-US" sz="2800" b="1" dirty="0"/>
            </a:br>
            <a:r>
              <a:rPr lang="en-US" sz="2800" b="1" dirty="0">
                <a:solidFill>
                  <a:schemeClr val="bg1"/>
                </a:solidFill>
              </a:rPr>
              <a:t>#</a:t>
            </a:r>
            <a:r>
              <a:rPr lang="en-US" sz="2800" b="1" dirty="0" err="1">
                <a:solidFill>
                  <a:schemeClr val="bg1"/>
                </a:solidFill>
              </a:rPr>
              <a:t>জন</a:t>
            </a:r>
            <a:r>
              <a:rPr lang="en-US" sz="2800" b="1" dirty="0">
                <a:solidFill>
                  <a:schemeClr val="bg1"/>
                </a:solidFill>
              </a:rPr>
              <a:t>. </a:t>
            </a:r>
            <a:r>
              <a:rPr lang="en-US" sz="2800" b="1" dirty="0" err="1">
                <a:solidFill>
                  <a:schemeClr val="bg1"/>
                </a:solidFill>
              </a:rPr>
              <a:t>সি.রাচের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মতে</a:t>
            </a:r>
            <a:r>
              <a:rPr lang="en-US" sz="2800" b="1" dirty="0">
                <a:solidFill>
                  <a:schemeClr val="bg1"/>
                </a:solidFill>
              </a:rPr>
              <a:t>, “</a:t>
            </a:r>
            <a:r>
              <a:rPr lang="en-US" sz="2800" b="1" dirty="0" err="1">
                <a:solidFill>
                  <a:schemeClr val="bg1"/>
                </a:solidFill>
              </a:rPr>
              <a:t>পরিসংখ্যান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হলো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সেই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সংখ্যাবাচক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প্রক্রিয়া</a:t>
            </a:r>
            <a:r>
              <a:rPr lang="en-US" sz="2800" b="1" dirty="0">
                <a:solidFill>
                  <a:schemeClr val="bg1"/>
                </a:solidFill>
              </a:rPr>
              <a:t>  </a:t>
            </a:r>
            <a:r>
              <a:rPr lang="en-US" sz="2800" b="1" dirty="0" err="1">
                <a:solidFill>
                  <a:schemeClr val="bg1"/>
                </a:solidFill>
              </a:rPr>
              <a:t>যা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ঘটনার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পরিমাপ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করে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এবং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ফলাফল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তুলনা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করে</a:t>
            </a:r>
            <a:r>
              <a:rPr lang="en-US" sz="2800" b="1" dirty="0">
                <a:solidFill>
                  <a:schemeClr val="bg1"/>
                </a:solidFill>
              </a:rPr>
              <a:t>।”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237575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850064" y="500245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পরিসংখ্যানের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78896" y="1425166"/>
            <a:ext cx="8325439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bn-IN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পরিসংখ্যান হল একটি গাণিতিক পদ্ধতি যার মাধ্যমে তথ্য সংগ্রহ</a:t>
            </a: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বিশ্লেষণ</a:t>
            </a: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ব্যাখ্যা ও উপস্থাপন করা হয়।</a:t>
            </a: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Vrind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এটি বিভিন্ন প্রকার হতে পারে</a:t>
            </a: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:</a:t>
            </a: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বিবরণাত্মক পরিসংখ্যান </a:t>
            </a: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(Descriptive)</a:t>
            </a: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সিদ্ধান্তমূলক পরিসংখ্যান </a:t>
            </a: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(Inferential)</a:t>
            </a:r>
            <a:endParaRPr kumimoji="0" lang="en-US" alt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759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পরিসংখ্যানের</a:t>
            </a:r>
            <a:r>
              <a:rPr lang="en-US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endParaRPr lang="en-US" sz="3200" b="1" dirty="0" smtClean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69675" y="1676400"/>
            <a:ext cx="5276261" cy="4054022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as-IN" sz="2800" dirty="0" smtClean="0"/>
              <a:t>সংখ্যাগত </a:t>
            </a:r>
            <a:r>
              <a:rPr lang="as-IN" sz="2800" dirty="0"/>
              <a:t>তথ্যের </a:t>
            </a:r>
            <a:r>
              <a:rPr lang="as-IN" sz="2800" dirty="0" smtClean="0"/>
              <a:t>ব্যবহার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 smtClean="0"/>
              <a:t>বাস্তব </a:t>
            </a:r>
            <a:r>
              <a:rPr lang="as-IN" sz="2800" dirty="0"/>
              <a:t>পরিস্থিতি </a:t>
            </a:r>
            <a:r>
              <a:rPr lang="as-IN" sz="2800" dirty="0" smtClean="0"/>
              <a:t>বিশ্লেষণ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/>
              <a:t>তুলনা এবং প্রবণতা </a:t>
            </a:r>
            <a:r>
              <a:rPr lang="as-IN" sz="2800" dirty="0" smtClean="0"/>
              <a:t>নির্ধারণ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en-US" sz="2800" dirty="0" err="1" smtClean="0"/>
              <a:t>উপাত্তের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উপস্থাপনা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en-US" sz="2800" dirty="0" err="1"/>
              <a:t>বিশ্লেষণমূলক</a:t>
            </a:r>
            <a:r>
              <a:rPr lang="en-US" sz="2800" dirty="0"/>
              <a:t> </a:t>
            </a:r>
            <a:r>
              <a:rPr lang="en-US" sz="2800" dirty="0" err="1" smtClean="0"/>
              <a:t>পদ্ধতি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/>
              <a:t>বৃহৎ তথ্যসমূহের </a:t>
            </a:r>
            <a:r>
              <a:rPr lang="as-IN" sz="2800" dirty="0" smtClean="0"/>
              <a:t>উপর</a:t>
            </a:r>
            <a:r>
              <a:rPr lang="en-US" sz="2800" dirty="0" smtClean="0"/>
              <a:t> </a:t>
            </a:r>
            <a:r>
              <a:rPr lang="as-IN" sz="2800" dirty="0" smtClean="0"/>
              <a:t>ভিত্তি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/>
              <a:t>সার্বজনীন </a:t>
            </a:r>
            <a:r>
              <a:rPr lang="as-IN" sz="2800" dirty="0" smtClean="0"/>
              <a:t>প্রযোজ্যতা</a:t>
            </a:r>
            <a:endParaRPr lang="en-US" sz="2800" dirty="0" smtClean="0"/>
          </a:p>
          <a:p>
            <a:pPr marL="457200" indent="-457200">
              <a:buAutoNum type="arabicPeriod"/>
            </a:pPr>
            <a:r>
              <a:rPr lang="as-IN" sz="2800" dirty="0"/>
              <a:t>সিদ্ধান্ত গ্রহণের </a:t>
            </a:r>
            <a:r>
              <a:rPr lang="as-IN" sz="2800" dirty="0" smtClean="0"/>
              <a:t>মাধ্যম</a:t>
            </a:r>
            <a:endParaRPr lang="en-US" sz="28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531660"/>
            <a:ext cx="3335948" cy="2430740"/>
          </a:xfrm>
          <a:prstGeom prst="rect">
            <a:avLst/>
          </a:prstGeom>
        </p:spPr>
      </p:pic>
      <p:pic>
        <p:nvPicPr>
          <p:cNvPr id="19" name="Picture 7">
            <a:extLst>
              <a:ext uri="{FF2B5EF4-FFF2-40B4-BE49-F238E27FC236}">
                <a16:creationId xmlns:a16="http://schemas.microsoft.com/office/drawing/2014/main" xmlns="" id="{54BDFCD9-9E7A-EB42-BA2B-AD0BA06A1C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26" y="4019791"/>
            <a:ext cx="3359722" cy="19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1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মনোবিজ্ঞানে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পরিসংখ্যানের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প্রয়োজনীয়তা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5105400" cy="46682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as-IN" sz="2800" b="1" dirty="0"/>
              <a:t>গবেষণালব্ধ তথ্য বিশ্লেষণে সহায়তা </a:t>
            </a:r>
            <a:r>
              <a:rPr lang="as-IN" sz="2800" b="1" dirty="0" smtClean="0"/>
              <a:t>করে</a:t>
            </a:r>
            <a:r>
              <a:rPr lang="en-US" sz="2800" b="1" dirty="0"/>
              <a:t> </a:t>
            </a:r>
            <a:r>
              <a:rPr lang="en-US" sz="2800" b="1" dirty="0" smtClean="0"/>
              <a:t>_</a:t>
            </a:r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8869" y="2930134"/>
            <a:ext cx="500273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প্রশ্নপত্র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স্কেল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প্রণয়ন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Vrind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নমুনা বিশ্লেষণ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: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গড়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মধ্যক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প্রচুর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ক,</a:t>
            </a:r>
            <a:r>
              <a:rPr kumimoji="0" lang="en-US" alt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 </a:t>
            </a:r>
            <a:r>
              <a:rPr kumimoji="0" lang="en-US" alt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সহসম্পর্ক</a:t>
            </a:r>
            <a:r>
              <a:rPr kumimoji="0" lang="en-US" alt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 </a:t>
            </a:r>
            <a:r>
              <a:rPr kumimoji="0" lang="en-US" alt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নির্ণয়</a:t>
            </a:r>
            <a:r>
              <a:rPr kumimoji="0" lang="en-US" alt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।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xmlns="" id="{5ACC2BE4-79D1-6F4E-B9F1-24E15B8F313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50" y="1517136"/>
            <a:ext cx="3134849" cy="2442533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xmlns="" id="{54BDFCD9-9E7A-EB42-BA2B-AD0BA06A1C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50" y="4054225"/>
            <a:ext cx="3058650" cy="19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941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মনোবিজ্ঞানে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পরিসংখ্যানের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প্রয়োজনীয়তা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5181600" cy="46682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as-IN" sz="2800" b="1" dirty="0"/>
              <a:t>কোন মনস্তাত্ত্বিক পরিবর্তন বা আচরণগত পার্থক্য নির্ণয়ে সাহায্য করে</a:t>
            </a:r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8869" y="3361021"/>
            <a:ext cx="452237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হাইপোথিসিস টেস্টিং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: t-test, ANOVA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ইত্যাদি</a:t>
            </a:r>
          </a:p>
        </p:txBody>
      </p:sp>
      <p:pic>
        <p:nvPicPr>
          <p:cNvPr id="19" name="Picture 7">
            <a:extLst>
              <a:ext uri="{FF2B5EF4-FFF2-40B4-BE49-F238E27FC236}">
                <a16:creationId xmlns:a16="http://schemas.microsoft.com/office/drawing/2014/main" xmlns="" id="{25D402EA-83FB-D14C-886B-493BC225D7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524" y="2343818"/>
            <a:ext cx="3305476" cy="336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862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মনোবিজ্ঞানে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পরিসংখ্যানের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প্রয়োজনীয়তা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8991600" cy="46682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as-IN" sz="2800" b="1" dirty="0"/>
              <a:t>পরীক্ষার ফল বিশ্লেষণ করে গবেষণার নির্ভরযোগ্যতা যাচাই </a:t>
            </a:r>
            <a:r>
              <a:rPr lang="as-IN" sz="2800" b="1" dirty="0" smtClean="0"/>
              <a:t>করে</a:t>
            </a:r>
            <a:endParaRPr lang="en-US" sz="2800" b="1" dirty="0" smtClean="0"/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 smtClean="0"/>
          </a:p>
          <a:p>
            <a:pPr algn="just"/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3106859"/>
            <a:ext cx="65532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বড় ডেটা সেট থেকে প্রাসঙ্গিক তথ্য নির্ধারণ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গ্রাফ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চার্ট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, </a:t>
            </a: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টেবিল ব্যবহার করে উপস্থাপন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Vrinda"/>
              </a:rPr>
              <a:t>আচরণগত ধরণ চিহ্নিত করতে সাহায্য করে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878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মনোবিজ্ঞানে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পরিসংখ্যানের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প্রয়োজনীয়তা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Arrow: Right 3">
            <a:extLst>
              <a:ext uri="{FF2B5EF4-FFF2-40B4-BE49-F238E27FC236}">
                <a16:creationId xmlns:a16="http://schemas.microsoft.com/office/drawing/2014/main" xmlns="" id="{7034AA2B-EF3E-564E-A3C2-5CF16BD413AE}"/>
              </a:ext>
            </a:extLst>
          </p:cNvPr>
          <p:cNvSpPr/>
          <p:nvPr/>
        </p:nvSpPr>
        <p:spPr>
          <a:xfrm>
            <a:off x="656332" y="1447800"/>
            <a:ext cx="8487668" cy="2210098"/>
          </a:xfrm>
          <a:prstGeom prst="rightArrow">
            <a:avLst>
              <a:gd name="adj1" fmla="val 50000"/>
              <a:gd name="adj2" fmla="val 129231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</a:rPr>
              <a:t>সাধারণ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বা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সামান্যধর্মী</a:t>
            </a:r>
            <a:r>
              <a:rPr lang="en-US" sz="2700" b="1" dirty="0">
                <a:solidFill>
                  <a:schemeClr val="tx1"/>
                </a:solidFill>
              </a:rPr>
              <a:t>  </a:t>
            </a:r>
            <a:r>
              <a:rPr lang="en-US" sz="2700" b="1" dirty="0" err="1">
                <a:solidFill>
                  <a:schemeClr val="tx1"/>
                </a:solidFill>
              </a:rPr>
              <a:t>সিদ্ধান্ত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গ্রহণ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0" name="Picture 6">
            <a:extLst>
              <a:ext uri="{FF2B5EF4-FFF2-40B4-BE49-F238E27FC236}">
                <a16:creationId xmlns:a16="http://schemas.microsoft.com/office/drawing/2014/main" xmlns="" id="{B1895800-5546-D546-904B-86B2324734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32" y="3767977"/>
            <a:ext cx="7543599" cy="271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575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মনোবিজ্ঞানে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পরিসংখ্যানের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প্রয়োজনীয়তা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Picture 4">
            <a:extLst>
              <a:ext uri="{FF2B5EF4-FFF2-40B4-BE49-F238E27FC236}">
                <a16:creationId xmlns:a16="http://schemas.microsoft.com/office/drawing/2014/main" xmlns="" id="{C43D62D1-3CC7-AE41-AE98-650569BF88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2" y="3092906"/>
            <a:ext cx="7700622" cy="2961952"/>
          </a:xfrm>
          <a:prstGeom prst="rect">
            <a:avLst/>
          </a:prstGeom>
        </p:spPr>
      </p:pic>
      <p:sp>
        <p:nvSpPr>
          <p:cNvPr id="21" name="Arrow: Right 3">
            <a:extLst>
              <a:ext uri="{FF2B5EF4-FFF2-40B4-BE49-F238E27FC236}">
                <a16:creationId xmlns:a16="http://schemas.microsoft.com/office/drawing/2014/main" xmlns="" id="{41ACD056-7745-864B-B6D0-B7BFE82EABD0}"/>
              </a:ext>
            </a:extLst>
          </p:cNvPr>
          <p:cNvSpPr/>
          <p:nvPr/>
        </p:nvSpPr>
        <p:spPr>
          <a:xfrm>
            <a:off x="806446" y="1676400"/>
            <a:ext cx="8052393" cy="1295400"/>
          </a:xfrm>
          <a:prstGeom prst="rightArrow">
            <a:avLst>
              <a:gd name="adj1" fmla="val 48529"/>
              <a:gd name="adj2" fmla="val 85009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বিজ্ঞানসম্মত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পদ্ধতি</a:t>
            </a:r>
            <a:r>
              <a:rPr lang="en-US" sz="2800" b="1" dirty="0">
                <a:solidFill>
                  <a:schemeClr val="tx1"/>
                </a:solidFill>
              </a:rPr>
              <a:t> ও </a:t>
            </a:r>
            <a:r>
              <a:rPr lang="en-US" sz="2800" b="1" dirty="0" err="1">
                <a:solidFill>
                  <a:schemeClr val="tx1"/>
                </a:solidFill>
              </a:rPr>
              <a:t>চিন্তাধারার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প্রয়োগ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59138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মনোবিজ্ঞানে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পরিসংখ্যানের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প্রয়োজনীয়তা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ctangle 2"/>
          <p:cNvSpPr/>
          <p:nvPr/>
        </p:nvSpPr>
        <p:spPr>
          <a:xfrm>
            <a:off x="508637" y="2438400"/>
            <a:ext cx="792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/>
              <a:t>নির্দিষ্ট</a:t>
            </a:r>
            <a:r>
              <a:rPr lang="en-US" sz="3200" b="1" dirty="0"/>
              <a:t> </a:t>
            </a:r>
            <a:r>
              <a:rPr lang="en-US" sz="3200" b="1" dirty="0" err="1"/>
              <a:t>পরিস্থিতি</a:t>
            </a:r>
            <a:r>
              <a:rPr lang="en-US" sz="3200" b="1" dirty="0"/>
              <a:t>  </a:t>
            </a:r>
            <a:r>
              <a:rPr lang="en-US" sz="3200" b="1" dirty="0" err="1"/>
              <a:t>সম্পর্কে</a:t>
            </a:r>
            <a:r>
              <a:rPr lang="en-US" sz="3200" b="1" dirty="0"/>
              <a:t> </a:t>
            </a:r>
            <a:r>
              <a:rPr lang="en-US" sz="3200" b="1" dirty="0" err="1"/>
              <a:t>যথাযথ</a:t>
            </a:r>
            <a:r>
              <a:rPr lang="en-US" sz="3200" b="1" dirty="0"/>
              <a:t> </a:t>
            </a:r>
            <a:r>
              <a:rPr lang="en-US" sz="3200" b="1" dirty="0" err="1"/>
              <a:t>জ্ঞানদান,নীতি</a:t>
            </a:r>
            <a:r>
              <a:rPr lang="en-US" sz="3200" b="1" dirty="0"/>
              <a:t> </a:t>
            </a:r>
            <a:r>
              <a:rPr lang="en-US" sz="3200" b="1" dirty="0" err="1"/>
              <a:t>প্রণয়ন</a:t>
            </a:r>
            <a:r>
              <a:rPr lang="en-US" sz="3200" b="1" dirty="0"/>
              <a:t> ও </a:t>
            </a:r>
            <a:r>
              <a:rPr lang="en-US" sz="3200" b="1" dirty="0" err="1"/>
              <a:t>সিদ্ধান্ত</a:t>
            </a:r>
            <a:r>
              <a:rPr lang="en-US" sz="3200" b="1" dirty="0"/>
              <a:t> </a:t>
            </a:r>
            <a:r>
              <a:rPr lang="en-US" sz="3200" b="1" dirty="0" err="1"/>
              <a:t>গ্রহণের</a:t>
            </a:r>
            <a:r>
              <a:rPr lang="en-US" sz="3200" b="1" dirty="0"/>
              <a:t> </a:t>
            </a:r>
            <a:r>
              <a:rPr lang="en-US" sz="3200" b="1" dirty="0" err="1"/>
              <a:t>ক্ষেত্রে</a:t>
            </a:r>
            <a:r>
              <a:rPr lang="en-US" sz="3200" b="1" dirty="0"/>
              <a:t> </a:t>
            </a:r>
            <a:r>
              <a:rPr lang="en-US" sz="3200" b="1" dirty="0" err="1"/>
              <a:t>পরিসংখ্যান</a:t>
            </a:r>
            <a:r>
              <a:rPr lang="en-US" sz="3200" b="1" dirty="0"/>
              <a:t>  </a:t>
            </a:r>
            <a:r>
              <a:rPr lang="en-US" sz="3200" b="1" dirty="0" err="1"/>
              <a:t>প্রয়োজন</a:t>
            </a:r>
            <a:r>
              <a:rPr lang="en-US" sz="3200" b="1" dirty="0"/>
              <a:t> । </a:t>
            </a:r>
          </a:p>
          <a:p>
            <a:pPr algn="just"/>
            <a:endParaRPr lang="en-US" sz="3200" b="1" dirty="0"/>
          </a:p>
          <a:p>
            <a:pPr algn="just"/>
            <a:r>
              <a:rPr lang="en-US" sz="3200" b="1" dirty="0" err="1"/>
              <a:t>মানব</a:t>
            </a:r>
            <a:r>
              <a:rPr lang="en-US" sz="3200" b="1" dirty="0"/>
              <a:t> </a:t>
            </a:r>
            <a:r>
              <a:rPr lang="en-US" sz="3200" b="1" dirty="0" err="1"/>
              <a:t>কল্যাণ</a:t>
            </a:r>
            <a:r>
              <a:rPr lang="en-US" sz="3200" b="1" dirty="0"/>
              <a:t> </a:t>
            </a:r>
            <a:r>
              <a:rPr lang="en-US" sz="3200" b="1" dirty="0" err="1"/>
              <a:t>যেকোনো</a:t>
            </a:r>
            <a:r>
              <a:rPr lang="en-US" sz="3200" b="1" dirty="0"/>
              <a:t> </a:t>
            </a:r>
            <a:r>
              <a:rPr lang="en-US" sz="3200" b="1" dirty="0" err="1"/>
              <a:t>সমস্যা</a:t>
            </a:r>
            <a:r>
              <a:rPr lang="en-US" sz="3200" b="1" dirty="0"/>
              <a:t> </a:t>
            </a:r>
            <a:r>
              <a:rPr lang="en-US" sz="3200" b="1" dirty="0" err="1"/>
              <a:t>সম্পর্কে</a:t>
            </a:r>
            <a:r>
              <a:rPr lang="en-US" sz="3200" b="1" dirty="0"/>
              <a:t> </a:t>
            </a:r>
            <a:r>
              <a:rPr lang="en-US" sz="3200" b="1" dirty="0" err="1"/>
              <a:t>সম্যক</a:t>
            </a:r>
            <a:r>
              <a:rPr lang="en-US" sz="3200" b="1" dirty="0"/>
              <a:t> </a:t>
            </a:r>
            <a:r>
              <a:rPr lang="en-US" sz="3200" b="1" dirty="0" err="1"/>
              <a:t>ধারণা</a:t>
            </a:r>
            <a:r>
              <a:rPr lang="en-US" sz="3200" b="1" dirty="0"/>
              <a:t> </a:t>
            </a:r>
            <a:r>
              <a:rPr lang="en-US" sz="3200" b="1" dirty="0" err="1"/>
              <a:t>লাভ</a:t>
            </a:r>
            <a:r>
              <a:rPr lang="en-US" sz="3200" b="1" dirty="0"/>
              <a:t> </a:t>
            </a:r>
            <a:r>
              <a:rPr lang="en-US" sz="3200" b="1" dirty="0" err="1"/>
              <a:t>করার</a:t>
            </a:r>
            <a:r>
              <a:rPr lang="en-US" sz="3200" b="1" dirty="0"/>
              <a:t> </a:t>
            </a:r>
            <a:r>
              <a:rPr lang="en-US" sz="3200" b="1" dirty="0" err="1"/>
              <a:t>জন্য</a:t>
            </a:r>
            <a:r>
              <a:rPr lang="en-US" sz="3200" b="1" dirty="0"/>
              <a:t> </a:t>
            </a:r>
            <a:r>
              <a:rPr lang="en-US" sz="3200" b="1" dirty="0" err="1"/>
              <a:t>পরিসংখ্যান</a:t>
            </a:r>
            <a:r>
              <a:rPr lang="en-US" sz="3200" b="1" dirty="0"/>
              <a:t> </a:t>
            </a:r>
            <a:r>
              <a:rPr lang="en-US" sz="3200" b="1" dirty="0" err="1"/>
              <a:t>দরকার</a:t>
            </a:r>
            <a:r>
              <a:rPr lang="en-US" sz="3200" b="1" dirty="0"/>
              <a:t>।          </a:t>
            </a:r>
          </a:p>
        </p:txBody>
      </p:sp>
    </p:spTree>
    <p:extLst>
      <p:ext uri="{BB962C8B-B14F-4D97-AF65-F5344CB8AC3E}">
        <p14:creationId xmlns:p14="http://schemas.microsoft.com/office/powerpoint/2010/main" val="28593920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786969-8BFB-634B-BB03-715FAF28D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8266" y="977908"/>
            <a:ext cx="6924080" cy="1085215"/>
          </a:xfrm>
        </p:spPr>
        <p:txBody>
          <a:bodyPr/>
          <a:lstStyle/>
          <a:p>
            <a:r>
              <a:rPr lang="en-US" b="1"/>
              <a:t>একক কাজ</a:t>
            </a:r>
          </a:p>
        </p:txBody>
      </p:sp>
      <p:sp>
        <p:nvSpPr>
          <p:cNvPr id="4" name="Flowchart: Multidocument 3">
            <a:extLst>
              <a:ext uri="{FF2B5EF4-FFF2-40B4-BE49-F238E27FC236}">
                <a16:creationId xmlns:a16="http://schemas.microsoft.com/office/drawing/2014/main" xmlns="" id="{307647E6-9BC5-794C-8271-86FB8FB48953}"/>
              </a:ext>
            </a:extLst>
          </p:cNvPr>
          <p:cNvSpPr/>
          <p:nvPr/>
        </p:nvSpPr>
        <p:spPr>
          <a:xfrm>
            <a:off x="381000" y="2498293"/>
            <a:ext cx="8652867" cy="3120819"/>
          </a:xfrm>
          <a:prstGeom prst="flowChartMultidocumen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solidFill>
                  <a:schemeClr val="tx1"/>
                </a:solidFill>
              </a:rPr>
              <a:t>মনোবিজ্ঞানে পরিসংখ্যান প্রয়োজন কেন ব্যাখ্যা কর।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6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7" name="Picture 18">
              <a:hlinkClick r:id="" action="ppaction://hlinkshowjump?jump=previousslide">
                <a:snd r:embed="rId2" name="arrow.wav"/>
              </a:hlinkClick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4">
              <a:hlinkClick r:id="" action="ppaction://hlinkshowjump?jump=nextslide">
                <a:snd r:embed="rId2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6594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3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05001"/>
            <a:ext cx="4724399" cy="4114800"/>
          </a:xfrm>
          <a:prstGeom prst="rect">
            <a:avLst/>
          </a:prstGeom>
        </p:spPr>
      </p:pic>
      <p:sp>
        <p:nvSpPr>
          <p:cNvPr id="5" name="Flowchart: Punched Tape 4"/>
          <p:cNvSpPr/>
          <p:nvPr/>
        </p:nvSpPr>
        <p:spPr>
          <a:xfrm>
            <a:off x="838200" y="381000"/>
            <a:ext cx="7848600" cy="1066800"/>
          </a:xfrm>
          <a:prstGeom prst="flowChartPunchedTap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আলোচ্য</a:t>
            </a:r>
            <a:r>
              <a:rPr lang="en-US" sz="4800" b="1" dirty="0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বিষয়</a:t>
            </a:r>
            <a:endParaRPr lang="en-US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Flowchart: Card 5"/>
          <p:cNvSpPr/>
          <p:nvPr/>
        </p:nvSpPr>
        <p:spPr>
          <a:xfrm>
            <a:off x="4800600" y="1828800"/>
            <a:ext cx="4114800" cy="4191000"/>
          </a:xfrm>
          <a:prstGeom prst="flowChartPunchedCard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মনোবিজ্ঞান</a:t>
            </a:r>
            <a:endParaRPr lang="en-US" sz="5400" b="1" dirty="0" smtClean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প্রথমপত্র</a:t>
            </a:r>
            <a:endParaRPr lang="en-US" sz="4000" b="1" dirty="0" smtClean="0">
              <a:solidFill>
                <a:schemeClr val="accent2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40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একাদশ</a:t>
            </a:r>
            <a:r>
              <a:rPr lang="en-US" sz="4000" b="1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শ্রেণি</a:t>
            </a:r>
            <a:endParaRPr lang="en-US" sz="900" b="1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9" name="Picture 21">
              <a:hlinkClick r:id="rId3" action="ppaction://hlinksldjump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2">
              <a:hlinkClick r:id="rId6" action="ppaction://hlinksldjump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3">
              <a:hlinkClick r:id="rId8" action="ppaction://hlinksldjump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5">
              <a:hlinkClick r:id="" action="ppaction://noaction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6">
              <a:hlinkClick r:id="" action="ppaction://noaction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7">
              <a:hlinkClick r:id="" action="ppaction://noaction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772400" y="5943600"/>
            <a:ext cx="1238839" cy="477837"/>
            <a:chOff x="7669213" y="6189663"/>
            <a:chExt cx="1238839" cy="477837"/>
          </a:xfrm>
        </p:grpSpPr>
        <p:pic>
          <p:nvPicPr>
            <p:cNvPr id="16" name="Picture 18">
              <a:hlinkClick r:id="" action="ppaction://hlinkshowjump?jump=previousslide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4">
              <a:hlinkClick r:id="" action="ppaction://hlinkshowjump?jump=nextslide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847825" y="606794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0070C0"/>
                </a:solidFill>
              </a:rPr>
              <a:t>উপাত্ত</a:t>
            </a:r>
            <a:r>
              <a:rPr lang="en-US" sz="3200" b="1" dirty="0" smtClean="0">
                <a:solidFill>
                  <a:srgbClr val="0070C0"/>
                </a:solidFill>
              </a:rPr>
              <a:t> (Data)</a:t>
            </a: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4548841" cy="48968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/>
              <a:t>উপাত্ত</a:t>
            </a:r>
            <a:r>
              <a:rPr lang="en-US" sz="2800" b="1" dirty="0"/>
              <a:t> (Data):</a:t>
            </a:r>
            <a:r>
              <a:rPr lang="en-US" sz="2800" b="1" dirty="0" err="1"/>
              <a:t>কোনো</a:t>
            </a:r>
            <a:r>
              <a:rPr lang="en-US" sz="2800" b="1" dirty="0"/>
              <a:t> </a:t>
            </a:r>
            <a:r>
              <a:rPr lang="en-US" sz="2800" b="1" dirty="0" err="1"/>
              <a:t>সমস্যা</a:t>
            </a:r>
            <a:r>
              <a:rPr lang="en-US" sz="2800" b="1" dirty="0"/>
              <a:t> </a:t>
            </a:r>
            <a:r>
              <a:rPr lang="en-US" sz="2800" b="1" dirty="0" err="1"/>
              <a:t>নিয়ে</a:t>
            </a:r>
            <a:r>
              <a:rPr lang="en-US" sz="2800" b="1" dirty="0"/>
              <a:t> </a:t>
            </a:r>
            <a:r>
              <a:rPr lang="en-US" sz="2800" b="1" dirty="0" err="1"/>
              <a:t>গবেষণা</a:t>
            </a:r>
            <a:r>
              <a:rPr lang="en-US" sz="2800" b="1" dirty="0"/>
              <a:t> </a:t>
            </a:r>
            <a:r>
              <a:rPr lang="en-US" sz="2800" b="1" dirty="0" err="1"/>
              <a:t>করতে</a:t>
            </a:r>
            <a:r>
              <a:rPr lang="en-US" sz="2800" b="1" dirty="0"/>
              <a:t> </a:t>
            </a:r>
            <a:r>
              <a:rPr lang="en-US" sz="2800" b="1" dirty="0" err="1"/>
              <a:t>হলে</a:t>
            </a:r>
            <a:r>
              <a:rPr lang="en-US" sz="2800" b="1" dirty="0"/>
              <a:t> </a:t>
            </a:r>
            <a:r>
              <a:rPr lang="en-US" sz="2800" b="1" dirty="0" err="1"/>
              <a:t>প্রথমে</a:t>
            </a:r>
            <a:r>
              <a:rPr lang="en-US" sz="2800" b="1" dirty="0"/>
              <a:t> </a:t>
            </a:r>
            <a:r>
              <a:rPr lang="en-US" sz="2800" b="1" dirty="0" err="1"/>
              <a:t>সে</a:t>
            </a:r>
            <a:r>
              <a:rPr lang="en-US" sz="2800" b="1" dirty="0"/>
              <a:t> </a:t>
            </a:r>
            <a:r>
              <a:rPr lang="en-US" sz="2800" b="1" dirty="0" err="1"/>
              <a:t>সম্পর্কে</a:t>
            </a:r>
            <a:r>
              <a:rPr lang="en-US" sz="2800" b="1" dirty="0"/>
              <a:t> </a:t>
            </a:r>
            <a:r>
              <a:rPr lang="en-US" sz="2800" b="1" dirty="0" err="1"/>
              <a:t>ধারণা</a:t>
            </a:r>
            <a:r>
              <a:rPr lang="en-US" sz="2800" b="1" dirty="0"/>
              <a:t> </a:t>
            </a:r>
            <a:r>
              <a:rPr lang="en-US" sz="2800" b="1" dirty="0" err="1"/>
              <a:t>অর্জন</a:t>
            </a:r>
            <a:r>
              <a:rPr lang="en-US" sz="2800" b="1" dirty="0"/>
              <a:t> </a:t>
            </a:r>
            <a:r>
              <a:rPr lang="en-US" sz="2800" b="1" dirty="0" err="1"/>
              <a:t>করতে</a:t>
            </a:r>
            <a:r>
              <a:rPr lang="en-US" sz="2800" b="1" dirty="0"/>
              <a:t> </a:t>
            </a:r>
            <a:r>
              <a:rPr lang="en-US" sz="2800" b="1" dirty="0" err="1"/>
              <a:t>হয়</a:t>
            </a:r>
            <a:r>
              <a:rPr lang="en-US" sz="2800" b="1" dirty="0"/>
              <a:t>। </a:t>
            </a:r>
            <a:r>
              <a:rPr lang="en-US" sz="2800" b="1" dirty="0" err="1"/>
              <a:t>এই</a:t>
            </a:r>
            <a:r>
              <a:rPr lang="en-US" sz="2800" b="1" dirty="0"/>
              <a:t> </a:t>
            </a:r>
            <a:r>
              <a:rPr lang="en-US" sz="2800" b="1" dirty="0" err="1"/>
              <a:t>ধারণা</a:t>
            </a:r>
            <a:r>
              <a:rPr lang="en-US" sz="2800" b="1" dirty="0"/>
              <a:t> </a:t>
            </a:r>
            <a:r>
              <a:rPr lang="en-US" sz="2800" b="1" dirty="0" err="1"/>
              <a:t>যখন</a:t>
            </a:r>
            <a:r>
              <a:rPr lang="en-US" sz="2800" b="1" dirty="0"/>
              <a:t> </a:t>
            </a:r>
            <a:r>
              <a:rPr lang="en-US" sz="2800" b="1" dirty="0" err="1"/>
              <a:t>সংখ্যাগতভাবে</a:t>
            </a:r>
            <a:r>
              <a:rPr lang="en-US" sz="2800" b="1" dirty="0"/>
              <a:t> </a:t>
            </a:r>
            <a:r>
              <a:rPr lang="en-US" sz="2800" b="1" dirty="0" err="1"/>
              <a:t>প্রকাশ</a:t>
            </a:r>
            <a:r>
              <a:rPr lang="en-US" sz="2800" b="1" dirty="0"/>
              <a:t> </a:t>
            </a:r>
            <a:r>
              <a:rPr lang="en-US" sz="2800" b="1" dirty="0" err="1"/>
              <a:t>করা</a:t>
            </a:r>
            <a:r>
              <a:rPr lang="en-US" sz="2800" b="1" dirty="0"/>
              <a:t> </a:t>
            </a:r>
            <a:r>
              <a:rPr lang="en-US" sz="2800" b="1" dirty="0" err="1"/>
              <a:t>হয়</a:t>
            </a:r>
            <a:r>
              <a:rPr lang="en-US" sz="2800" b="1" dirty="0"/>
              <a:t> </a:t>
            </a:r>
            <a:r>
              <a:rPr lang="en-US" sz="2800" b="1" dirty="0" err="1"/>
              <a:t>তাকে</a:t>
            </a:r>
            <a:r>
              <a:rPr lang="en-US" sz="2800" b="1" dirty="0"/>
              <a:t> </a:t>
            </a:r>
            <a:r>
              <a:rPr lang="en-US" sz="2800" b="1" dirty="0" err="1"/>
              <a:t>উপাত্ত</a:t>
            </a:r>
            <a:r>
              <a:rPr lang="en-US" sz="2800" b="1" dirty="0"/>
              <a:t> </a:t>
            </a:r>
            <a:r>
              <a:rPr lang="en-US" sz="2800" b="1" dirty="0" err="1"/>
              <a:t>বলে</a:t>
            </a:r>
            <a:r>
              <a:rPr lang="en-US" sz="2800" b="1" dirty="0"/>
              <a:t>।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14" y="3770156"/>
            <a:ext cx="2847875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336" y="1474876"/>
            <a:ext cx="4258698" cy="226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432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847825" y="606794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0070C0"/>
                </a:solidFill>
              </a:rPr>
              <a:t>উপাত্ত</a:t>
            </a:r>
            <a:r>
              <a:rPr lang="en-US" sz="3200" b="1" dirty="0" smtClean="0">
                <a:solidFill>
                  <a:srgbClr val="0070C0"/>
                </a:solidFill>
              </a:rPr>
              <a:t> (Data)</a:t>
            </a: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4548841" cy="48968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/>
              <a:t>উপাত্ত</a:t>
            </a:r>
            <a:r>
              <a:rPr lang="en-US" sz="2800" b="1" dirty="0"/>
              <a:t> (Data):</a:t>
            </a:r>
            <a:r>
              <a:rPr lang="en-US" sz="2800" b="1" dirty="0" err="1"/>
              <a:t>কোনো</a:t>
            </a:r>
            <a:r>
              <a:rPr lang="en-US" sz="2800" b="1" dirty="0"/>
              <a:t> </a:t>
            </a:r>
            <a:r>
              <a:rPr lang="en-US" sz="2800" b="1" dirty="0" err="1"/>
              <a:t>সমস্যা</a:t>
            </a:r>
            <a:r>
              <a:rPr lang="en-US" sz="2800" b="1" dirty="0"/>
              <a:t> </a:t>
            </a:r>
            <a:r>
              <a:rPr lang="en-US" sz="2800" b="1" dirty="0" err="1"/>
              <a:t>নিয়ে</a:t>
            </a:r>
            <a:r>
              <a:rPr lang="en-US" sz="2800" b="1" dirty="0"/>
              <a:t> </a:t>
            </a:r>
            <a:r>
              <a:rPr lang="en-US" sz="2800" b="1" dirty="0" err="1"/>
              <a:t>গবেষণা</a:t>
            </a:r>
            <a:r>
              <a:rPr lang="en-US" sz="2800" b="1" dirty="0"/>
              <a:t> </a:t>
            </a:r>
            <a:r>
              <a:rPr lang="en-US" sz="2800" b="1" dirty="0" err="1"/>
              <a:t>করতে</a:t>
            </a:r>
            <a:r>
              <a:rPr lang="en-US" sz="2800" b="1" dirty="0"/>
              <a:t> </a:t>
            </a:r>
            <a:r>
              <a:rPr lang="en-US" sz="2800" b="1" dirty="0" err="1"/>
              <a:t>হলে</a:t>
            </a:r>
            <a:r>
              <a:rPr lang="en-US" sz="2800" b="1" dirty="0"/>
              <a:t> </a:t>
            </a:r>
            <a:r>
              <a:rPr lang="en-US" sz="2800" b="1" dirty="0" err="1"/>
              <a:t>প্রথমে</a:t>
            </a:r>
            <a:r>
              <a:rPr lang="en-US" sz="2800" b="1" dirty="0"/>
              <a:t> </a:t>
            </a:r>
            <a:r>
              <a:rPr lang="en-US" sz="2800" b="1" dirty="0" err="1"/>
              <a:t>সে</a:t>
            </a:r>
            <a:r>
              <a:rPr lang="en-US" sz="2800" b="1" dirty="0"/>
              <a:t> </a:t>
            </a:r>
            <a:r>
              <a:rPr lang="en-US" sz="2800" b="1" dirty="0" err="1"/>
              <a:t>সম্পর্কে</a:t>
            </a:r>
            <a:r>
              <a:rPr lang="en-US" sz="2800" b="1" dirty="0"/>
              <a:t> </a:t>
            </a:r>
            <a:r>
              <a:rPr lang="en-US" sz="2800" b="1" dirty="0" err="1"/>
              <a:t>ধারণা</a:t>
            </a:r>
            <a:r>
              <a:rPr lang="en-US" sz="2800" b="1" dirty="0"/>
              <a:t> </a:t>
            </a:r>
            <a:r>
              <a:rPr lang="en-US" sz="2800" b="1" dirty="0" err="1"/>
              <a:t>অর্জন</a:t>
            </a:r>
            <a:r>
              <a:rPr lang="en-US" sz="2800" b="1" dirty="0"/>
              <a:t> </a:t>
            </a:r>
            <a:r>
              <a:rPr lang="en-US" sz="2800" b="1" dirty="0" err="1"/>
              <a:t>করতে</a:t>
            </a:r>
            <a:r>
              <a:rPr lang="en-US" sz="2800" b="1" dirty="0"/>
              <a:t> </a:t>
            </a:r>
            <a:r>
              <a:rPr lang="en-US" sz="2800" b="1" dirty="0" err="1"/>
              <a:t>হয়</a:t>
            </a:r>
            <a:r>
              <a:rPr lang="en-US" sz="2800" b="1" dirty="0"/>
              <a:t>। </a:t>
            </a:r>
            <a:r>
              <a:rPr lang="en-US" sz="2800" b="1" dirty="0" err="1"/>
              <a:t>এই</a:t>
            </a:r>
            <a:r>
              <a:rPr lang="en-US" sz="2800" b="1" dirty="0"/>
              <a:t> </a:t>
            </a:r>
            <a:r>
              <a:rPr lang="en-US" sz="2800" b="1" dirty="0" err="1"/>
              <a:t>ধারণা</a:t>
            </a:r>
            <a:r>
              <a:rPr lang="en-US" sz="2800" b="1" dirty="0"/>
              <a:t> </a:t>
            </a:r>
            <a:r>
              <a:rPr lang="en-US" sz="2800" b="1" dirty="0" err="1"/>
              <a:t>যখন</a:t>
            </a:r>
            <a:r>
              <a:rPr lang="en-US" sz="2800" b="1" dirty="0"/>
              <a:t> </a:t>
            </a:r>
            <a:r>
              <a:rPr lang="en-US" sz="2800" b="1" dirty="0" err="1"/>
              <a:t>সংখ্যাগতভাবে</a:t>
            </a:r>
            <a:r>
              <a:rPr lang="en-US" sz="2800" b="1" dirty="0"/>
              <a:t> </a:t>
            </a:r>
            <a:r>
              <a:rPr lang="en-US" sz="2800" b="1" dirty="0" err="1"/>
              <a:t>প্রকাশ</a:t>
            </a:r>
            <a:r>
              <a:rPr lang="en-US" sz="2800" b="1" dirty="0"/>
              <a:t> </a:t>
            </a:r>
            <a:r>
              <a:rPr lang="en-US" sz="2800" b="1" dirty="0" err="1"/>
              <a:t>করা</a:t>
            </a:r>
            <a:r>
              <a:rPr lang="en-US" sz="2800" b="1" dirty="0"/>
              <a:t> </a:t>
            </a:r>
            <a:r>
              <a:rPr lang="en-US" sz="2800" b="1" dirty="0" err="1"/>
              <a:t>হয়</a:t>
            </a:r>
            <a:r>
              <a:rPr lang="en-US" sz="2800" b="1" dirty="0"/>
              <a:t> </a:t>
            </a:r>
            <a:r>
              <a:rPr lang="en-US" sz="2800" b="1" dirty="0" err="1"/>
              <a:t>তাকে</a:t>
            </a:r>
            <a:r>
              <a:rPr lang="en-US" sz="2800" b="1" dirty="0"/>
              <a:t> </a:t>
            </a:r>
            <a:r>
              <a:rPr lang="en-US" sz="2800" b="1" dirty="0" err="1"/>
              <a:t>উপাত্ত</a:t>
            </a:r>
            <a:r>
              <a:rPr lang="en-US" sz="2800" b="1" dirty="0"/>
              <a:t> </a:t>
            </a:r>
            <a:r>
              <a:rPr lang="en-US" sz="2800" b="1" dirty="0" err="1"/>
              <a:t>বলে</a:t>
            </a:r>
            <a:r>
              <a:rPr lang="en-US" sz="2800" b="1" dirty="0"/>
              <a:t>।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14" y="3770156"/>
            <a:ext cx="2847875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336" y="1474876"/>
            <a:ext cx="4258698" cy="226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658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847825" y="606794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0070C0"/>
                </a:solidFill>
              </a:rPr>
              <a:t>উপাত্ত</a:t>
            </a:r>
            <a:r>
              <a:rPr lang="en-US" sz="3200" b="1" dirty="0" smtClean="0">
                <a:solidFill>
                  <a:srgbClr val="0070C0"/>
                </a:solidFill>
              </a:rPr>
              <a:t> (Data)</a:t>
            </a: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8706439" cy="48968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as-IN" sz="2800" dirty="0"/>
              <a:t>নির্দিষ্ট কোন চলক বা একজাতীয় চলকের গুণগত এবং পরিমাণগত বৈশিষ্ট্য প্রকাশকারী তথ্যকেই বলা হয় উপাত্ত বা </a:t>
            </a:r>
            <a:r>
              <a:rPr lang="en-US" sz="2800" dirty="0"/>
              <a:t>Data</a:t>
            </a:r>
            <a:r>
              <a:rPr lang="en-US" sz="2800" dirty="0" smtClean="0"/>
              <a:t>।</a:t>
            </a:r>
          </a:p>
          <a:p>
            <a:pPr algn="just"/>
            <a:r>
              <a:rPr lang="as-IN" sz="2800" dirty="0"/>
              <a:t>পরিসংখ্যানে গণনা কিংবা পরিমাপের মাধ্যমে প্রাপ্ত তথ্যকেই বলা হয় </a:t>
            </a:r>
            <a:r>
              <a:rPr lang="en-US" sz="2800" dirty="0"/>
              <a:t>data </a:t>
            </a:r>
            <a:r>
              <a:rPr lang="as-IN" sz="2800" dirty="0"/>
              <a:t>বা উপাত্ত। উপাত্তই হল পরিসংখ্যানের মূল উপজীব্য বিষয়। সংখ্যার সাহায্যে তথ্যের উপস্থাপন করাকে বলা হয় পরিসংখ্যান; আর পরিসংখ্যানে ব্যবহৃত সেই তথ্য নির্দেশক সংখ্যাগুলোই হল উপাত্ত বা ডাটা। </a:t>
            </a:r>
            <a:endParaRPr lang="en-US" sz="2800" dirty="0" smtClean="0"/>
          </a:p>
          <a:p>
            <a:pPr algn="just"/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47381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847825" y="606794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0070C0"/>
                </a:solidFill>
              </a:rPr>
              <a:t>উপাত্ত</a:t>
            </a:r>
            <a:r>
              <a:rPr lang="en-US" sz="3200" b="1" dirty="0" smtClean="0">
                <a:solidFill>
                  <a:srgbClr val="0070C0"/>
                </a:solidFill>
              </a:rPr>
              <a:t> (Data) </a:t>
            </a:r>
            <a:r>
              <a:rPr lang="en-US" sz="3200" b="1" dirty="0" err="1" smtClean="0">
                <a:solidFill>
                  <a:srgbClr val="0070C0"/>
                </a:solidFill>
              </a:rPr>
              <a:t>উদাহরণ</a:t>
            </a:r>
            <a:r>
              <a:rPr lang="en-US" sz="3200" b="1" dirty="0" smtClean="0">
                <a:solidFill>
                  <a:srgbClr val="0070C0"/>
                </a:solidFill>
              </a:rPr>
              <a:t>-</a:t>
            </a: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8706439" cy="489685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as-IN" sz="2800" dirty="0"/>
              <a:t>৫ জন শিক্ষার্থীর ওজন যথাক্রমে ৫২, ৫৭, ৫৫, ৬১, ৪৯ কেজি - এই সংখ্যাগুলো হল উপাত্ত, কারণ তথ্যগুলো গুণগত এবং পরিমাণগত বৈশিষ্ট্যকে নির্দেশ করছে</a:t>
            </a:r>
            <a:r>
              <a:rPr lang="as-IN" sz="2800" dirty="0" smtClean="0"/>
              <a:t>।</a:t>
            </a:r>
            <a:endParaRPr lang="en-US" sz="2800" dirty="0" smtClean="0"/>
          </a:p>
          <a:p>
            <a:pPr fontAlgn="base"/>
            <a:endParaRPr lang="as-IN" sz="2800" dirty="0"/>
          </a:p>
          <a:p>
            <a:pPr fontAlgn="base"/>
            <a:r>
              <a:rPr lang="as-IN" sz="2800" dirty="0"/>
              <a:t>২ জন শিক্ষার্থী কামাল এবং জাহিদ; কামাল জাহিদের চেয়ে দ্রুত দৌড়াতে পারে - এটি উপাত্ত নয়; কেননা এই তথ্যটি তুলনাকে নির্দেশ করতে পারলে গুণকে ও পরিমাণকে নির্দেশ করতে ব্যর্থ। </a:t>
            </a:r>
          </a:p>
          <a:p>
            <a:pPr algn="just"/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942930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A3C790-2835-FE41-BEF8-81A600520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22078"/>
            <a:ext cx="8915400" cy="854195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বৈশিষ্ট্যের</a:t>
            </a:r>
            <a:r>
              <a:rPr lang="en-US" sz="4000" b="1" dirty="0"/>
              <a:t> </a:t>
            </a:r>
            <a:r>
              <a:rPr lang="en-US" sz="4000" b="1" dirty="0" err="1"/>
              <a:t>ভিত্তিতে</a:t>
            </a:r>
            <a:r>
              <a:rPr lang="en-US" sz="4000" b="1" dirty="0"/>
              <a:t> </a:t>
            </a:r>
            <a:r>
              <a:rPr lang="en-US" sz="4000" b="1" dirty="0" err="1"/>
              <a:t>উপাত্ত</a:t>
            </a:r>
            <a:r>
              <a:rPr lang="en-US" sz="4000" b="1" dirty="0"/>
              <a:t> </a:t>
            </a:r>
            <a:r>
              <a:rPr lang="en-US" sz="4000" b="1" dirty="0" err="1"/>
              <a:t>দুই</a:t>
            </a:r>
            <a:r>
              <a:rPr lang="en-US" sz="4000" b="1" dirty="0"/>
              <a:t> </a:t>
            </a:r>
            <a:r>
              <a:rPr lang="en-US" sz="4000" b="1" dirty="0" err="1"/>
              <a:t>প্রকার</a:t>
            </a:r>
            <a:r>
              <a:rPr lang="en-US" sz="4000" b="1" dirty="0"/>
              <a:t> 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194E0C03-6243-3B4E-BBF7-5FC120E1090F}"/>
              </a:ext>
            </a:extLst>
          </p:cNvPr>
          <p:cNvSpPr/>
          <p:nvPr/>
        </p:nvSpPr>
        <p:spPr>
          <a:xfrm>
            <a:off x="800100" y="2370832"/>
            <a:ext cx="2812852" cy="1419820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গুণবাচক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উপাত্ত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EC6F55B6-FBCF-3147-B86D-6CD101214814}"/>
              </a:ext>
            </a:extLst>
          </p:cNvPr>
          <p:cNvSpPr/>
          <p:nvPr/>
        </p:nvSpPr>
        <p:spPr>
          <a:xfrm>
            <a:off x="800100" y="4176136"/>
            <a:ext cx="2812852" cy="1555589"/>
          </a:xfrm>
          <a:prstGeom prst="rightArrow">
            <a:avLst>
              <a:gd name="adj1" fmla="val 45422"/>
              <a:gd name="adj2" fmla="val 79481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>
                <a:solidFill>
                  <a:schemeClr val="tx1"/>
                </a:solidFill>
              </a:rPr>
              <a:t>পরিমাণবাচক উপাত্ত 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69C6B55F-D0A1-EC4A-8BDD-4E71AB2A7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952" y="2171700"/>
            <a:ext cx="2812853" cy="2004436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xmlns="" id="{7838C1AF-94D5-3A44-9D57-8633A8BC49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803" y="2161757"/>
            <a:ext cx="2486918" cy="2004436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xmlns="" id="{C7000C9D-7DA8-0249-B8F8-D81FC229F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951" y="4148830"/>
            <a:ext cx="2812852" cy="1851921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xmlns="" id="{298FD027-15D0-EB42-9D76-176960DC39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463" y="4148830"/>
            <a:ext cx="2589139" cy="1851920"/>
          </a:xfrm>
          <a:prstGeom prst="rect">
            <a:avLst/>
          </a:prstGeom>
        </p:spPr>
      </p:pic>
      <p:sp>
        <p:nvSpPr>
          <p:cNvPr id="12" name="Horizontal Scroll 11"/>
          <p:cNvSpPr/>
          <p:nvPr/>
        </p:nvSpPr>
        <p:spPr>
          <a:xfrm>
            <a:off x="800098" y="18008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0070C0"/>
                </a:solidFill>
              </a:rPr>
              <a:t>উপাত্তের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প্রকারভেদ</a:t>
            </a:r>
            <a:endParaRPr lang="en-US" sz="3200" b="1" dirty="0" smtClean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127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3F8FEE-D0E1-C245-B9D0-9496E5A4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0" y="1124044"/>
            <a:ext cx="8072438" cy="693737"/>
          </a:xfrm>
        </p:spPr>
        <p:txBody>
          <a:bodyPr>
            <a:normAutofit/>
          </a:bodyPr>
          <a:lstStyle/>
          <a:p>
            <a:r>
              <a:rPr lang="en-US" sz="4050" b="1"/>
              <a:t>উৎসের ভিত্তিতে উপাত্ত দুই প্রকার 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671887C4-09A9-A24B-BEF5-AD8101EA8CEA}"/>
              </a:ext>
            </a:extLst>
          </p:cNvPr>
          <p:cNvSpPr/>
          <p:nvPr/>
        </p:nvSpPr>
        <p:spPr>
          <a:xfrm>
            <a:off x="605647" y="1923545"/>
            <a:ext cx="3144822" cy="1886455"/>
          </a:xfrm>
          <a:prstGeom prst="rightArrow">
            <a:avLst>
              <a:gd name="adj1" fmla="val 50000"/>
              <a:gd name="adj2" fmla="val 74661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</a:rPr>
              <a:t>প্রাথমিক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বা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মুখ্য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উপাত্ত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8F079B51-830A-2646-8600-FD422038E19C}"/>
              </a:ext>
            </a:extLst>
          </p:cNvPr>
          <p:cNvSpPr/>
          <p:nvPr/>
        </p:nvSpPr>
        <p:spPr>
          <a:xfrm>
            <a:off x="458307" y="4025882"/>
            <a:ext cx="3292162" cy="1993918"/>
          </a:xfrm>
          <a:prstGeom prst="rightArrow">
            <a:avLst>
              <a:gd name="adj1" fmla="val 46159"/>
              <a:gd name="adj2" fmla="val 92252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 err="1">
                <a:solidFill>
                  <a:schemeClr val="tx1"/>
                </a:solidFill>
              </a:rPr>
              <a:t>মাধ্যমিক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বা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গৌণ</a:t>
            </a:r>
            <a:r>
              <a:rPr lang="en-US" sz="2700" b="1" dirty="0">
                <a:solidFill>
                  <a:schemeClr val="tx1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উপাত্ত</a:t>
            </a:r>
            <a:endParaRPr lang="en-US" sz="2700" b="1" dirty="0">
              <a:solidFill>
                <a:schemeClr val="tx1"/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C22F0D02-0DBF-DB4E-8833-AD492C9CA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469" y="2434591"/>
            <a:ext cx="5431530" cy="3288347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800098" y="18008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0070C0"/>
                </a:solidFill>
              </a:rPr>
              <a:t>উপাত্তের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প্রকারভেদ</a:t>
            </a:r>
            <a:endParaRPr lang="en-US" sz="3200" b="1" dirty="0" smtClean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312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787EF9-F778-3D46-A918-BA5BF9A66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029888"/>
            <a:ext cx="8522196" cy="761258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বিন্যাসের</a:t>
            </a:r>
            <a:r>
              <a:rPr lang="en-US" sz="4000" b="1" dirty="0"/>
              <a:t> </a:t>
            </a:r>
            <a:r>
              <a:rPr lang="en-US" sz="4000" b="1" dirty="0" err="1"/>
              <a:t>ভিত্তিতে</a:t>
            </a:r>
            <a:r>
              <a:rPr lang="en-US" sz="4000" b="1" dirty="0"/>
              <a:t> </a:t>
            </a:r>
            <a:r>
              <a:rPr lang="en-US" sz="4000" b="1" dirty="0" err="1"/>
              <a:t>উপাত্ত</a:t>
            </a:r>
            <a:r>
              <a:rPr lang="en-US" sz="4000" b="1" dirty="0"/>
              <a:t> </a:t>
            </a:r>
            <a:r>
              <a:rPr lang="en-US" sz="4000" b="1" dirty="0" err="1"/>
              <a:t>দুই</a:t>
            </a:r>
            <a:r>
              <a:rPr lang="en-US" sz="4000" b="1" dirty="0"/>
              <a:t> </a:t>
            </a:r>
            <a:r>
              <a:rPr lang="en-US" sz="4000" b="1" dirty="0" err="1"/>
              <a:t>প্রকার</a:t>
            </a:r>
            <a:r>
              <a:rPr lang="en-US" sz="4000" b="1" dirty="0"/>
              <a:t> 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54D8E84C-A67C-BD4E-8845-F8E90BA23339}"/>
              </a:ext>
            </a:extLst>
          </p:cNvPr>
          <p:cNvSpPr/>
          <p:nvPr/>
        </p:nvSpPr>
        <p:spPr>
          <a:xfrm>
            <a:off x="451609" y="1676400"/>
            <a:ext cx="3663191" cy="2152613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>
                <a:solidFill>
                  <a:schemeClr val="tx1"/>
                </a:solidFill>
              </a:rPr>
              <a:t>অবিন্যস্ত বা অশ্রেণীবদ্ধ উপাত্ত 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CF60867D-D1CE-5740-81FC-2054D4B5DAA4}"/>
              </a:ext>
            </a:extLst>
          </p:cNvPr>
          <p:cNvSpPr/>
          <p:nvPr/>
        </p:nvSpPr>
        <p:spPr>
          <a:xfrm>
            <a:off x="451609" y="3829015"/>
            <a:ext cx="3358391" cy="1917268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>
                <a:solidFill>
                  <a:schemeClr val="tx1"/>
                </a:solidFill>
              </a:rPr>
              <a:t>বিন্যস্ত বা শ্রেণীবদ্ধ উপাত্ত  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xmlns="" id="{698DD719-B617-4B45-A1D5-B6F137388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24" y="2076729"/>
            <a:ext cx="4280918" cy="128100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61B5BF53-3B6F-BE47-9BA6-E44D9CD06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643313"/>
            <a:ext cx="4509518" cy="1919287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800098" y="18008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0070C0"/>
                </a:solidFill>
              </a:rPr>
              <a:t>উপাত্তের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প্রকারভেদ</a:t>
            </a:r>
            <a:endParaRPr lang="en-US" sz="3200" b="1" dirty="0" smtClean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859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7800"/>
            <a:ext cx="78486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5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6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16" name="Picture 21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22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3">
              <a:hlinkClick r:id="rId9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575372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304800" y="609600"/>
            <a:ext cx="84582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000" b="1" dirty="0" err="1" smtClean="0">
                <a:solidFill>
                  <a:srgbClr val="FF0000"/>
                </a:solidFill>
              </a:rPr>
              <a:t>একক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কাজ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ctangle 2"/>
          <p:cNvSpPr/>
          <p:nvPr/>
        </p:nvSpPr>
        <p:spPr>
          <a:xfrm>
            <a:off x="611204" y="2517180"/>
            <a:ext cx="8077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/>
              <a:t>বিভিন্ন</a:t>
            </a:r>
            <a:r>
              <a:rPr lang="en-US" sz="5400" b="1" dirty="0"/>
              <a:t> </a:t>
            </a:r>
            <a:r>
              <a:rPr lang="en-US" sz="5400" b="1" dirty="0" err="1"/>
              <a:t>দৃষ্টিকোণ</a:t>
            </a:r>
            <a:r>
              <a:rPr lang="en-US" sz="5400" b="1" dirty="0"/>
              <a:t> </a:t>
            </a:r>
            <a:r>
              <a:rPr lang="en-US" sz="5400" b="1" dirty="0" err="1"/>
              <a:t>থেকে</a:t>
            </a:r>
            <a:r>
              <a:rPr lang="en-US" sz="5400" b="1" dirty="0"/>
              <a:t>  </a:t>
            </a:r>
            <a:r>
              <a:rPr lang="en-US" sz="5400" b="1" dirty="0" err="1"/>
              <a:t>উপাত্তের</a:t>
            </a:r>
            <a:r>
              <a:rPr lang="en-US" sz="5400" b="1" dirty="0"/>
              <a:t> </a:t>
            </a:r>
            <a:r>
              <a:rPr lang="en-US" sz="5400" b="1" dirty="0" err="1"/>
              <a:t>শ্রেণীবিভাগ</a:t>
            </a:r>
            <a:r>
              <a:rPr lang="en-US" sz="5400" b="1" dirty="0"/>
              <a:t> </a:t>
            </a:r>
            <a:r>
              <a:rPr lang="en-US" sz="5400" b="1" dirty="0" err="1"/>
              <a:t>ব্যাখ্যা</a:t>
            </a:r>
            <a:r>
              <a:rPr lang="en-US" sz="5400" b="1" dirty="0"/>
              <a:t> </a:t>
            </a:r>
            <a:r>
              <a:rPr lang="en-US" sz="5400" b="1" dirty="0" err="1"/>
              <a:t>কর</a:t>
            </a:r>
            <a:r>
              <a:rPr lang="en-US" sz="5400" b="1" dirty="0"/>
              <a:t>।     </a:t>
            </a:r>
          </a:p>
        </p:txBody>
      </p:sp>
    </p:spTree>
    <p:extLst>
      <p:ext uri="{BB962C8B-B14F-4D97-AF65-F5344CB8AC3E}">
        <p14:creationId xmlns:p14="http://schemas.microsoft.com/office/powerpoint/2010/main" val="5193597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304800" y="609600"/>
            <a:ext cx="84582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000" b="1" dirty="0" err="1">
                <a:solidFill>
                  <a:schemeClr val="bg1"/>
                </a:solidFill>
              </a:rPr>
              <a:t>মূল্যায়ন</a:t>
            </a:r>
            <a:endParaRPr lang="en-US" sz="4000" b="1" dirty="0" smtClean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ctangle 3"/>
          <p:cNvSpPr/>
          <p:nvPr/>
        </p:nvSpPr>
        <p:spPr>
          <a:xfrm>
            <a:off x="304799" y="1511191"/>
            <a:ext cx="8554039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১। “</a:t>
            </a:r>
            <a:r>
              <a:rPr lang="en-US" b="1" dirty="0" err="1" smtClean="0"/>
              <a:t>পরিসংখ্যান</a:t>
            </a:r>
            <a:r>
              <a:rPr lang="en-US" b="1" dirty="0" smtClean="0"/>
              <a:t> </a:t>
            </a:r>
            <a:r>
              <a:rPr lang="en-US" b="1" dirty="0" err="1"/>
              <a:t>হচ্ছে</a:t>
            </a:r>
            <a:r>
              <a:rPr lang="en-US" b="1" dirty="0"/>
              <a:t> </a:t>
            </a:r>
            <a:r>
              <a:rPr lang="en-US" b="1" dirty="0" err="1"/>
              <a:t>পরস্পর</a:t>
            </a:r>
            <a:r>
              <a:rPr lang="en-US" b="1" dirty="0"/>
              <a:t> </a:t>
            </a:r>
            <a:r>
              <a:rPr lang="en-US" b="1" dirty="0" err="1"/>
              <a:t>সম্পর্কযুক্ত</a:t>
            </a:r>
            <a:r>
              <a:rPr lang="en-US" b="1" dirty="0"/>
              <a:t> </a:t>
            </a:r>
            <a:r>
              <a:rPr lang="en-US" b="1" dirty="0" err="1"/>
              <a:t>যেকোনো</a:t>
            </a:r>
            <a:r>
              <a:rPr lang="en-US" b="1" dirty="0"/>
              <a:t> </a:t>
            </a:r>
            <a:r>
              <a:rPr lang="en-US" b="1" dirty="0" err="1"/>
              <a:t>অনুসন্ধানের</a:t>
            </a:r>
            <a:r>
              <a:rPr lang="en-US" b="1" dirty="0"/>
              <a:t> </a:t>
            </a:r>
            <a:r>
              <a:rPr lang="en-US" b="1" dirty="0" err="1"/>
              <a:t>তথ্যের</a:t>
            </a:r>
            <a:r>
              <a:rPr lang="en-US" b="1" dirty="0"/>
              <a:t> </a:t>
            </a:r>
            <a:r>
              <a:rPr lang="en-US" b="1" dirty="0" err="1"/>
              <a:t>সংখ্যাসূচক</a:t>
            </a:r>
            <a:r>
              <a:rPr lang="en-US" b="1" dirty="0"/>
              <a:t> </a:t>
            </a:r>
            <a:r>
              <a:rPr lang="en-US" b="1" dirty="0" err="1"/>
              <a:t>বিবৃতি</a:t>
            </a:r>
            <a:r>
              <a:rPr lang="en-US" b="1" dirty="0"/>
              <a:t>”- </a:t>
            </a:r>
            <a:r>
              <a:rPr lang="en-US" b="1" dirty="0" err="1"/>
              <a:t>সংজ্ঞাটি</a:t>
            </a:r>
            <a:r>
              <a:rPr lang="en-US" b="1" dirty="0"/>
              <a:t> </a:t>
            </a:r>
            <a:r>
              <a:rPr lang="en-US" b="1" dirty="0" err="1"/>
              <a:t>কার</a:t>
            </a:r>
            <a:r>
              <a:rPr lang="en-US" b="1" dirty="0"/>
              <a:t>?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২। </a:t>
            </a:r>
            <a:r>
              <a:rPr lang="en-US" b="1" dirty="0" err="1" smtClean="0"/>
              <a:t>প্রাপ্ত</a:t>
            </a:r>
            <a:r>
              <a:rPr lang="en-US" b="1" dirty="0" smtClean="0"/>
              <a:t> </a:t>
            </a:r>
            <a:r>
              <a:rPr lang="en-US" b="1" dirty="0" err="1"/>
              <a:t>ফলাফলের</a:t>
            </a:r>
            <a:r>
              <a:rPr lang="en-US" b="1" dirty="0"/>
              <a:t> </a:t>
            </a:r>
            <a:r>
              <a:rPr lang="en-US" b="1" dirty="0" err="1"/>
              <a:t>ভিত্তিতে</a:t>
            </a:r>
            <a:r>
              <a:rPr lang="en-US" b="1" dirty="0"/>
              <a:t> </a:t>
            </a:r>
            <a:r>
              <a:rPr lang="en-US" b="1" dirty="0" err="1"/>
              <a:t>ভবিষ্য</a:t>
            </a:r>
            <a:r>
              <a:rPr lang="en-US" b="1" dirty="0"/>
              <a:t>ৎ </a:t>
            </a:r>
            <a:r>
              <a:rPr lang="en-US" b="1" dirty="0" err="1"/>
              <a:t>সম্পর্কে</a:t>
            </a:r>
            <a:r>
              <a:rPr lang="en-US" b="1" dirty="0"/>
              <a:t> </a:t>
            </a:r>
            <a:r>
              <a:rPr lang="en-US" b="1" dirty="0" err="1"/>
              <a:t>পূর্বানুমান</a:t>
            </a:r>
            <a:r>
              <a:rPr lang="en-US" b="1" dirty="0"/>
              <a:t> </a:t>
            </a:r>
            <a:r>
              <a:rPr lang="en-US" b="1" dirty="0" err="1"/>
              <a:t>করে</a:t>
            </a:r>
            <a:r>
              <a:rPr lang="en-US" b="1" dirty="0"/>
              <a:t> </a:t>
            </a:r>
            <a:r>
              <a:rPr lang="en-US" b="1" dirty="0" err="1"/>
              <a:t>কোন</a:t>
            </a:r>
            <a:r>
              <a:rPr lang="en-US" b="1" dirty="0"/>
              <a:t> </a:t>
            </a:r>
            <a:r>
              <a:rPr lang="en-US" b="1" dirty="0" err="1"/>
              <a:t>শাখা</a:t>
            </a:r>
            <a:r>
              <a:rPr lang="en-US" b="1" dirty="0"/>
              <a:t>?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৩। </a:t>
            </a:r>
            <a:r>
              <a:rPr lang="en-US" b="1" dirty="0" err="1" smtClean="0"/>
              <a:t>মেধা</a:t>
            </a:r>
            <a:r>
              <a:rPr lang="en-US" b="1" dirty="0" smtClean="0"/>
              <a:t> </a:t>
            </a:r>
            <a:r>
              <a:rPr lang="en-US" b="1" dirty="0" err="1"/>
              <a:t>কোন</a:t>
            </a:r>
            <a:r>
              <a:rPr lang="en-US" b="1" dirty="0"/>
              <a:t> </a:t>
            </a:r>
            <a:r>
              <a:rPr lang="en-US" b="1" dirty="0" err="1"/>
              <a:t>ধরনের</a:t>
            </a:r>
            <a:r>
              <a:rPr lang="en-US" b="1" dirty="0"/>
              <a:t> </a:t>
            </a:r>
            <a:r>
              <a:rPr lang="en-US" b="1" dirty="0" err="1"/>
              <a:t>উপাত্ত</a:t>
            </a:r>
            <a:r>
              <a:rPr lang="en-US" b="1" dirty="0"/>
              <a:t>?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৪। </a:t>
            </a:r>
            <a:r>
              <a:rPr lang="en-US" b="1" dirty="0" err="1" smtClean="0"/>
              <a:t>টেবিল</a:t>
            </a:r>
            <a:r>
              <a:rPr lang="en-US" b="1" dirty="0" smtClean="0"/>
              <a:t> </a:t>
            </a:r>
            <a:r>
              <a:rPr lang="en-US" b="1" dirty="0" err="1"/>
              <a:t>আকারে</a:t>
            </a:r>
            <a:r>
              <a:rPr lang="en-US" b="1" dirty="0"/>
              <a:t> </a:t>
            </a:r>
            <a:r>
              <a:rPr lang="en-US" b="1" dirty="0" err="1"/>
              <a:t>সাজানো</a:t>
            </a:r>
            <a:r>
              <a:rPr lang="en-US" b="1" dirty="0"/>
              <a:t> </a:t>
            </a:r>
            <a:r>
              <a:rPr lang="en-US" b="1" dirty="0" err="1"/>
              <a:t>উপাত্তসমূহকে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বলে</a:t>
            </a:r>
            <a:r>
              <a:rPr lang="en-US" b="1" dirty="0"/>
              <a:t>?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৫। </a:t>
            </a:r>
            <a:r>
              <a:rPr lang="en-US" b="1" dirty="0" err="1"/>
              <a:t>এলোমেলো</a:t>
            </a:r>
            <a:r>
              <a:rPr lang="en-US" b="1" dirty="0"/>
              <a:t> </a:t>
            </a:r>
            <a:r>
              <a:rPr lang="en-US" b="1" dirty="0" err="1"/>
              <a:t>উপাত্তসমূহকে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বলে</a:t>
            </a:r>
            <a:r>
              <a:rPr lang="en-US" b="1" dirty="0"/>
              <a:t>?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৬। Statista </a:t>
            </a:r>
            <a:r>
              <a:rPr lang="en-US" b="1" dirty="0" err="1"/>
              <a:t>কোন</a:t>
            </a:r>
            <a:r>
              <a:rPr lang="en-US" b="1" dirty="0"/>
              <a:t> </a:t>
            </a:r>
            <a:r>
              <a:rPr lang="en-US" b="1" dirty="0" err="1"/>
              <a:t>দেশীয়</a:t>
            </a:r>
            <a:r>
              <a:rPr lang="en-US" b="1" dirty="0"/>
              <a:t> </a:t>
            </a:r>
            <a:r>
              <a:rPr lang="en-US" b="1" dirty="0" err="1"/>
              <a:t>শব্দ</a:t>
            </a:r>
            <a:r>
              <a:rPr lang="en-US" b="1" dirty="0"/>
              <a:t>? 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৭। Status </a:t>
            </a:r>
            <a:r>
              <a:rPr lang="en-US" b="1" dirty="0" err="1"/>
              <a:t>কোন</a:t>
            </a:r>
            <a:r>
              <a:rPr lang="en-US" b="1" dirty="0"/>
              <a:t> </a:t>
            </a:r>
            <a:r>
              <a:rPr lang="en-US" b="1" dirty="0" err="1"/>
              <a:t>দেশীয়</a:t>
            </a:r>
            <a:r>
              <a:rPr lang="en-US" b="1" dirty="0"/>
              <a:t> </a:t>
            </a:r>
            <a:r>
              <a:rPr lang="en-US" b="1" dirty="0" err="1"/>
              <a:t>শব্দ</a:t>
            </a:r>
            <a:r>
              <a:rPr lang="en-US" b="1" dirty="0"/>
              <a:t>?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৮। </a:t>
            </a:r>
            <a:r>
              <a:rPr lang="en-US" b="1" dirty="0" err="1" smtClean="0"/>
              <a:t>সংগৃহীত</a:t>
            </a:r>
            <a:r>
              <a:rPr lang="en-US" b="1" dirty="0" smtClean="0"/>
              <a:t>    </a:t>
            </a:r>
            <a:r>
              <a:rPr lang="en-US" b="1" dirty="0" err="1"/>
              <a:t>তথ্যাবলির</a:t>
            </a:r>
            <a:r>
              <a:rPr lang="en-US" b="1" dirty="0"/>
              <a:t> </a:t>
            </a:r>
            <a:r>
              <a:rPr lang="en-US" b="1" dirty="0" err="1"/>
              <a:t>সংখ্যাভিত্তিক</a:t>
            </a:r>
            <a:r>
              <a:rPr lang="en-US" b="1" dirty="0"/>
              <a:t> </a:t>
            </a:r>
            <a:r>
              <a:rPr lang="en-US" b="1" dirty="0" err="1"/>
              <a:t>বর্ণনাকে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বলে</a:t>
            </a:r>
            <a:r>
              <a:rPr lang="en-US" b="1" dirty="0"/>
              <a:t> ?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৯। </a:t>
            </a:r>
            <a:r>
              <a:rPr lang="en-US" b="1" dirty="0" err="1" smtClean="0"/>
              <a:t>গবেষণার</a:t>
            </a:r>
            <a:r>
              <a:rPr lang="en-US" b="1" dirty="0" smtClean="0"/>
              <a:t> </a:t>
            </a:r>
            <a:r>
              <a:rPr lang="en-US" b="1" dirty="0" err="1"/>
              <a:t>কাঁচামাল</a:t>
            </a:r>
            <a:r>
              <a:rPr lang="en-US" b="1" dirty="0"/>
              <a:t> </a:t>
            </a:r>
            <a:r>
              <a:rPr lang="en-US" b="1" dirty="0" err="1"/>
              <a:t>হিসেবে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ব্যবহৃত</a:t>
            </a:r>
            <a:r>
              <a:rPr lang="en-US" b="1" dirty="0"/>
              <a:t> </a:t>
            </a:r>
            <a:r>
              <a:rPr lang="en-US" b="1" dirty="0" err="1"/>
              <a:t>হয়</a:t>
            </a:r>
            <a:r>
              <a:rPr lang="en-US" b="1" dirty="0"/>
              <a:t> ?  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১০। </a:t>
            </a:r>
            <a:r>
              <a:rPr lang="en-US" b="1" dirty="0" err="1"/>
              <a:t>মূল</a:t>
            </a:r>
            <a:r>
              <a:rPr lang="en-US" b="1" dirty="0"/>
              <a:t> </a:t>
            </a:r>
            <a:r>
              <a:rPr lang="en-US" b="1" dirty="0" err="1"/>
              <a:t>উৎস</a:t>
            </a:r>
            <a:r>
              <a:rPr lang="en-US" b="1" dirty="0"/>
              <a:t> </a:t>
            </a:r>
            <a:r>
              <a:rPr lang="en-US" b="1" dirty="0" err="1"/>
              <a:t>থেকে</a:t>
            </a:r>
            <a:r>
              <a:rPr lang="en-US" b="1" dirty="0"/>
              <a:t> </a:t>
            </a:r>
            <a:r>
              <a:rPr lang="en-US" b="1" dirty="0" err="1"/>
              <a:t>প্রথমবার</a:t>
            </a:r>
            <a:r>
              <a:rPr lang="en-US" b="1" dirty="0"/>
              <a:t> </a:t>
            </a:r>
            <a:r>
              <a:rPr lang="en-US" b="1" dirty="0" err="1"/>
              <a:t>সংগৃহীত</a:t>
            </a:r>
            <a:r>
              <a:rPr lang="en-US" b="1" dirty="0"/>
              <a:t> </a:t>
            </a:r>
            <a:r>
              <a:rPr lang="en-US" b="1" dirty="0" err="1"/>
              <a:t>উপাত্তকে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বলে</a:t>
            </a:r>
            <a:r>
              <a:rPr lang="en-US" b="1" dirty="0"/>
              <a:t> ?   </a:t>
            </a:r>
          </a:p>
        </p:txBody>
      </p:sp>
    </p:spTree>
    <p:extLst>
      <p:ext uri="{BB962C8B-B14F-4D97-AF65-F5344CB8AC3E}">
        <p14:creationId xmlns:p14="http://schemas.microsoft.com/office/powerpoint/2010/main" val="3354877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5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7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696200" y="6019800"/>
            <a:ext cx="1238839" cy="477837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Curved Down Ribbon 16"/>
          <p:cNvSpPr/>
          <p:nvPr/>
        </p:nvSpPr>
        <p:spPr>
          <a:xfrm>
            <a:off x="1524000" y="381000"/>
            <a:ext cx="6781800" cy="990600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শিক্ষক</a:t>
            </a:r>
            <a:r>
              <a:rPr lang="en-US" sz="32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পরিচিতি</a:t>
            </a:r>
            <a:endParaRPr lang="en-US" sz="3200" b="1" dirty="0" smtClean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nip Diagonal Corner Rectangle 19"/>
          <p:cNvSpPr/>
          <p:nvPr/>
        </p:nvSpPr>
        <p:spPr>
          <a:xfrm>
            <a:off x="0" y="1600200"/>
            <a:ext cx="5181600" cy="41910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পিযুষ</a:t>
            </a:r>
            <a:r>
              <a:rPr lang="en-US" sz="36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কুমার</a:t>
            </a:r>
            <a:r>
              <a:rPr lang="en-US" sz="36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মন্ডল</a:t>
            </a:r>
            <a:endParaRPr lang="en-US" sz="3600" b="1" dirty="0" smtClean="0">
              <a:solidFill>
                <a:srgbClr val="002060"/>
              </a:solidFill>
              <a:latin typeface="SutonnyMJ" pitchFamily="2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SutonnyMJ" pitchFamily="2" charset="0"/>
              </a:rPr>
              <a:t>প্রভাষক</a:t>
            </a:r>
            <a:r>
              <a:rPr lang="en-US" sz="3200" b="1" dirty="0" smtClean="0">
                <a:solidFill>
                  <a:srgbClr val="002060"/>
                </a:solidFill>
                <a:latin typeface="SutonnyMJ" pitchFamily="2" charset="0"/>
              </a:rPr>
              <a:t>,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মনোবিজ্ঞান</a:t>
            </a:r>
            <a:r>
              <a:rPr lang="en-US" sz="3200" b="1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বিভাগ</a:t>
            </a:r>
            <a:endParaRPr lang="en-US" sz="2800" b="1" dirty="0" smtClean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মহিপুর</a:t>
            </a:r>
            <a:r>
              <a:rPr lang="en-US" sz="36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SutonnyMJ" pitchFamily="2" charset="0"/>
              </a:rPr>
              <a:t>কলেজ</a:t>
            </a:r>
            <a:endParaRPr lang="en-US" sz="3600" b="1" dirty="0" smtClean="0">
              <a:solidFill>
                <a:srgbClr val="002060"/>
              </a:solidFill>
              <a:latin typeface="SutonnyMJ" pitchFamily="2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SutonnyMJ" pitchFamily="2" charset="0"/>
              </a:rPr>
              <a:t>মহিপুর</a:t>
            </a:r>
            <a:r>
              <a:rPr lang="en-US" sz="2800" b="1" dirty="0" smtClean="0">
                <a:solidFill>
                  <a:srgbClr val="002060"/>
                </a:solidFill>
                <a:latin typeface="SutonnyMJ" pitchFamily="2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SutonnyMJ" pitchFamily="2" charset="0"/>
              </a:rPr>
              <a:t>চাঁপাইনবাবগঞ্জ</a:t>
            </a:r>
            <a:r>
              <a:rPr lang="en-US" sz="2800" b="1" dirty="0" smtClean="0">
                <a:solidFill>
                  <a:srgbClr val="002060"/>
                </a:solidFill>
                <a:latin typeface="SutonnyMJ" pitchFamily="2" charset="0"/>
              </a:rPr>
              <a:t>।</a:t>
            </a:r>
            <a:r>
              <a:rPr lang="en-US" sz="3200" b="1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SutonnyMJ" pitchFamily="2" charset="0"/>
              </a:rPr>
              <a:t>মোবাঃ</a:t>
            </a:r>
            <a:r>
              <a:rPr lang="en-US" sz="2800" b="1" dirty="0" smtClean="0">
                <a:solidFill>
                  <a:srgbClr val="002060"/>
                </a:solidFill>
                <a:latin typeface="SutonnyMJ" pitchFamily="2" charset="0"/>
              </a:rPr>
              <a:t> ০১৭১৩৭৬৭৯৯৭</a:t>
            </a:r>
            <a:endParaRPr lang="en-US" sz="4000" b="1" dirty="0">
              <a:solidFill>
                <a:srgbClr val="002060"/>
              </a:solidFill>
              <a:latin typeface="SutonnyMJ" pitchFamily="2" charset="0"/>
            </a:endParaRPr>
          </a:p>
        </p:txBody>
      </p:sp>
      <p:pic>
        <p:nvPicPr>
          <p:cNvPr id="16" name="Picture 15" descr="PIJUSH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486401" y="1706692"/>
            <a:ext cx="3276600" cy="408450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TextBox 17"/>
          <p:cNvSpPr txBox="1"/>
          <p:nvPr/>
        </p:nvSpPr>
        <p:spPr>
          <a:xfrm>
            <a:off x="0" y="650259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সংবেদন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প্রত্যক্ষণ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3" action="ppaction://hlinksldjump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3" action="ppaction://hlinksldjump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7" action="ppaction://hlinksldjump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304799" y="493576"/>
            <a:ext cx="84582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000" b="1" dirty="0" err="1">
                <a:solidFill>
                  <a:srgbClr val="00B050"/>
                </a:solidFill>
              </a:rPr>
              <a:t>উত্তর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মিলিয়ে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নাও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endParaRPr lang="en-US" sz="4000" b="1" dirty="0" smtClean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4" name="arrow.wav"/>
              </a:hlinkClick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Rectangle 3"/>
          <p:cNvSpPr/>
          <p:nvPr/>
        </p:nvSpPr>
        <p:spPr>
          <a:xfrm>
            <a:off x="152401" y="1295400"/>
            <a:ext cx="8839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১। “</a:t>
            </a:r>
            <a:r>
              <a:rPr lang="en-US" b="1" dirty="0" err="1" smtClean="0"/>
              <a:t>পরিসংখ্যান</a:t>
            </a:r>
            <a:r>
              <a:rPr lang="en-US" b="1" dirty="0" smtClean="0"/>
              <a:t> </a:t>
            </a:r>
            <a:r>
              <a:rPr lang="en-US" b="1" dirty="0" err="1"/>
              <a:t>হচ্ছে</a:t>
            </a:r>
            <a:r>
              <a:rPr lang="en-US" b="1" dirty="0"/>
              <a:t> </a:t>
            </a:r>
            <a:r>
              <a:rPr lang="en-US" b="1" dirty="0" err="1"/>
              <a:t>পরস্পর</a:t>
            </a:r>
            <a:r>
              <a:rPr lang="en-US" b="1" dirty="0"/>
              <a:t> </a:t>
            </a:r>
            <a:r>
              <a:rPr lang="en-US" b="1" dirty="0" err="1"/>
              <a:t>সম্পর্কযুক্ত</a:t>
            </a:r>
            <a:r>
              <a:rPr lang="en-US" b="1" dirty="0"/>
              <a:t> </a:t>
            </a:r>
            <a:r>
              <a:rPr lang="en-US" b="1" dirty="0" err="1"/>
              <a:t>যেকোনো</a:t>
            </a:r>
            <a:r>
              <a:rPr lang="en-US" b="1" dirty="0"/>
              <a:t> </a:t>
            </a:r>
            <a:r>
              <a:rPr lang="en-US" b="1" dirty="0" err="1"/>
              <a:t>অনুসন্ধানের</a:t>
            </a:r>
            <a:r>
              <a:rPr lang="en-US" b="1" dirty="0"/>
              <a:t> </a:t>
            </a:r>
            <a:r>
              <a:rPr lang="en-US" b="1" dirty="0" err="1"/>
              <a:t>তথ্যের</a:t>
            </a:r>
            <a:r>
              <a:rPr lang="en-US" b="1" dirty="0"/>
              <a:t> </a:t>
            </a:r>
            <a:r>
              <a:rPr lang="en-US" b="1" dirty="0" err="1"/>
              <a:t>সংখ্যাসূচক</a:t>
            </a:r>
            <a:r>
              <a:rPr lang="en-US" b="1" dirty="0"/>
              <a:t> </a:t>
            </a:r>
            <a:r>
              <a:rPr lang="en-US" b="1" dirty="0" err="1"/>
              <a:t>বিবৃতি</a:t>
            </a:r>
            <a:r>
              <a:rPr lang="en-US" b="1" dirty="0"/>
              <a:t>”- </a:t>
            </a:r>
            <a:r>
              <a:rPr lang="en-US" b="1" dirty="0" err="1"/>
              <a:t>সংজ্ঞাটি</a:t>
            </a:r>
            <a:r>
              <a:rPr lang="en-US" b="1" dirty="0"/>
              <a:t> </a:t>
            </a:r>
            <a:r>
              <a:rPr lang="en-US" b="1" dirty="0" err="1"/>
              <a:t>কার</a:t>
            </a:r>
            <a:r>
              <a:rPr lang="en-US" b="1" dirty="0"/>
              <a:t>? </a:t>
            </a:r>
            <a:r>
              <a:rPr lang="en-US" b="1" dirty="0" err="1">
                <a:solidFill>
                  <a:schemeClr val="bg1"/>
                </a:solidFill>
              </a:rPr>
              <a:t>উত্তরঃ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ড.এ.এল.বাউলী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২। </a:t>
            </a:r>
            <a:r>
              <a:rPr lang="en-US" b="1" dirty="0" err="1" smtClean="0"/>
              <a:t>প্রাপ্ত</a:t>
            </a:r>
            <a:r>
              <a:rPr lang="en-US" b="1" dirty="0" smtClean="0"/>
              <a:t> </a:t>
            </a:r>
            <a:r>
              <a:rPr lang="en-US" b="1" dirty="0" err="1"/>
              <a:t>ফলাফলের</a:t>
            </a:r>
            <a:r>
              <a:rPr lang="en-US" b="1" dirty="0"/>
              <a:t> </a:t>
            </a:r>
            <a:r>
              <a:rPr lang="en-US" b="1" dirty="0" err="1"/>
              <a:t>ভিত্তিতে</a:t>
            </a:r>
            <a:r>
              <a:rPr lang="en-US" b="1" dirty="0"/>
              <a:t> </a:t>
            </a:r>
            <a:r>
              <a:rPr lang="en-US" b="1" dirty="0" err="1"/>
              <a:t>ভবিষ্য</a:t>
            </a:r>
            <a:r>
              <a:rPr lang="en-US" b="1" dirty="0"/>
              <a:t>ৎ </a:t>
            </a:r>
            <a:r>
              <a:rPr lang="en-US" b="1" dirty="0" err="1"/>
              <a:t>সম্পর্কে</a:t>
            </a:r>
            <a:r>
              <a:rPr lang="en-US" b="1" dirty="0"/>
              <a:t> </a:t>
            </a:r>
            <a:r>
              <a:rPr lang="en-US" b="1" dirty="0" err="1"/>
              <a:t>পূর্বানুমান</a:t>
            </a:r>
            <a:r>
              <a:rPr lang="en-US" b="1" dirty="0"/>
              <a:t> </a:t>
            </a:r>
            <a:r>
              <a:rPr lang="en-US" b="1" dirty="0" err="1"/>
              <a:t>করে</a:t>
            </a:r>
            <a:r>
              <a:rPr lang="en-US" b="1" dirty="0"/>
              <a:t> </a:t>
            </a:r>
            <a:r>
              <a:rPr lang="en-US" b="1" dirty="0" err="1"/>
              <a:t>কোন</a:t>
            </a:r>
            <a:r>
              <a:rPr lang="en-US" b="1" dirty="0"/>
              <a:t> </a:t>
            </a:r>
            <a:r>
              <a:rPr lang="en-US" b="1" dirty="0" err="1"/>
              <a:t>শাখা</a:t>
            </a:r>
            <a:r>
              <a:rPr lang="en-US" b="1" dirty="0" smtClean="0"/>
              <a:t>? </a:t>
            </a:r>
            <a:r>
              <a:rPr lang="en-US" b="1" dirty="0" err="1">
                <a:solidFill>
                  <a:schemeClr val="bg1"/>
                </a:solidFill>
              </a:rPr>
              <a:t>উত্তরঃপরিসংখ্যান</a:t>
            </a:r>
            <a:r>
              <a:rPr lang="en-US" b="1" dirty="0" smtClean="0"/>
              <a:t> 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b="1" dirty="0" smtClean="0"/>
              <a:t>৩। </a:t>
            </a:r>
            <a:r>
              <a:rPr lang="en-US" b="1" dirty="0" err="1" smtClean="0"/>
              <a:t>মেধা</a:t>
            </a:r>
            <a:r>
              <a:rPr lang="en-US" b="1" dirty="0" smtClean="0"/>
              <a:t> </a:t>
            </a:r>
            <a:r>
              <a:rPr lang="en-US" b="1" dirty="0" err="1"/>
              <a:t>কোন</a:t>
            </a:r>
            <a:r>
              <a:rPr lang="en-US" b="1" dirty="0"/>
              <a:t> </a:t>
            </a:r>
            <a:r>
              <a:rPr lang="en-US" b="1" dirty="0" err="1"/>
              <a:t>ধরনের</a:t>
            </a:r>
            <a:r>
              <a:rPr lang="en-US" b="1" dirty="0"/>
              <a:t> </a:t>
            </a:r>
            <a:r>
              <a:rPr lang="en-US" b="1" dirty="0" err="1"/>
              <a:t>উপাত্ত</a:t>
            </a:r>
            <a:r>
              <a:rPr lang="en-US" b="1" dirty="0"/>
              <a:t>? </a:t>
            </a:r>
            <a:r>
              <a:rPr lang="en-US" b="1" dirty="0" smtClean="0"/>
              <a:t>   </a:t>
            </a:r>
            <a:r>
              <a:rPr lang="en-US" b="1" dirty="0" err="1" smtClean="0">
                <a:solidFill>
                  <a:schemeClr val="bg1"/>
                </a:solidFill>
              </a:rPr>
              <a:t>উত্তরঃ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গুণবাচক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উপাত্ত</a:t>
            </a: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 smtClean="0"/>
              <a:t>৪। </a:t>
            </a:r>
            <a:r>
              <a:rPr lang="en-US" b="1" dirty="0" err="1" smtClean="0"/>
              <a:t>টেবিল</a:t>
            </a:r>
            <a:r>
              <a:rPr lang="en-US" b="1" dirty="0" smtClean="0"/>
              <a:t> </a:t>
            </a:r>
            <a:r>
              <a:rPr lang="en-US" b="1" dirty="0" err="1"/>
              <a:t>আকারে</a:t>
            </a:r>
            <a:r>
              <a:rPr lang="en-US" b="1" dirty="0"/>
              <a:t> </a:t>
            </a:r>
            <a:r>
              <a:rPr lang="en-US" b="1" dirty="0" err="1"/>
              <a:t>সাজানো</a:t>
            </a:r>
            <a:r>
              <a:rPr lang="en-US" b="1" dirty="0"/>
              <a:t> </a:t>
            </a:r>
            <a:r>
              <a:rPr lang="en-US" b="1" dirty="0" err="1"/>
              <a:t>উপাত্তসমূহকে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বলে</a:t>
            </a:r>
            <a:r>
              <a:rPr lang="en-US" b="1" dirty="0" smtClean="0"/>
              <a:t>? </a:t>
            </a:r>
            <a:r>
              <a:rPr lang="en-US" b="1" dirty="0" err="1">
                <a:solidFill>
                  <a:schemeClr val="bg1"/>
                </a:solidFill>
              </a:rPr>
              <a:t>উত্তরঃ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বিন্যস্ত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উপাত্ত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 smtClean="0"/>
              <a:t>৫। </a:t>
            </a:r>
            <a:r>
              <a:rPr lang="en-US" b="1" dirty="0" err="1"/>
              <a:t>এলোমেলো</a:t>
            </a:r>
            <a:r>
              <a:rPr lang="en-US" b="1" dirty="0"/>
              <a:t> </a:t>
            </a:r>
            <a:r>
              <a:rPr lang="en-US" b="1" dirty="0" err="1"/>
              <a:t>উপাত্তসমূহকে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বলে</a:t>
            </a:r>
            <a:r>
              <a:rPr lang="en-US" b="1" dirty="0" smtClean="0"/>
              <a:t>? </a:t>
            </a:r>
            <a:r>
              <a:rPr lang="en-US" b="1" dirty="0" err="1">
                <a:solidFill>
                  <a:schemeClr val="bg1"/>
                </a:solidFill>
              </a:rPr>
              <a:t>উত্তরঃ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অবিন্যস্ত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উপাত্ত</a:t>
            </a: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 smtClean="0"/>
              <a:t>৬। Statista </a:t>
            </a:r>
            <a:r>
              <a:rPr lang="en-US" b="1" dirty="0" err="1"/>
              <a:t>কোন</a:t>
            </a:r>
            <a:r>
              <a:rPr lang="en-US" b="1" dirty="0"/>
              <a:t> </a:t>
            </a:r>
            <a:r>
              <a:rPr lang="en-US" b="1" dirty="0" err="1"/>
              <a:t>দেশীয়</a:t>
            </a:r>
            <a:r>
              <a:rPr lang="en-US" b="1" dirty="0"/>
              <a:t> </a:t>
            </a:r>
            <a:r>
              <a:rPr lang="en-US" b="1" dirty="0" err="1"/>
              <a:t>শব্দ</a:t>
            </a:r>
            <a:r>
              <a:rPr lang="en-US" b="1" dirty="0"/>
              <a:t>? </a:t>
            </a:r>
            <a:r>
              <a:rPr lang="en-US" b="1" dirty="0" err="1">
                <a:solidFill>
                  <a:schemeClr val="bg1"/>
                </a:solidFill>
              </a:rPr>
              <a:t>উত্তরঃইতালীয়</a:t>
            </a: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 smtClean="0"/>
              <a:t>৭। Status </a:t>
            </a:r>
            <a:r>
              <a:rPr lang="en-US" b="1" dirty="0" err="1"/>
              <a:t>কোন</a:t>
            </a:r>
            <a:r>
              <a:rPr lang="en-US" b="1" dirty="0"/>
              <a:t> </a:t>
            </a:r>
            <a:r>
              <a:rPr lang="en-US" b="1" dirty="0" err="1"/>
              <a:t>দেশীয়</a:t>
            </a:r>
            <a:r>
              <a:rPr lang="en-US" b="1" dirty="0"/>
              <a:t> </a:t>
            </a:r>
            <a:r>
              <a:rPr lang="en-US" b="1" dirty="0" err="1"/>
              <a:t>শব্দ</a:t>
            </a:r>
            <a:r>
              <a:rPr lang="en-US" b="1" dirty="0" smtClean="0"/>
              <a:t>?   </a:t>
            </a:r>
            <a:r>
              <a:rPr lang="en-US" b="1" dirty="0" err="1">
                <a:solidFill>
                  <a:schemeClr val="bg1"/>
                </a:solidFill>
              </a:rPr>
              <a:t>উত্তরঃল্যাটিন</a:t>
            </a:r>
            <a:r>
              <a:rPr lang="en-US" b="1" dirty="0"/>
              <a:t>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৮। </a:t>
            </a:r>
            <a:r>
              <a:rPr lang="en-US" b="1" dirty="0" err="1" smtClean="0"/>
              <a:t>সংগৃহীত</a:t>
            </a:r>
            <a:r>
              <a:rPr lang="en-US" b="1" dirty="0" smtClean="0"/>
              <a:t>    </a:t>
            </a:r>
            <a:r>
              <a:rPr lang="en-US" b="1" dirty="0" err="1"/>
              <a:t>তথ্যাবলির</a:t>
            </a:r>
            <a:r>
              <a:rPr lang="en-US" b="1" dirty="0"/>
              <a:t> </a:t>
            </a:r>
            <a:r>
              <a:rPr lang="en-US" b="1" dirty="0" err="1"/>
              <a:t>সংখ্যাভিত্তিক</a:t>
            </a:r>
            <a:r>
              <a:rPr lang="en-US" b="1" dirty="0"/>
              <a:t> </a:t>
            </a:r>
            <a:r>
              <a:rPr lang="en-US" b="1" dirty="0" err="1"/>
              <a:t>বর্ণনাকে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বলে</a:t>
            </a:r>
            <a:r>
              <a:rPr lang="en-US" b="1" dirty="0"/>
              <a:t> ? </a:t>
            </a:r>
            <a:r>
              <a:rPr lang="en-US" b="1" dirty="0" smtClean="0"/>
              <a:t>   </a:t>
            </a:r>
            <a:r>
              <a:rPr lang="en-US" b="1" dirty="0" err="1" smtClean="0">
                <a:solidFill>
                  <a:schemeClr val="bg1"/>
                </a:solidFill>
              </a:rPr>
              <a:t>উত্তরঃ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পরিসংখ্যান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৯। </a:t>
            </a:r>
            <a:r>
              <a:rPr lang="en-US" b="1" dirty="0" err="1" smtClean="0"/>
              <a:t>গবেষণার</a:t>
            </a:r>
            <a:r>
              <a:rPr lang="en-US" b="1" dirty="0" smtClean="0"/>
              <a:t> </a:t>
            </a:r>
            <a:r>
              <a:rPr lang="en-US" b="1" dirty="0" err="1"/>
              <a:t>কাঁচামাল</a:t>
            </a:r>
            <a:r>
              <a:rPr lang="en-US" b="1" dirty="0"/>
              <a:t> </a:t>
            </a:r>
            <a:r>
              <a:rPr lang="en-US" b="1" dirty="0" err="1"/>
              <a:t>হিসেবে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ব্যবহৃত</a:t>
            </a:r>
            <a:r>
              <a:rPr lang="en-US" b="1" dirty="0"/>
              <a:t> </a:t>
            </a:r>
            <a:r>
              <a:rPr lang="en-US" b="1" dirty="0" err="1"/>
              <a:t>হয়</a:t>
            </a:r>
            <a:r>
              <a:rPr lang="en-US" b="1" dirty="0"/>
              <a:t> ? </a:t>
            </a:r>
            <a:r>
              <a:rPr lang="en-US" b="1" dirty="0" smtClean="0"/>
              <a:t>   </a:t>
            </a:r>
            <a:r>
              <a:rPr lang="en-US" b="1" dirty="0" err="1" smtClean="0">
                <a:solidFill>
                  <a:schemeClr val="bg1"/>
                </a:solidFill>
              </a:rPr>
              <a:t>উত্তরঃউপাত্ত</a:t>
            </a:r>
            <a:r>
              <a:rPr lang="en-US" b="1" dirty="0" smtClean="0"/>
              <a:t> 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b="1" dirty="0" smtClean="0"/>
              <a:t>১০। </a:t>
            </a:r>
            <a:r>
              <a:rPr lang="en-US" b="1" dirty="0" err="1"/>
              <a:t>মূল</a:t>
            </a:r>
            <a:r>
              <a:rPr lang="en-US" b="1" dirty="0"/>
              <a:t> </a:t>
            </a:r>
            <a:r>
              <a:rPr lang="en-US" b="1" dirty="0" err="1"/>
              <a:t>উৎস</a:t>
            </a:r>
            <a:r>
              <a:rPr lang="en-US" b="1" dirty="0"/>
              <a:t> </a:t>
            </a:r>
            <a:r>
              <a:rPr lang="en-US" b="1" dirty="0" err="1"/>
              <a:t>থেকে</a:t>
            </a:r>
            <a:r>
              <a:rPr lang="en-US" b="1" dirty="0"/>
              <a:t> </a:t>
            </a:r>
            <a:r>
              <a:rPr lang="en-US" b="1" dirty="0" err="1"/>
              <a:t>প্রথমবার</a:t>
            </a:r>
            <a:r>
              <a:rPr lang="en-US" b="1" dirty="0"/>
              <a:t> </a:t>
            </a:r>
            <a:r>
              <a:rPr lang="en-US" b="1" dirty="0" err="1"/>
              <a:t>সংগৃহীত</a:t>
            </a:r>
            <a:r>
              <a:rPr lang="en-US" b="1" dirty="0"/>
              <a:t> </a:t>
            </a:r>
            <a:r>
              <a:rPr lang="en-US" b="1" dirty="0" err="1"/>
              <a:t>উপাত্তকে</a:t>
            </a:r>
            <a:r>
              <a:rPr lang="en-US" b="1" dirty="0"/>
              <a:t> </a:t>
            </a:r>
            <a:r>
              <a:rPr lang="en-US" b="1" dirty="0" err="1"/>
              <a:t>কী</a:t>
            </a:r>
            <a:r>
              <a:rPr lang="en-US" b="1" dirty="0"/>
              <a:t> </a:t>
            </a:r>
            <a:r>
              <a:rPr lang="en-US" b="1" dirty="0" err="1"/>
              <a:t>বলে</a:t>
            </a:r>
            <a:r>
              <a:rPr lang="en-US" b="1" dirty="0"/>
              <a:t> ? </a:t>
            </a:r>
            <a:r>
              <a:rPr lang="en-US" b="1" dirty="0" smtClean="0"/>
              <a:t>  </a:t>
            </a:r>
            <a:r>
              <a:rPr lang="en-US" b="1" dirty="0" err="1" smtClean="0">
                <a:solidFill>
                  <a:schemeClr val="bg1"/>
                </a:solidFill>
              </a:rPr>
              <a:t>উত্তরঃ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মুখ্য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বা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প্রাথমিক</a:t>
            </a:r>
            <a:endParaRPr lang="en-US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068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7030A0"/>
          </a:solidFill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70C0"/>
                </a:solidFill>
                <a:latin typeface="SutonnyMJ" pitchFamily="2" charset="0"/>
                <a:cs typeface="SutonnyMJ" pitchFamily="2" charset="0"/>
              </a:rPr>
              <a:t>  </a:t>
            </a:r>
          </a:p>
          <a:p>
            <a:pPr algn="ctr">
              <a:buNone/>
            </a:pPr>
            <a:endParaRPr lang="en-US" sz="6000" b="1" dirty="0" smtClean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algn="ctr">
              <a:buNone/>
            </a:pPr>
            <a:endParaRPr lang="en-US" sz="6000" b="1" dirty="0" smtClean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algn="ctr">
              <a:buNone/>
            </a:pPr>
            <a:endParaRPr lang="en-US" sz="6000" b="1" dirty="0" smtClean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 algn="ctr">
              <a:buNone/>
            </a:pPr>
            <a:endParaRPr lang="en-US" sz="48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b="1" dirty="0" err="1"/>
              <a:t>পরিসংখ্যান</a:t>
            </a:r>
            <a:r>
              <a:rPr lang="en-US" sz="4800" b="1" dirty="0"/>
              <a:t> </a:t>
            </a:r>
            <a:r>
              <a:rPr lang="en-US" sz="4800" b="1" dirty="0" err="1"/>
              <a:t>কাকে</a:t>
            </a:r>
            <a:r>
              <a:rPr lang="en-US" sz="4800" b="1" dirty="0"/>
              <a:t> </a:t>
            </a:r>
            <a:r>
              <a:rPr lang="en-US" sz="4800" b="1" dirty="0" err="1"/>
              <a:t>বলে</a:t>
            </a:r>
            <a:r>
              <a:rPr lang="en-US" sz="4800" b="1" dirty="0"/>
              <a:t> </a:t>
            </a:r>
          </a:p>
          <a:p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পরিসংখ্যানের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800" b="1" dirty="0" err="1"/>
              <a:t>উপাত্ত</a:t>
            </a:r>
            <a:r>
              <a:rPr lang="en-US" sz="4800" b="1" dirty="0"/>
              <a:t> </a:t>
            </a:r>
            <a:r>
              <a:rPr lang="en-US" sz="4800" b="1" dirty="0" err="1"/>
              <a:t>কী</a:t>
            </a:r>
            <a:r>
              <a:rPr lang="en-US" sz="4800" b="1" dirty="0"/>
              <a:t> </a:t>
            </a:r>
            <a:r>
              <a:rPr lang="en-US" sz="4800" b="1" dirty="0" err="1"/>
              <a:t>এবং</a:t>
            </a:r>
            <a:r>
              <a:rPr lang="en-US" sz="4800" b="1" dirty="0"/>
              <a:t> </a:t>
            </a:r>
            <a:r>
              <a:rPr lang="en-US" sz="4800" b="1" dirty="0" err="1"/>
              <a:t>বিভিন্ন</a:t>
            </a:r>
            <a:r>
              <a:rPr lang="en-US" sz="4800" b="1" dirty="0"/>
              <a:t> </a:t>
            </a:r>
            <a:r>
              <a:rPr lang="en-US" sz="4800" b="1" dirty="0" err="1"/>
              <a:t>দৃষ্টিকোণ</a:t>
            </a:r>
            <a:r>
              <a:rPr lang="en-US" sz="4800" b="1" dirty="0"/>
              <a:t> </a:t>
            </a:r>
            <a:r>
              <a:rPr lang="en-US" sz="4800" b="1" dirty="0" err="1"/>
              <a:t>থেকে</a:t>
            </a:r>
            <a:r>
              <a:rPr lang="en-US" sz="4800" b="1" dirty="0"/>
              <a:t>   </a:t>
            </a:r>
            <a:r>
              <a:rPr lang="en-US" sz="4800" b="1" dirty="0" err="1"/>
              <a:t>উপাত্তের</a:t>
            </a:r>
            <a:r>
              <a:rPr lang="en-US" sz="4800" b="1" dirty="0"/>
              <a:t> </a:t>
            </a:r>
            <a:r>
              <a:rPr lang="en-US" sz="4800" b="1" dirty="0" err="1" smtClean="0"/>
              <a:t>শ্রেণীবিভাগ</a:t>
            </a:r>
            <a:r>
              <a:rPr lang="en-US" sz="4800" b="1" dirty="0" smtClean="0"/>
              <a:t> </a:t>
            </a:r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800" b="1" dirty="0" smtClean="0">
                <a:latin typeface="NikoshBAN" pitchFamily="2" charset="0"/>
                <a:cs typeface="NikoshBAN" pitchFamily="2" charset="0"/>
              </a:rPr>
            </a:br>
            <a:r>
              <a:rPr lang="en-US" sz="6000" dirty="0" smtClean="0">
                <a:latin typeface="SutonnyMJ" pitchFamily="2" charset="0"/>
                <a:cs typeface="SutonnyMJ" pitchFamily="2" charset="0"/>
              </a:rPr>
              <a:t/>
            </a:r>
            <a:br>
              <a:rPr lang="en-US" sz="6000" dirty="0" smtClean="0">
                <a:latin typeface="SutonnyMJ" pitchFamily="2" charset="0"/>
                <a:cs typeface="SutonnyMJ" pitchFamily="2" charset="0"/>
              </a:rPr>
            </a:br>
            <a:endParaRPr lang="en-US" dirty="0"/>
          </a:p>
        </p:txBody>
      </p:sp>
      <p:pic>
        <p:nvPicPr>
          <p:cNvPr id="59395" name="Picture 3" descr="C:\Users\DELL\Desktop\Animation or gif pic\57ce38cac2287f9fe55310d1235b2ed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28600"/>
            <a:ext cx="3200400" cy="3124200"/>
          </a:xfrm>
          <a:prstGeom prst="rect">
            <a:avLst/>
          </a:prstGeom>
          <a:noFill/>
        </p:spPr>
      </p:pic>
      <p:sp>
        <p:nvSpPr>
          <p:cNvPr id="2" name="Rounded Rectangle 1"/>
          <p:cNvSpPr/>
          <p:nvPr/>
        </p:nvSpPr>
        <p:spPr>
          <a:xfrm>
            <a:off x="381000" y="762000"/>
            <a:ext cx="5029200" cy="2362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cs typeface="SutonnyMJ" pitchFamily="2" charset="0"/>
              </a:rPr>
              <a:t>বাসায়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cs typeface="SutonnyMJ" pitchFamily="2" charset="0"/>
              </a:rPr>
              <a:t>যা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cs typeface="SutonnyMJ" pitchFamily="2" charset="0"/>
              </a:rPr>
              <a:t>পড়বে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cs typeface="SutonnyMJ" pitchFamily="2" charset="0"/>
              </a:rPr>
              <a:t> ও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utonnyMJ" pitchFamily="2" charset="0"/>
                <a:cs typeface="SutonnyMJ" pitchFamily="2" charset="0"/>
              </a:rPr>
              <a:t>লিখবে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65238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পরবর্তী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</a:b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  <a:solidFill>
            <a:schemeClr val="tx1"/>
          </a:solidFill>
        </p:spPr>
        <p:txBody>
          <a:bodyPr>
            <a:normAutofit/>
          </a:bodyPr>
          <a:lstStyle/>
          <a:p>
            <a:endParaRPr lang="en-US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কেন্দ্রীয়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প্রবণতার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পরিমাপ</a:t>
            </a:r>
            <a:endParaRPr lang="en-US" sz="4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গড়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মধ্যক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প্রচুরক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</a:t>
            </a:r>
            <a:endParaRPr lang="en-US" sz="48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42" name="Picture 2" descr="D:\Pijush\Presentation Psychology\thank-you-thanks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95400" y="2667000"/>
            <a:ext cx="7086600" cy="3352800"/>
          </a:xfrm>
          <a:prstGeom prst="rect">
            <a:avLst/>
          </a:prstGeom>
          <a:noFill/>
        </p:spPr>
      </p:pic>
      <p:sp>
        <p:nvSpPr>
          <p:cNvPr id="16" name="Flowchart: Punched Tape 15"/>
          <p:cNvSpPr/>
          <p:nvPr/>
        </p:nvSpPr>
        <p:spPr>
          <a:xfrm>
            <a:off x="533400" y="533400"/>
            <a:ext cx="8229600" cy="1905000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ক্লাসে</a:t>
            </a:r>
            <a:r>
              <a:rPr lang="en-US" sz="3600" b="1" dirty="0" smtClean="0">
                <a:solidFill>
                  <a:srgbClr val="FF0000"/>
                </a:solidFill>
              </a:rPr>
              <a:t>  </a:t>
            </a:r>
            <a:r>
              <a:rPr lang="en-US" sz="3600" b="1" dirty="0" err="1" smtClean="0">
                <a:solidFill>
                  <a:srgbClr val="FF0000"/>
                </a:solidFill>
              </a:rPr>
              <a:t>মনোযোগী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থাকার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জন্য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সকলকে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ধন্যবাদ</a:t>
            </a:r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163068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উপস্থিত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শিক্ষার্থীকে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1" descr="C:\Users\DELL\Desktop\Animation or gif pic\427a85c007c56a475da6e7cdffa9ee13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011680"/>
            <a:ext cx="7162800" cy="42827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1" name="Flowchart: Sequential Access Storage 100"/>
          <p:cNvSpPr/>
          <p:nvPr/>
        </p:nvSpPr>
        <p:spPr>
          <a:xfrm>
            <a:off x="0" y="549627"/>
            <a:ext cx="3352800" cy="1371600"/>
          </a:xfrm>
          <a:prstGeom prst="flowChartMagneticTap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B050"/>
                </a:solidFill>
              </a:rPr>
              <a:t>চল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আমরা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কিছু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ছবি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দেখি</a:t>
            </a:r>
            <a:r>
              <a:rPr lang="en-US" sz="2400" b="1" dirty="0" smtClean="0">
                <a:solidFill>
                  <a:srgbClr val="00B050"/>
                </a:solidFill>
              </a:rPr>
              <a:t> ?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solidFill>
                <a:schemeClr val="bg1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985231"/>
            <a:ext cx="5319409" cy="29888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048" y="2985231"/>
            <a:ext cx="3256570" cy="29888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650" y="762000"/>
            <a:ext cx="3782549" cy="20719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848600" y="6082555"/>
            <a:ext cx="1086439" cy="401637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543800" cy="9906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6800" y="762000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আজকের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/>
              </a:rPr>
              <a:t>পাঠ</a:t>
            </a:r>
            <a:endParaRPr lang="en-US" sz="3600" dirty="0">
              <a:solidFill>
                <a:srgbClr val="002060"/>
              </a:solidFill>
              <a:latin typeface="NikoshB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239" y="3808356"/>
            <a:ext cx="4061759" cy="21356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240" y="1659330"/>
            <a:ext cx="4061759" cy="21225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76400"/>
            <a:ext cx="4267200" cy="4267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696200" y="5969926"/>
            <a:ext cx="1238839" cy="477837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Curved Down Ribbon 16"/>
          <p:cNvSpPr/>
          <p:nvPr/>
        </p:nvSpPr>
        <p:spPr>
          <a:xfrm>
            <a:off x="1524000" y="381000"/>
            <a:ext cx="6781800" cy="990600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cs typeface="SutonnyMJ" pitchFamily="2" charset="0"/>
              </a:rPr>
              <a:t>পাঠ</a:t>
            </a:r>
            <a:r>
              <a:rPr lang="en-US" sz="4000" b="1" dirty="0" smtClean="0">
                <a:solidFill>
                  <a:srgbClr val="C00000"/>
                </a:solidFill>
                <a:cs typeface="SutonnyMJ" pitchFamily="2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cs typeface="SutonnyMJ" pitchFamily="2" charset="0"/>
              </a:rPr>
              <a:t>পরিচিতি</a:t>
            </a:r>
            <a:endParaRPr lang="en-US" sz="4000" b="1" dirty="0" smtClean="0">
              <a:solidFill>
                <a:srgbClr val="C00000"/>
              </a:solidFill>
              <a:cs typeface="SutonnyMJ" pitchFamily="2" charset="0"/>
            </a:endParaRPr>
          </a:p>
        </p:txBody>
      </p:sp>
      <p:sp>
        <p:nvSpPr>
          <p:cNvPr id="20" name="Snip Diagonal Corner Rectangle 19"/>
          <p:cNvSpPr/>
          <p:nvPr/>
        </p:nvSpPr>
        <p:spPr>
          <a:xfrm>
            <a:off x="25667" y="1469203"/>
            <a:ext cx="5317958" cy="41148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পরিসংখ্যান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পরিচিতি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3600" b="1" dirty="0" err="1" smtClean="0">
                <a:solidFill>
                  <a:srgbClr val="002060"/>
                </a:solidFill>
              </a:rPr>
              <a:t>অষ্টম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অধ্যায়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4000" b="1" dirty="0" err="1" smtClean="0">
                <a:solidFill>
                  <a:srgbClr val="002060"/>
                </a:solidFill>
              </a:rPr>
              <a:t>ক্লাস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নং</a:t>
            </a:r>
            <a:r>
              <a:rPr lang="en-US" sz="4000" b="1" dirty="0" smtClean="0">
                <a:solidFill>
                  <a:srgbClr val="002060"/>
                </a:solidFill>
              </a:rPr>
              <a:t>- ০১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086" y="1603786"/>
            <a:ext cx="3453953" cy="42636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3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609600" y="1295392"/>
            <a:ext cx="7467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fr-FR" sz="28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বি</a:t>
            </a:r>
            <a:r>
              <a:rPr lang="fr-FR" sz="28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ষয়ট</a:t>
            </a:r>
            <a:r>
              <a:rPr lang="fr-FR" sz="28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ির পাঠ শেষে </a:t>
            </a:r>
            <a:r>
              <a:rPr lang="fr-FR" sz="28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আমর</a:t>
            </a:r>
            <a:r>
              <a:rPr lang="fr-FR" sz="28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া যা শি</a:t>
            </a:r>
            <a:r>
              <a:rPr lang="fr-FR" sz="28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খব</a:t>
            </a:r>
            <a:r>
              <a:rPr lang="fr-FR" sz="28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ঃ</a:t>
            </a:r>
            <a:endParaRPr lang="fr-FR" sz="4000" b="1" dirty="0" smtClean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Curved Down Ribbon 14"/>
          <p:cNvSpPr/>
          <p:nvPr/>
        </p:nvSpPr>
        <p:spPr>
          <a:xfrm>
            <a:off x="1524000" y="381000"/>
            <a:ext cx="6781800" cy="990600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শিখন</a:t>
            </a:r>
            <a:r>
              <a:rPr lang="en-US" sz="3200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ফল</a:t>
            </a:r>
            <a:endParaRPr lang="en-US" sz="3200" b="1" dirty="0" smtClean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nip Diagonal Corner Rectangle 16"/>
          <p:cNvSpPr/>
          <p:nvPr/>
        </p:nvSpPr>
        <p:spPr>
          <a:xfrm>
            <a:off x="152400" y="2209800"/>
            <a:ext cx="8839200" cy="3830564"/>
          </a:xfrm>
          <a:prstGeom prst="snip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err="1">
                <a:solidFill>
                  <a:schemeClr val="tx1"/>
                </a:solidFill>
              </a:rPr>
              <a:t>এই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পাঠ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শেষে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শিক্ষার্থীরা</a:t>
            </a:r>
            <a:r>
              <a:rPr lang="en-US" sz="3000" b="1" dirty="0">
                <a:solidFill>
                  <a:schemeClr val="tx1"/>
                </a:solidFill>
              </a:rPr>
              <a:t> -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>
                <a:solidFill>
                  <a:schemeClr val="tx1"/>
                </a:solidFill>
              </a:rPr>
              <a:t>পরিসংখ্যান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কাকে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বলে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তা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বলতে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পরিসংখ্যানের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বলতে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chemeClr val="tx1"/>
                </a:solidFill>
              </a:rPr>
              <a:t>মনোবিজ্ঞানে</a:t>
            </a:r>
            <a:r>
              <a:rPr lang="en-US" sz="3000" b="1" dirty="0" smtClean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পরিসংখ্যানের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প্রয়োজনীয়তা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ব্যাখ্যা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করতে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chemeClr val="tx1"/>
                </a:solidFill>
              </a:rPr>
              <a:t>উপাত্ত</a:t>
            </a:r>
            <a:r>
              <a:rPr lang="en-US" sz="3000" b="1" dirty="0" smtClean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কী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এবং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বিভিন্ন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দৃষ্টিকোণ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থেকে</a:t>
            </a:r>
            <a:r>
              <a:rPr lang="en-US" sz="3000" b="1" dirty="0">
                <a:solidFill>
                  <a:schemeClr val="tx1"/>
                </a:solidFill>
              </a:rPr>
              <a:t>   </a:t>
            </a:r>
            <a:r>
              <a:rPr lang="en-US" sz="3000" b="1" dirty="0" err="1">
                <a:solidFill>
                  <a:schemeClr val="tx1"/>
                </a:solidFill>
              </a:rPr>
              <a:t>উপাত্তের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শ্রেণীবিভাগ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ব্যাখ্যা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করতে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।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nip Diagonal Corner Rectangle 19"/>
          <p:cNvSpPr/>
          <p:nvPr/>
        </p:nvSpPr>
        <p:spPr>
          <a:xfrm>
            <a:off x="170046" y="2145880"/>
            <a:ext cx="8839200" cy="3830564"/>
          </a:xfrm>
          <a:prstGeom prst="snip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err="1">
                <a:solidFill>
                  <a:schemeClr val="tx1"/>
                </a:solidFill>
              </a:rPr>
              <a:t>এই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পাঠ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শেষে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শিক্ষার্থীরা</a:t>
            </a:r>
            <a:r>
              <a:rPr lang="en-US" sz="3000" b="1" dirty="0">
                <a:solidFill>
                  <a:schemeClr val="tx1"/>
                </a:solidFill>
              </a:rPr>
              <a:t> -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>
                <a:solidFill>
                  <a:schemeClr val="tx1"/>
                </a:solidFill>
              </a:rPr>
              <a:t>পরিসংখ্যান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কাকে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বলে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তা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বলতে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পরিসংখ্যানের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বলতে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chemeClr val="tx1"/>
                </a:solidFill>
              </a:rPr>
              <a:t>মনোবিজ্ঞানে</a:t>
            </a:r>
            <a:r>
              <a:rPr lang="en-US" sz="3000" b="1" dirty="0" smtClean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পরিসংখ্যানের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প্রয়োজনীয়তা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ব্যাখ্যা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করতে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000" b="1" dirty="0" err="1" smtClean="0">
                <a:solidFill>
                  <a:schemeClr val="tx1"/>
                </a:solidFill>
              </a:rPr>
              <a:t>উপাত্ত</a:t>
            </a:r>
            <a:r>
              <a:rPr lang="en-US" sz="3000" b="1" dirty="0" smtClean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কী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এবং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বিভিন্ন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দৃষ্টিকোণ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থেকে</a:t>
            </a:r>
            <a:r>
              <a:rPr lang="en-US" sz="3000" b="1" dirty="0">
                <a:solidFill>
                  <a:schemeClr val="tx1"/>
                </a:solidFill>
              </a:rPr>
              <a:t>   </a:t>
            </a:r>
            <a:r>
              <a:rPr lang="en-US" sz="3000" b="1" dirty="0" err="1">
                <a:solidFill>
                  <a:schemeClr val="tx1"/>
                </a:solidFill>
              </a:rPr>
              <a:t>উপাত্তের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শ্রেণীবিভাগ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ব্যাখ্যা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করতে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err="1">
                <a:solidFill>
                  <a:schemeClr val="tx1"/>
                </a:solidFill>
              </a:rPr>
              <a:t>পারবে</a:t>
            </a:r>
            <a:r>
              <a:rPr lang="en-US" sz="3000" b="1" dirty="0">
                <a:solidFill>
                  <a:schemeClr val="tx1"/>
                </a:solidFill>
              </a:rPr>
              <a:t> ।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33400" y="136525"/>
            <a:ext cx="8153400" cy="396875"/>
            <a:chOff x="1265510" y="136525"/>
            <a:chExt cx="6946628" cy="383344"/>
          </a:xfrm>
        </p:grpSpPr>
        <p:pic>
          <p:nvPicPr>
            <p:cNvPr id="5" name="Picture 21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5510" y="148394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2">
              <a:hlinkClick r:id="rId2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19363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3">
              <a:hlinkClick r:id="rId6" action="ppaction://hlinksldjump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68713" y="136525"/>
              <a:ext cx="1096962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5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1647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6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965825" y="136525"/>
              <a:ext cx="10985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7">
              <a:hlinkClick r:id="" action="ppaction://noaction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7115175" y="136525"/>
              <a:ext cx="1096963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Horizontal Scroll 15"/>
          <p:cNvSpPr/>
          <p:nvPr/>
        </p:nvSpPr>
        <p:spPr>
          <a:xfrm>
            <a:off x="914400" y="609600"/>
            <a:ext cx="7848600" cy="83820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3200" b="1" dirty="0" err="1" smtClean="0">
                <a:solidFill>
                  <a:srgbClr val="00B050"/>
                </a:solidFill>
                <a:latin typeface="SutonnyMJ" pitchFamily="2" charset="0"/>
              </a:rPr>
              <a:t>আজকের</a:t>
            </a:r>
            <a:r>
              <a:rPr lang="en-US" sz="3200" b="1" dirty="0" smtClean="0">
                <a:solidFill>
                  <a:srgbClr val="00B050"/>
                </a:solidFill>
                <a:latin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SutonnyMJ" pitchFamily="2" charset="0"/>
              </a:rPr>
              <a:t>পাঠ</a:t>
            </a:r>
            <a:r>
              <a:rPr lang="en-US" sz="3200" b="1" dirty="0" smtClean="0">
                <a:solidFill>
                  <a:srgbClr val="00B050"/>
                </a:solidFill>
                <a:latin typeface="SutonnyMJ" pitchFamily="2" charset="0"/>
              </a:rPr>
              <a:t>: </a:t>
            </a:r>
            <a:r>
              <a:rPr lang="en-US" sz="32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(Statistics)</a:t>
            </a:r>
          </a:p>
        </p:txBody>
      </p:sp>
      <p:sp>
        <p:nvSpPr>
          <p:cNvPr id="17" name="Snip Single Corner Rectangle 16"/>
          <p:cNvSpPr/>
          <p:nvPr/>
        </p:nvSpPr>
        <p:spPr>
          <a:xfrm>
            <a:off x="152400" y="1503950"/>
            <a:ext cx="8839200" cy="2514600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/>
              <a:t>পরিসংখ্যানের</a:t>
            </a:r>
            <a:r>
              <a:rPr lang="en-US" sz="2800" b="1" dirty="0"/>
              <a:t> </a:t>
            </a:r>
            <a:r>
              <a:rPr lang="en-US" sz="2800" b="1" dirty="0" err="1"/>
              <a:t>ইংরেজি</a:t>
            </a:r>
            <a:r>
              <a:rPr lang="en-US" sz="2800" b="1" dirty="0"/>
              <a:t> </a:t>
            </a:r>
            <a:r>
              <a:rPr lang="en-US" sz="2800" b="1" dirty="0" err="1"/>
              <a:t>প্রতিশব্দ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FF0000"/>
                </a:solidFill>
              </a:rPr>
              <a:t>‘Statistics</a:t>
            </a:r>
            <a:r>
              <a:rPr lang="en-US" sz="2800" b="1" dirty="0" smtClean="0">
                <a:solidFill>
                  <a:srgbClr val="FF0000"/>
                </a:solidFill>
              </a:rPr>
              <a:t>’ </a:t>
            </a:r>
            <a:r>
              <a:rPr lang="en-US" sz="2800" b="1" dirty="0" err="1" smtClean="0"/>
              <a:t>শব্দটি</a:t>
            </a:r>
            <a:r>
              <a:rPr lang="en-US" sz="2800" b="1" dirty="0" smtClean="0"/>
              <a:t> </a:t>
            </a:r>
            <a:r>
              <a:rPr lang="en-US" sz="2800" b="1" dirty="0" err="1"/>
              <a:t>ইতালীয়</a:t>
            </a:r>
            <a:r>
              <a:rPr lang="en-US" sz="2800" b="1" dirty="0"/>
              <a:t> </a:t>
            </a:r>
            <a:r>
              <a:rPr lang="en-US" sz="2800" b="1" dirty="0" err="1"/>
              <a:t>শব্দ</a:t>
            </a:r>
            <a:r>
              <a:rPr lang="en-US" sz="2800" b="1" dirty="0"/>
              <a:t>  </a:t>
            </a:r>
            <a:r>
              <a:rPr lang="en-US" sz="2800" b="1" dirty="0">
                <a:solidFill>
                  <a:srgbClr val="FF0000"/>
                </a:solidFill>
              </a:rPr>
              <a:t>‘</a:t>
            </a:r>
            <a:r>
              <a:rPr lang="en-US" sz="2800" b="1" dirty="0" smtClean="0">
                <a:solidFill>
                  <a:srgbClr val="FF0000"/>
                </a:solidFill>
              </a:rPr>
              <a:t>Statista’</a:t>
            </a:r>
            <a:r>
              <a:rPr lang="en-US" sz="2800" b="1" dirty="0" smtClean="0"/>
              <a:t> </a:t>
            </a:r>
            <a:r>
              <a:rPr lang="en-US" sz="2800" b="1" dirty="0" err="1"/>
              <a:t>অথবা</a:t>
            </a:r>
            <a:r>
              <a:rPr lang="en-US" sz="2800" b="1" dirty="0"/>
              <a:t> </a:t>
            </a:r>
            <a:r>
              <a:rPr lang="en-US" sz="2800" b="1" dirty="0" err="1"/>
              <a:t>ল্যাটিন</a:t>
            </a:r>
            <a:r>
              <a:rPr lang="en-US" sz="2800" b="1" dirty="0"/>
              <a:t> </a:t>
            </a:r>
            <a:r>
              <a:rPr lang="en-US" sz="2800" b="1" dirty="0" err="1"/>
              <a:t>শব্দ</a:t>
            </a:r>
            <a:r>
              <a:rPr lang="en-US" sz="2800" b="1" dirty="0"/>
              <a:t>  </a:t>
            </a:r>
            <a:r>
              <a:rPr lang="en-US" sz="2800" b="1" dirty="0">
                <a:solidFill>
                  <a:srgbClr val="FF0000"/>
                </a:solidFill>
              </a:rPr>
              <a:t>‘Status’ </a:t>
            </a:r>
            <a:r>
              <a:rPr lang="en-US" sz="2800" b="1" dirty="0" err="1"/>
              <a:t>থেকে</a:t>
            </a:r>
            <a:r>
              <a:rPr lang="en-US" sz="2800" b="1" dirty="0"/>
              <a:t> </a:t>
            </a:r>
            <a:r>
              <a:rPr lang="en-US" sz="2800" b="1" dirty="0" err="1"/>
              <a:t>সৃষ্টি</a:t>
            </a:r>
            <a:r>
              <a:rPr lang="en-US" sz="2800" b="1" dirty="0"/>
              <a:t> </a:t>
            </a:r>
            <a:r>
              <a:rPr lang="en-US" sz="2800" b="1" dirty="0" err="1"/>
              <a:t>হয়েছে</a:t>
            </a:r>
            <a:r>
              <a:rPr lang="en-US" sz="2800" b="1" dirty="0"/>
              <a:t>।      </a:t>
            </a:r>
            <a:r>
              <a:rPr lang="en-US" sz="2800" b="1" dirty="0" err="1"/>
              <a:t>পরিসংখ্যান</a:t>
            </a:r>
            <a:r>
              <a:rPr lang="en-US" sz="2800" b="1" dirty="0"/>
              <a:t> </a:t>
            </a:r>
            <a:r>
              <a:rPr lang="en-US" sz="2800" b="1" dirty="0" err="1"/>
              <a:t>হলো</a:t>
            </a:r>
            <a:r>
              <a:rPr lang="en-US" sz="2800" b="1" dirty="0"/>
              <a:t> </a:t>
            </a:r>
            <a:r>
              <a:rPr lang="en-US" sz="2800" b="1" dirty="0" err="1"/>
              <a:t>এমন</a:t>
            </a:r>
            <a:r>
              <a:rPr lang="en-US" sz="2800" b="1" dirty="0"/>
              <a:t> </a:t>
            </a:r>
            <a:r>
              <a:rPr lang="en-US" sz="2800" b="1" dirty="0" err="1"/>
              <a:t>এক</a:t>
            </a:r>
            <a:r>
              <a:rPr lang="en-US" sz="2800" b="1" dirty="0"/>
              <a:t> </a:t>
            </a:r>
            <a:r>
              <a:rPr lang="en-US" sz="2800" b="1" dirty="0" err="1"/>
              <a:t>বিজ্ঞান</a:t>
            </a:r>
            <a:r>
              <a:rPr lang="en-US" sz="2800" b="1" dirty="0"/>
              <a:t> </a:t>
            </a:r>
            <a:r>
              <a:rPr lang="en-US" sz="2800" b="1" dirty="0" err="1"/>
              <a:t>যা</a:t>
            </a:r>
            <a:r>
              <a:rPr lang="en-US" sz="2800" b="1" dirty="0"/>
              <a:t> </a:t>
            </a:r>
            <a:r>
              <a:rPr lang="en-US" sz="2800" b="1" dirty="0" err="1"/>
              <a:t>পূর্ব</a:t>
            </a:r>
            <a:r>
              <a:rPr lang="en-US" sz="2800" b="1" dirty="0"/>
              <a:t> </a:t>
            </a:r>
            <a:r>
              <a:rPr lang="en-US" sz="2800" b="1" dirty="0" err="1"/>
              <a:t>নির্ধারিত</a:t>
            </a:r>
            <a:r>
              <a:rPr lang="en-US" sz="2800" b="1" dirty="0"/>
              <a:t> </a:t>
            </a:r>
            <a:r>
              <a:rPr lang="en-US" sz="2800" b="1" dirty="0" err="1"/>
              <a:t>কোনো</a:t>
            </a:r>
            <a:r>
              <a:rPr lang="en-US" sz="2800" b="1" dirty="0"/>
              <a:t> </a:t>
            </a:r>
            <a:r>
              <a:rPr lang="en-US" sz="2800" b="1" dirty="0" err="1"/>
              <a:t>উদ্দেশ্যে</a:t>
            </a:r>
            <a:r>
              <a:rPr lang="en-US" sz="2800" b="1" dirty="0"/>
              <a:t> </a:t>
            </a:r>
            <a:r>
              <a:rPr lang="en-US" sz="2800" b="1" dirty="0" err="1"/>
              <a:t>সংগৃহীত</a:t>
            </a:r>
            <a:r>
              <a:rPr lang="en-US" sz="2800" b="1" dirty="0"/>
              <a:t>  </a:t>
            </a:r>
            <a:r>
              <a:rPr lang="en-US" sz="2800" b="1" dirty="0" err="1"/>
              <a:t>পরস্পর</a:t>
            </a:r>
            <a:r>
              <a:rPr lang="en-US" sz="2800" b="1" dirty="0"/>
              <a:t> </a:t>
            </a:r>
            <a:r>
              <a:rPr lang="en-US" sz="2800" b="1" dirty="0" err="1"/>
              <a:t>সম্পর্কযুক্ত</a:t>
            </a:r>
            <a:r>
              <a:rPr lang="en-US" sz="2800" b="1" dirty="0"/>
              <a:t>   </a:t>
            </a:r>
            <a:r>
              <a:rPr lang="en-US" sz="2800" b="1" dirty="0" err="1"/>
              <a:t>তথ্যাবলীর</a:t>
            </a:r>
            <a:r>
              <a:rPr lang="en-US" sz="2800" b="1" dirty="0"/>
              <a:t> </a:t>
            </a:r>
            <a:r>
              <a:rPr lang="en-US" sz="2800" b="1" dirty="0" err="1"/>
              <a:t>সংখ্যাভিত্তিক</a:t>
            </a:r>
            <a:r>
              <a:rPr lang="en-US" sz="2800" b="1" dirty="0"/>
              <a:t> </a:t>
            </a:r>
            <a:r>
              <a:rPr lang="en-US" sz="2800" b="1" dirty="0" err="1"/>
              <a:t>বর্ণনা</a:t>
            </a:r>
            <a:r>
              <a:rPr lang="en-US" sz="2800" b="1" dirty="0"/>
              <a:t>।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648466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পরিসংখ্যান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/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ওদ্বাদশ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৥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পিযুষ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মনোবিজ্ঞান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,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মহিপুর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1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400" b="1" dirty="0">
              <a:latin typeface="SutonnyMJ" pitchFamily="2" charset="0"/>
              <a:cs typeface="SutonnyMJ" pitchFamily="2" charset="0"/>
            </a:endParaRPr>
          </a:p>
        </p:txBody>
      </p:sp>
      <p:grpSp>
        <p:nvGrpSpPr>
          <p:cNvPr id="14" name="Group 15"/>
          <p:cNvGrpSpPr/>
          <p:nvPr/>
        </p:nvGrpSpPr>
        <p:grpSpPr>
          <a:xfrm>
            <a:off x="7620000" y="6055660"/>
            <a:ext cx="1238839" cy="415083"/>
            <a:chOff x="7669213" y="6189663"/>
            <a:chExt cx="1238839" cy="477837"/>
          </a:xfrm>
        </p:grpSpPr>
        <p:pic>
          <p:nvPicPr>
            <p:cNvPr id="15" name="Picture 18">
              <a:hlinkClick r:id="" action="ppaction://hlinkshowjump?jump=previous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669213" y="6191250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4">
              <a:hlinkClick r:id="" action="ppaction://hlinkshowjump?jump=nextslide">
                <a:snd r:embed="rId3" name="arrow.wav"/>
              </a:hlinkClick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431802" y="6189663"/>
              <a:ext cx="476250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" name="Picture 7">
            <a:extLst>
              <a:ext uri="{FF2B5EF4-FFF2-40B4-BE49-F238E27FC236}">
                <a16:creationId xmlns:a16="http://schemas.microsoft.com/office/drawing/2014/main" xmlns="" id="{C6E22A35-E603-EF41-87F6-AE8B7055C5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50218"/>
            <a:ext cx="7467600" cy="221550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775</TotalTime>
  <Words>1501</Words>
  <Application>Microsoft Office PowerPoint</Application>
  <PresentationFormat>On-screen Show (4:3)</PresentationFormat>
  <Paragraphs>183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Constantia</vt:lpstr>
      <vt:lpstr>NikoshBAN</vt:lpstr>
      <vt:lpstr>SutonnyMJ</vt:lpstr>
      <vt:lpstr>Vrinda</vt:lpstr>
      <vt:lpstr>Wingdings</vt:lpstr>
      <vt:lpstr>Wingdings 2</vt:lpstr>
      <vt:lpstr>Flow</vt:lpstr>
      <vt:lpstr>PowerPoint Presentation</vt:lpstr>
      <vt:lpstr>PowerPoint Presentation</vt:lpstr>
      <vt:lpstr>PowerPoint Presentation</vt:lpstr>
      <vt:lpstr>ক্লাসে উপস্থিত সকল শিক্ষার্থীকে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একক কাজ</vt:lpstr>
      <vt:lpstr>PowerPoint Presentation</vt:lpstr>
      <vt:lpstr>PowerPoint Presentation</vt:lpstr>
      <vt:lpstr>PowerPoint Presentation</vt:lpstr>
      <vt:lpstr>PowerPoint Presentation</vt:lpstr>
      <vt:lpstr>বৈশিষ্ট্যের ভিত্তিতে উপাত্ত দুই প্রকার </vt:lpstr>
      <vt:lpstr>উৎসের ভিত্তিতে উপাত্ত দুই প্রকার </vt:lpstr>
      <vt:lpstr>বিন্যাসের ভিত্তিতে উপাত্ত দুই প্রকার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পরবর্তী ক্লাসের পাঠ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HP</cp:lastModifiedBy>
  <cp:revision>104</cp:revision>
  <dcterms:created xsi:type="dcterms:W3CDTF">2006-08-16T00:00:00Z</dcterms:created>
  <dcterms:modified xsi:type="dcterms:W3CDTF">2026-07-21T16:06:22Z</dcterms:modified>
</cp:coreProperties>
</file>