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7"/>
  </p:notesMasterIdLst>
  <p:sldIdLst>
    <p:sldId id="256" r:id="rId2"/>
    <p:sldId id="259" r:id="rId3"/>
    <p:sldId id="260" r:id="rId4"/>
    <p:sldId id="291" r:id="rId5"/>
    <p:sldId id="278" r:id="rId6"/>
    <p:sldId id="336" r:id="rId7"/>
    <p:sldId id="292" r:id="rId8"/>
    <p:sldId id="318" r:id="rId9"/>
    <p:sldId id="317" r:id="rId10"/>
    <p:sldId id="319" r:id="rId11"/>
    <p:sldId id="328" r:id="rId12"/>
    <p:sldId id="333" r:id="rId13"/>
    <p:sldId id="264" r:id="rId14"/>
    <p:sldId id="337" r:id="rId15"/>
    <p:sldId id="263" r:id="rId16"/>
    <p:sldId id="331" r:id="rId17"/>
    <p:sldId id="338" r:id="rId18"/>
    <p:sldId id="341" r:id="rId19"/>
    <p:sldId id="339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51" r:id="rId30"/>
    <p:sldId id="352" r:id="rId31"/>
    <p:sldId id="313" r:id="rId32"/>
    <p:sldId id="334" r:id="rId33"/>
    <p:sldId id="353" r:id="rId34"/>
    <p:sldId id="315" r:id="rId35"/>
    <p:sldId id="276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27" autoAdjust="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CEAE9-12EF-4CE7-A7D7-6E7C7824ECD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28AC5-E41A-4D0F-A90E-9EB382BF1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124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BD" baseline="0" dirty="0">
                <a:latin typeface="NikoshBAN" panose="02000000000000000000" pitchFamily="2" charset="0"/>
                <a:cs typeface="NikoshBAN" panose="02000000000000000000" pitchFamily="2" charset="0"/>
              </a:rPr>
              <a:t>  শিক্ষার্থীদের ছবি দেখিয়ে প্রশ্ন করে পড়ার শিরোনাম বের করবেন।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23501-F840-42B4-A691-787C3A3CB97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68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5/22/2025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5.gif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5.gif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4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26.jpe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29.jpe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10.png"/><Relationship Id="rId3" Type="http://schemas.openxmlformats.org/officeDocument/2006/relationships/slide" Target="slide3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audio" Target="../media/audio1.wav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slide" Target="slide2.xml"/><Relationship Id="rId12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slide" Target="slide15.xml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slide" Target="slide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43.gif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slide" Target="slide2.xml"/><Relationship Id="rId12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slide" Target="slide15.xml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5.gif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5.gif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>
            <a:off x="457200" y="228600"/>
            <a:ext cx="8229600" cy="1600200"/>
          </a:xfrm>
          <a:prstGeom prst="flowChartPunchedTap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মনোবিজ্ঞান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ক্লাসে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সকলকে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স্বাগতম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905000"/>
            <a:ext cx="7467600" cy="4694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847825" y="606794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গত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4548841" cy="48968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70C0"/>
                </a:solidFill>
              </a:rPr>
              <a:t>উপাত্ত</a:t>
            </a:r>
            <a:r>
              <a:rPr lang="en-US" sz="2800" b="1" dirty="0">
                <a:solidFill>
                  <a:srgbClr val="0070C0"/>
                </a:solidFill>
              </a:rPr>
              <a:t> (Data)</a:t>
            </a:r>
          </a:p>
          <a:p>
            <a:pPr algn="just"/>
            <a:r>
              <a:rPr lang="en-US" sz="2800" b="1" dirty="0" err="1" smtClean="0"/>
              <a:t>উপাত্ত</a:t>
            </a:r>
            <a:r>
              <a:rPr lang="en-US" sz="2800" b="1" dirty="0" smtClean="0"/>
              <a:t> (Data):</a:t>
            </a:r>
            <a:r>
              <a:rPr lang="en-US" sz="2800" b="1" dirty="0" err="1" smtClean="0"/>
              <a:t>কোনো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সমস্যা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নিয়ে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গবেষণা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করতে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হলে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প্রথমে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সে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সম্পর্কে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ধারণা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অর্জন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করতে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হয়</a:t>
            </a:r>
            <a:r>
              <a:rPr lang="en-US" sz="2800" b="1" dirty="0" smtClean="0"/>
              <a:t>। </a:t>
            </a:r>
            <a:r>
              <a:rPr lang="en-US" sz="2800" b="1" dirty="0" err="1" smtClean="0"/>
              <a:t>এই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ধারণা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যখন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সংখ্যাগতভাবে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প্রকাশ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করা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হয়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তাকে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উপাত্ত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বলে</a:t>
            </a:r>
            <a:r>
              <a:rPr lang="en-US" sz="2800" b="1" dirty="0" smtClean="0"/>
              <a:t>।</a:t>
            </a:r>
          </a:p>
          <a:p>
            <a:pPr algn="just"/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14" y="3770156"/>
            <a:ext cx="2847875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336" y="1474876"/>
            <a:ext cx="4258698" cy="2260789"/>
          </a:xfrm>
          <a:prstGeom prst="rect">
            <a:avLst/>
          </a:prstGeom>
        </p:spPr>
      </p:pic>
      <p:pic>
        <p:nvPicPr>
          <p:cNvPr id="19" name="Picture 2" descr="G:\all 28.07.2021\Animation or gif pic\ww\image.gif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162800" y="762000"/>
            <a:ext cx="1437375" cy="533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05432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847825" y="606794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গত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4548841" cy="48968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70C0"/>
                </a:solidFill>
              </a:rPr>
              <a:t>উপাত্ত</a:t>
            </a:r>
            <a:r>
              <a:rPr lang="en-US" sz="2800" b="1" dirty="0">
                <a:solidFill>
                  <a:srgbClr val="0070C0"/>
                </a:solidFill>
              </a:rPr>
              <a:t> (Data)</a:t>
            </a:r>
          </a:p>
          <a:p>
            <a:pPr algn="just"/>
            <a:r>
              <a:rPr lang="en-US" sz="2800" b="1" dirty="0" err="1" smtClean="0"/>
              <a:t>উপাত্ত</a:t>
            </a:r>
            <a:r>
              <a:rPr lang="en-US" sz="2800" b="1" dirty="0" smtClean="0"/>
              <a:t> </a:t>
            </a:r>
            <a:r>
              <a:rPr lang="en-US" sz="2800" b="1" dirty="0"/>
              <a:t>(Data):</a:t>
            </a:r>
            <a:r>
              <a:rPr lang="en-US" sz="2800" b="1" dirty="0" err="1"/>
              <a:t>কোনো</a:t>
            </a:r>
            <a:r>
              <a:rPr lang="en-US" sz="2800" b="1" dirty="0"/>
              <a:t> </a:t>
            </a:r>
            <a:r>
              <a:rPr lang="en-US" sz="2800" b="1" dirty="0" err="1"/>
              <a:t>সমস্যা</a:t>
            </a:r>
            <a:r>
              <a:rPr lang="en-US" sz="2800" b="1" dirty="0"/>
              <a:t> </a:t>
            </a:r>
            <a:r>
              <a:rPr lang="en-US" sz="2800" b="1" dirty="0" err="1"/>
              <a:t>নিয়ে</a:t>
            </a:r>
            <a:r>
              <a:rPr lang="en-US" sz="2800" b="1" dirty="0"/>
              <a:t> </a:t>
            </a:r>
            <a:r>
              <a:rPr lang="en-US" sz="2800" b="1" dirty="0" err="1"/>
              <a:t>গবেষণা</a:t>
            </a:r>
            <a:r>
              <a:rPr lang="en-US" sz="2800" b="1" dirty="0"/>
              <a:t> </a:t>
            </a:r>
            <a:r>
              <a:rPr lang="en-US" sz="2800" b="1" dirty="0" err="1"/>
              <a:t>করতে</a:t>
            </a:r>
            <a:r>
              <a:rPr lang="en-US" sz="2800" b="1" dirty="0"/>
              <a:t> </a:t>
            </a:r>
            <a:r>
              <a:rPr lang="en-US" sz="2800" b="1" dirty="0" err="1"/>
              <a:t>হলে</a:t>
            </a:r>
            <a:r>
              <a:rPr lang="en-US" sz="2800" b="1" dirty="0"/>
              <a:t> </a:t>
            </a:r>
            <a:r>
              <a:rPr lang="en-US" sz="2800" b="1" dirty="0" err="1"/>
              <a:t>প্রথমে</a:t>
            </a:r>
            <a:r>
              <a:rPr lang="en-US" sz="2800" b="1" dirty="0"/>
              <a:t> </a:t>
            </a:r>
            <a:r>
              <a:rPr lang="en-US" sz="2800" b="1" dirty="0" err="1"/>
              <a:t>সে</a:t>
            </a:r>
            <a:r>
              <a:rPr lang="en-US" sz="2800" b="1" dirty="0"/>
              <a:t> </a:t>
            </a:r>
            <a:r>
              <a:rPr lang="en-US" sz="2800" b="1" dirty="0" err="1"/>
              <a:t>সম্পর্কে</a:t>
            </a:r>
            <a:r>
              <a:rPr lang="en-US" sz="2800" b="1" dirty="0"/>
              <a:t> </a:t>
            </a:r>
            <a:r>
              <a:rPr lang="en-US" sz="2800" b="1" dirty="0" err="1"/>
              <a:t>ধারণা</a:t>
            </a:r>
            <a:r>
              <a:rPr lang="en-US" sz="2800" b="1" dirty="0"/>
              <a:t> </a:t>
            </a:r>
            <a:r>
              <a:rPr lang="en-US" sz="2800" b="1" dirty="0" err="1"/>
              <a:t>অর্জন</a:t>
            </a:r>
            <a:r>
              <a:rPr lang="en-US" sz="2800" b="1" dirty="0"/>
              <a:t> </a:t>
            </a:r>
            <a:r>
              <a:rPr lang="en-US" sz="2800" b="1" dirty="0" err="1"/>
              <a:t>করতে</a:t>
            </a:r>
            <a:r>
              <a:rPr lang="en-US" sz="2800" b="1" dirty="0"/>
              <a:t> </a:t>
            </a:r>
            <a:r>
              <a:rPr lang="en-US" sz="2800" b="1" dirty="0" err="1"/>
              <a:t>হয়</a:t>
            </a:r>
            <a:r>
              <a:rPr lang="en-US" sz="2800" b="1" dirty="0"/>
              <a:t>। </a:t>
            </a:r>
            <a:r>
              <a:rPr lang="en-US" sz="2800" b="1" dirty="0" err="1"/>
              <a:t>এই</a:t>
            </a:r>
            <a:r>
              <a:rPr lang="en-US" sz="2800" b="1" dirty="0"/>
              <a:t> </a:t>
            </a:r>
            <a:r>
              <a:rPr lang="en-US" sz="2800" b="1" dirty="0" err="1"/>
              <a:t>ধারণা</a:t>
            </a:r>
            <a:r>
              <a:rPr lang="en-US" sz="2800" b="1" dirty="0"/>
              <a:t> </a:t>
            </a:r>
            <a:r>
              <a:rPr lang="en-US" sz="2800" b="1" dirty="0" err="1"/>
              <a:t>যখন</a:t>
            </a:r>
            <a:r>
              <a:rPr lang="en-US" sz="2800" b="1" dirty="0"/>
              <a:t> </a:t>
            </a:r>
            <a:r>
              <a:rPr lang="en-US" sz="2800" b="1" dirty="0" err="1"/>
              <a:t>সংখ্যাগতভাবে</a:t>
            </a:r>
            <a:r>
              <a:rPr lang="en-US" sz="2800" b="1" dirty="0"/>
              <a:t> </a:t>
            </a:r>
            <a:r>
              <a:rPr lang="en-US" sz="2800" b="1" dirty="0" err="1"/>
              <a:t>প্রকাশ</a:t>
            </a:r>
            <a:r>
              <a:rPr lang="en-US" sz="2800" b="1" dirty="0"/>
              <a:t> </a:t>
            </a:r>
            <a:r>
              <a:rPr lang="en-US" sz="2800" b="1" dirty="0" err="1"/>
              <a:t>করা</a:t>
            </a:r>
            <a:r>
              <a:rPr lang="en-US" sz="2800" b="1" dirty="0"/>
              <a:t> </a:t>
            </a:r>
            <a:r>
              <a:rPr lang="en-US" sz="2800" b="1" dirty="0" err="1"/>
              <a:t>হয়</a:t>
            </a:r>
            <a:r>
              <a:rPr lang="en-US" sz="2800" b="1" dirty="0"/>
              <a:t> </a:t>
            </a:r>
            <a:r>
              <a:rPr lang="en-US" sz="2800" b="1" dirty="0" err="1"/>
              <a:t>তাকে</a:t>
            </a:r>
            <a:r>
              <a:rPr lang="en-US" sz="2800" b="1" dirty="0"/>
              <a:t> </a:t>
            </a:r>
            <a:r>
              <a:rPr lang="en-US" sz="2800" b="1" dirty="0" err="1"/>
              <a:t>উপাত্ত</a:t>
            </a:r>
            <a:r>
              <a:rPr lang="en-US" sz="2800" b="1" dirty="0"/>
              <a:t> </a:t>
            </a:r>
            <a:r>
              <a:rPr lang="en-US" sz="2800" b="1" dirty="0" err="1"/>
              <a:t>বলে</a:t>
            </a:r>
            <a:r>
              <a:rPr lang="en-US" sz="2800" b="1" dirty="0"/>
              <a:t>।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14" y="3770156"/>
            <a:ext cx="2847875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336" y="1474876"/>
            <a:ext cx="4258698" cy="2260789"/>
          </a:xfrm>
          <a:prstGeom prst="rect">
            <a:avLst/>
          </a:prstGeom>
        </p:spPr>
      </p:pic>
      <p:pic>
        <p:nvPicPr>
          <p:cNvPr id="19" name="Picture 2" descr="G:\all 28.07.2021\Animation or gif pic\ww\image.gif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162800" y="762000"/>
            <a:ext cx="1437375" cy="533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9658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787EF9-F778-3D46-A918-BA5BF9A66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029888"/>
            <a:ext cx="8522196" cy="761258"/>
          </a:xfrm>
        </p:spPr>
        <p:txBody>
          <a:bodyPr>
            <a:normAutofit fontScale="90000"/>
          </a:bodyPr>
          <a:lstStyle/>
          <a:p>
            <a:r>
              <a:rPr lang="en-US" sz="3100" b="1" dirty="0" err="1">
                <a:solidFill>
                  <a:srgbClr val="0070C0"/>
                </a:solidFill>
              </a:rPr>
              <a:t>উপাত্তের</a:t>
            </a:r>
            <a:r>
              <a:rPr lang="en-US" sz="3100" b="1" dirty="0">
                <a:solidFill>
                  <a:srgbClr val="0070C0"/>
                </a:solidFill>
              </a:rPr>
              <a:t> </a:t>
            </a:r>
            <a:r>
              <a:rPr lang="en-US" sz="3100" b="1" dirty="0" err="1">
                <a:solidFill>
                  <a:srgbClr val="0070C0"/>
                </a:solidFill>
              </a:rPr>
              <a:t>প্রকারভেদ</a:t>
            </a:r>
            <a:r>
              <a:rPr lang="en-US" sz="3100" b="1" dirty="0">
                <a:solidFill>
                  <a:srgbClr val="0070C0"/>
                </a:solidFill>
              </a:rPr>
              <a:t/>
            </a:r>
            <a:br>
              <a:rPr lang="en-US" sz="3100" b="1" dirty="0">
                <a:solidFill>
                  <a:srgbClr val="0070C0"/>
                </a:solidFill>
              </a:rPr>
            </a:br>
            <a:r>
              <a:rPr lang="en-US" sz="2700" b="1" dirty="0" err="1" smtClean="0"/>
              <a:t>বিন্যাসের</a:t>
            </a:r>
            <a:r>
              <a:rPr lang="en-US" sz="2700" b="1" dirty="0" smtClean="0"/>
              <a:t> </a:t>
            </a:r>
            <a:r>
              <a:rPr lang="en-US" sz="2700" b="1" dirty="0" err="1"/>
              <a:t>ভিত্তিতে</a:t>
            </a:r>
            <a:r>
              <a:rPr lang="en-US" sz="2700" b="1" dirty="0"/>
              <a:t> </a:t>
            </a:r>
            <a:r>
              <a:rPr lang="en-US" sz="2700" b="1" dirty="0" err="1"/>
              <a:t>উপাত্ত</a:t>
            </a:r>
            <a:r>
              <a:rPr lang="en-US" sz="2700" b="1" dirty="0"/>
              <a:t> </a:t>
            </a:r>
            <a:r>
              <a:rPr lang="en-US" sz="2700" b="1" dirty="0" err="1"/>
              <a:t>দুই</a:t>
            </a:r>
            <a:r>
              <a:rPr lang="en-US" sz="2700" b="1" dirty="0"/>
              <a:t> </a:t>
            </a:r>
            <a:r>
              <a:rPr lang="en-US" sz="2700" b="1" dirty="0" err="1"/>
              <a:t>প্রকার</a:t>
            </a:r>
            <a:r>
              <a:rPr lang="en-US" sz="2700" b="1" dirty="0"/>
              <a:t> </a:t>
            </a:r>
            <a:endParaRPr lang="en-US" sz="4000" b="1" dirty="0"/>
          </a:p>
        </p:txBody>
      </p:sp>
      <p:sp>
        <p:nvSpPr>
          <p:cNvPr id="4" name="Arrow: Right 3">
            <a:extLst>
              <a:ext uri="{FF2B5EF4-FFF2-40B4-BE49-F238E27FC236}">
                <a16:creationId xmlns="" xmlns:a16="http://schemas.microsoft.com/office/drawing/2014/main" id="{54D8E84C-A67C-BD4E-8845-F8E90BA23339}"/>
              </a:ext>
            </a:extLst>
          </p:cNvPr>
          <p:cNvSpPr/>
          <p:nvPr/>
        </p:nvSpPr>
        <p:spPr>
          <a:xfrm>
            <a:off x="451609" y="1676400"/>
            <a:ext cx="3663191" cy="215261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>
                <a:solidFill>
                  <a:schemeClr val="tx1"/>
                </a:solidFill>
              </a:rPr>
              <a:t>অবিন্যস্ত বা অশ্রেণীবদ্ধ উপাত্ত 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="" xmlns:a16="http://schemas.microsoft.com/office/drawing/2014/main" id="{CF60867D-D1CE-5740-81FC-2054D4B5DAA4}"/>
              </a:ext>
            </a:extLst>
          </p:cNvPr>
          <p:cNvSpPr/>
          <p:nvPr/>
        </p:nvSpPr>
        <p:spPr>
          <a:xfrm>
            <a:off x="451609" y="3829015"/>
            <a:ext cx="3358391" cy="1917268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>
                <a:solidFill>
                  <a:schemeClr val="tx1"/>
                </a:solidFill>
              </a:rPr>
              <a:t>বিন্যস্ত বা শ্রেণীবদ্ধ উপাত্ত  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="" xmlns:a16="http://schemas.microsoft.com/office/drawing/2014/main" id="{698DD719-B617-4B45-A1D5-B6F137388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24" y="2076729"/>
            <a:ext cx="4280918" cy="12810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61B5BF53-3B6F-BE47-9BA6-E44D9CD06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643313"/>
            <a:ext cx="4509518" cy="19192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775718" y="185271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গত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1" name="Picture 2" descr="G:\all 28.07.2021\Animation or gif pic\ww\image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337671"/>
            <a:ext cx="1437375" cy="533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859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848600" y="6082555"/>
            <a:ext cx="1086439" cy="401637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543800" cy="9906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6800" y="762000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আজকের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/>
              </a:rPr>
              <a:t>পাঠ</a:t>
            </a:r>
            <a:endParaRPr lang="en-US" sz="3600" dirty="0">
              <a:solidFill>
                <a:srgbClr val="002060"/>
              </a:solidFill>
              <a:latin typeface="NikoshB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76399"/>
            <a:ext cx="3442501" cy="43380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880884"/>
            <a:ext cx="4724400" cy="2133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688688"/>
            <a:ext cx="4724400" cy="2103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848600" y="6082555"/>
            <a:ext cx="1086439" cy="401637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543800" cy="9906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6800" y="762000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আজকের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/>
              </a:rPr>
              <a:t>পাঠ</a:t>
            </a:r>
            <a:endParaRPr lang="en-US" sz="3600" dirty="0">
              <a:solidFill>
                <a:srgbClr val="002060"/>
              </a:solidFill>
              <a:latin typeface="NikoshB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76200" y="1688688"/>
            <a:ext cx="4038600" cy="4635912"/>
          </a:xfrm>
          <a:prstGeom prst="verticalScroll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600" b="1" dirty="0" err="1" smtClean="0">
                <a:solidFill>
                  <a:schemeClr val="bg1"/>
                </a:solidFill>
              </a:rPr>
              <a:t>পৌনঃপুন্য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</a:rPr>
              <a:t>বন্টন</a:t>
            </a:r>
            <a:endParaRPr lang="en-US" sz="26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600" b="1" dirty="0" err="1" smtClean="0">
                <a:solidFill>
                  <a:schemeClr val="bg1"/>
                </a:solidFill>
              </a:rPr>
              <a:t>লেখচিত্রে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</a:rPr>
              <a:t>উপাত্তের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</a:rPr>
              <a:t>ব্যবহার</a:t>
            </a:r>
            <a:endParaRPr lang="en-US" sz="26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600" b="1" dirty="0" err="1" smtClean="0">
                <a:solidFill>
                  <a:schemeClr val="bg1"/>
                </a:solidFill>
              </a:rPr>
              <a:t>উপাত্তের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</a:rPr>
              <a:t>স্তম্ভ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</a:rPr>
              <a:t>চিত্র</a:t>
            </a:r>
            <a:endParaRPr lang="en-US" sz="26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600" b="1" dirty="0" err="1" smtClean="0">
                <a:solidFill>
                  <a:schemeClr val="bg1"/>
                </a:solidFill>
              </a:rPr>
              <a:t>উপাত্তের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</a:rPr>
              <a:t>বহুভূজ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</a:rPr>
              <a:t>চিত্র</a:t>
            </a:r>
            <a:r>
              <a:rPr lang="en-US" sz="2600" b="1" dirty="0" smtClean="0">
                <a:solidFill>
                  <a:schemeClr val="bg1"/>
                </a:solidFill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600" b="1" dirty="0" err="1" smtClean="0">
                <a:solidFill>
                  <a:schemeClr val="bg1"/>
                </a:solidFill>
              </a:rPr>
              <a:t>কেন্দ্রীয়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</a:rPr>
              <a:t>প্রবণতা</a:t>
            </a:r>
            <a:endParaRPr lang="en-US" sz="26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316081"/>
            <a:ext cx="5048839" cy="13811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559152"/>
            <a:ext cx="4744039" cy="165630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99" y="4761961"/>
            <a:ext cx="5048839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2405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609600" y="1295392"/>
            <a:ext cx="7467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fr-FR" sz="28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বি</a:t>
            </a:r>
            <a:r>
              <a:rPr lang="fr-FR" sz="28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ষয়ট</a:t>
            </a:r>
            <a:r>
              <a:rPr lang="fr-FR" sz="28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ির পাঠ শেষে </a:t>
            </a:r>
            <a:r>
              <a:rPr lang="fr-FR" sz="28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আমর</a:t>
            </a:r>
            <a:r>
              <a:rPr lang="fr-FR" sz="28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া যা শি</a:t>
            </a:r>
            <a:r>
              <a:rPr lang="fr-FR" sz="28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খব</a:t>
            </a:r>
            <a:r>
              <a:rPr lang="fr-FR" sz="28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ঃ</a:t>
            </a:r>
            <a:endParaRPr lang="fr-FR" sz="4000" b="1" dirty="0" smtClean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Curved Down Ribbon 14"/>
          <p:cNvSpPr/>
          <p:nvPr/>
        </p:nvSpPr>
        <p:spPr>
          <a:xfrm>
            <a:off x="1524000" y="381000"/>
            <a:ext cx="6781800" cy="990600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শিখন</a:t>
            </a:r>
            <a:r>
              <a:rPr lang="en-US" sz="32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ফল</a:t>
            </a:r>
            <a:endParaRPr lang="en-US" sz="3200" b="1" dirty="0" smtClean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nip Diagonal Corner Rectangle 16"/>
          <p:cNvSpPr/>
          <p:nvPr/>
        </p:nvSpPr>
        <p:spPr>
          <a:xfrm>
            <a:off x="152400" y="2209800"/>
            <a:ext cx="8839200" cy="3830564"/>
          </a:xfrm>
          <a:prstGeom prst="snip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err="1">
                <a:solidFill>
                  <a:schemeClr val="tx1"/>
                </a:solidFill>
              </a:rPr>
              <a:t>এই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পাঠ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শেষে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শিক্ষার্থীরা</a:t>
            </a:r>
            <a:r>
              <a:rPr lang="en-US" sz="3000" b="1" dirty="0">
                <a:solidFill>
                  <a:schemeClr val="tx1"/>
                </a:solidFill>
              </a:rPr>
              <a:t> -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>
                <a:solidFill>
                  <a:schemeClr val="tx1"/>
                </a:solidFill>
              </a:rPr>
              <a:t>পরিসংখ্যান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কাকে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বলে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তা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বলতে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পরিসংখ্যানের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বলতে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chemeClr val="tx1"/>
                </a:solidFill>
              </a:rPr>
              <a:t>মনোবিজ্ঞানে</a:t>
            </a:r>
            <a:r>
              <a:rPr lang="en-US" sz="3000" b="1" dirty="0" smtClean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পরিসংখ্যানের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প্রয়োজনীয়তা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ব্যাখ্যা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করতে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chemeClr val="tx1"/>
                </a:solidFill>
              </a:rPr>
              <a:t>উপাত্ত</a:t>
            </a:r>
            <a:r>
              <a:rPr lang="en-US" sz="3000" b="1" dirty="0" smtClean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কী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এবং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বিভিন্ন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দৃষ্টিকোণ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থেকে</a:t>
            </a:r>
            <a:r>
              <a:rPr lang="en-US" sz="3000" b="1" dirty="0">
                <a:solidFill>
                  <a:schemeClr val="tx1"/>
                </a:solidFill>
              </a:rPr>
              <a:t>   </a:t>
            </a:r>
            <a:r>
              <a:rPr lang="en-US" sz="3000" b="1" dirty="0" err="1">
                <a:solidFill>
                  <a:schemeClr val="tx1"/>
                </a:solidFill>
              </a:rPr>
              <a:t>উপাত্তের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শ্রেণীবিভাগ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ব্যাখ্যা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করতে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।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nip Diagonal Corner Rectangle 19"/>
          <p:cNvSpPr/>
          <p:nvPr/>
        </p:nvSpPr>
        <p:spPr>
          <a:xfrm>
            <a:off x="83421" y="2145880"/>
            <a:ext cx="8973954" cy="3830564"/>
          </a:xfrm>
          <a:prstGeom prst="snip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</a:rPr>
              <a:t>এই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পাঠ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শেষে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শিক্ষার্থীরা</a:t>
            </a:r>
            <a:r>
              <a:rPr lang="en-US" sz="2800" b="1" dirty="0">
                <a:solidFill>
                  <a:schemeClr val="tx1"/>
                </a:solidFill>
              </a:rPr>
              <a:t> -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>
                <a:solidFill>
                  <a:schemeClr val="tx1"/>
                </a:solidFill>
              </a:rPr>
              <a:t>পৌনঃপুন্য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বন্টনের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সারণি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তৈরি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করতে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পারবে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chemeClr val="tx1"/>
                </a:solidFill>
              </a:rPr>
              <a:t>উপাত্ত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ব্যবহার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করে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লেখচিত্র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অংকন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করতে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পারবে</a:t>
            </a:r>
            <a:r>
              <a:rPr lang="en-US" sz="2800" b="1" dirty="0" smtClean="0">
                <a:solidFill>
                  <a:schemeClr val="tx1"/>
                </a:solidFill>
              </a:rPr>
              <a:t> 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chemeClr val="tx1"/>
                </a:solidFill>
              </a:rPr>
              <a:t>উপাত্তের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স্তম্ভ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চিত্র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অংকন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করতে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পারবে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chemeClr val="tx1"/>
                </a:solidFill>
              </a:rPr>
              <a:t>উপাত্তের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বহুভূজ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চিত্র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অংকন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করতে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পারবে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chemeClr val="tx1"/>
                </a:solidFill>
              </a:rPr>
              <a:t>কেন্দ্রীয়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প্রবণতার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পরিমাপ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সম্পর্কে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বলতে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পারবে</a:t>
            </a:r>
            <a:r>
              <a:rPr lang="en-US" sz="2800" b="1" dirty="0" smtClean="0">
                <a:solidFill>
                  <a:schemeClr val="tx1"/>
                </a:solidFill>
              </a:rPr>
              <a:t>।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800098" y="18008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>
                <a:solidFill>
                  <a:schemeClr val="tx1"/>
                </a:solidFill>
              </a:rPr>
              <a:t>পৌনঃপুন্য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বন্টন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বা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গনসংখ্যা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নিবেশন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endParaRPr lang="en-US" sz="3200" b="1" dirty="0" smtClean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1219200"/>
            <a:ext cx="8610600" cy="3505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i="1" dirty="0" err="1">
                <a:solidFill>
                  <a:schemeClr val="tx1"/>
                </a:solidFill>
              </a:rPr>
              <a:t>কোন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চল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বা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বৈশিষ্ট্যের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মানগুলোকে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সুসংবদ্ধ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করে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কয়েকটি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ভাগে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ভাগ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করে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একটি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ছক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বা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তালিকা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বা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সারণির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মাধ্যমে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প্রকাশ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করাই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হলো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পৌনঃপুন্যের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বন্টন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সারনি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বা</a:t>
            </a:r>
            <a:r>
              <a:rPr lang="en-US" sz="2800" b="1" i="1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গণসংখ্যা</a:t>
            </a:r>
            <a:r>
              <a:rPr lang="en-US" sz="2800" b="1" i="1" dirty="0">
                <a:solidFill>
                  <a:schemeClr val="tx1"/>
                </a:solidFill>
              </a:rPr>
              <a:t>  </a:t>
            </a:r>
            <a:r>
              <a:rPr lang="en-US" sz="2800" b="1" i="1" dirty="0" err="1">
                <a:solidFill>
                  <a:schemeClr val="tx1"/>
                </a:solidFill>
              </a:rPr>
              <a:t>নিবেশন</a:t>
            </a:r>
            <a:r>
              <a:rPr lang="en-US" sz="2800" b="1" i="1" dirty="0">
                <a:solidFill>
                  <a:schemeClr val="tx1"/>
                </a:solidFill>
              </a:rPr>
              <a:t>  ।</a:t>
            </a:r>
          </a:p>
        </p:txBody>
      </p:sp>
      <p:sp>
        <p:nvSpPr>
          <p:cNvPr id="14" name="Round Diagonal Corner Rectangle 13"/>
          <p:cNvSpPr/>
          <p:nvPr/>
        </p:nvSpPr>
        <p:spPr>
          <a:xfrm>
            <a:off x="381000" y="4953000"/>
            <a:ext cx="8382000" cy="1143000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২৩,২৭,৩৩ </a:t>
            </a:r>
            <a:r>
              <a:rPr lang="en-US" sz="2800" b="1" dirty="0">
                <a:solidFill>
                  <a:schemeClr val="tx1"/>
                </a:solidFill>
              </a:rPr>
              <a:t>,৩৮,৪৩ ,৪৬ ,</a:t>
            </a:r>
            <a:r>
              <a:rPr lang="en-US" sz="2800" b="1" dirty="0" smtClean="0">
                <a:solidFill>
                  <a:schemeClr val="tx1"/>
                </a:solidFill>
              </a:rPr>
              <a:t>৫২,৫৫,৪৫,৪১,৩৬,২০, </a:t>
            </a:r>
            <a:r>
              <a:rPr lang="en-US" sz="2800" b="1" dirty="0">
                <a:solidFill>
                  <a:schemeClr val="tx1"/>
                </a:solidFill>
              </a:rPr>
              <a:t>২৮ </a:t>
            </a:r>
            <a:r>
              <a:rPr lang="en-US" sz="2800" b="1" dirty="0" smtClean="0">
                <a:solidFill>
                  <a:schemeClr val="tx1"/>
                </a:solidFill>
              </a:rPr>
              <a:t>,৫৮,৩২,২৩ </a:t>
            </a:r>
            <a:r>
              <a:rPr lang="en-US" sz="2800" b="1" dirty="0">
                <a:solidFill>
                  <a:schemeClr val="tx1"/>
                </a:solidFill>
              </a:rPr>
              <a:t>,</a:t>
            </a:r>
            <a:r>
              <a:rPr lang="en-US" sz="2800" b="1" dirty="0" smtClean="0">
                <a:solidFill>
                  <a:schemeClr val="tx1"/>
                </a:solidFill>
              </a:rPr>
              <a:t>৪৯,৩৩,৪২,৫১,৫৯,৩৪,২৪,৪৩,২৭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27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533400" y="180080"/>
            <a:ext cx="8229600" cy="18011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4000" b="1" dirty="0" err="1">
                <a:solidFill>
                  <a:srgbClr val="002060"/>
                </a:solidFill>
              </a:rPr>
              <a:t>পৌনঃপুন্যের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বন্টণ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বা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গণসংখ্যা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নিবেশন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সারনি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তৈরির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ধাপসমূহ</a:t>
            </a:r>
            <a:endParaRPr lang="en-US" sz="4000" b="1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0500" y="1981200"/>
            <a:ext cx="8763000" cy="434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chemeClr val="bg1"/>
                </a:solidFill>
              </a:rPr>
              <a:t>(১) </a:t>
            </a:r>
            <a:r>
              <a:rPr lang="en-US" sz="2800" b="1" i="1" u="sng" dirty="0" err="1">
                <a:solidFill>
                  <a:schemeClr val="bg1"/>
                </a:solidFill>
              </a:rPr>
              <a:t>পরিসর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নির্ণয়ঃ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বৃহত্তম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সংখ্যা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থেকে</a:t>
            </a:r>
            <a:r>
              <a:rPr lang="en-US" sz="2800" b="1" i="1" dirty="0">
                <a:solidFill>
                  <a:schemeClr val="bg1"/>
                </a:solidFill>
              </a:rPr>
              <a:t>  </a:t>
            </a:r>
            <a:r>
              <a:rPr lang="en-US" sz="2800" b="1" i="1" dirty="0" err="1">
                <a:solidFill>
                  <a:schemeClr val="bg1"/>
                </a:solidFill>
              </a:rPr>
              <a:t>ক্ষুদ্রতম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সংখ্যা</a:t>
            </a:r>
            <a:r>
              <a:rPr lang="en-US" sz="2800" b="1" i="1" dirty="0">
                <a:solidFill>
                  <a:schemeClr val="bg1"/>
                </a:solidFill>
              </a:rPr>
              <a:t>  </a:t>
            </a:r>
            <a:r>
              <a:rPr lang="en-US" sz="2800" b="1" i="1" dirty="0" err="1">
                <a:solidFill>
                  <a:schemeClr val="bg1"/>
                </a:solidFill>
              </a:rPr>
              <a:t>বিয়োগ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করলে</a:t>
            </a:r>
            <a:r>
              <a:rPr lang="en-US" sz="2800" b="1" i="1" dirty="0">
                <a:solidFill>
                  <a:schemeClr val="bg1"/>
                </a:solidFill>
              </a:rPr>
              <a:t>  </a:t>
            </a:r>
            <a:r>
              <a:rPr lang="en-US" sz="2800" b="1" i="1" dirty="0" err="1">
                <a:solidFill>
                  <a:schemeClr val="bg1"/>
                </a:solidFill>
              </a:rPr>
              <a:t>পরিসর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পাওয়া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যায়</a:t>
            </a:r>
            <a:r>
              <a:rPr lang="en-US" sz="2800" b="1" i="1" dirty="0">
                <a:solidFill>
                  <a:schemeClr val="bg1"/>
                </a:solidFill>
              </a:rPr>
              <a:t> ।</a:t>
            </a:r>
          </a:p>
          <a:p>
            <a:pPr algn="ctr"/>
            <a:r>
              <a:rPr lang="en-US" sz="2800" b="1" i="1" dirty="0" err="1">
                <a:solidFill>
                  <a:schemeClr val="bg1"/>
                </a:solidFill>
              </a:rPr>
              <a:t>অর্থা</a:t>
            </a:r>
            <a:r>
              <a:rPr lang="en-US" sz="2800" b="1" i="1" dirty="0">
                <a:solidFill>
                  <a:schemeClr val="bg1"/>
                </a:solidFill>
              </a:rPr>
              <a:t>ৎ </a:t>
            </a:r>
            <a:r>
              <a:rPr lang="en-US" sz="2800" b="1" i="1" dirty="0" err="1">
                <a:solidFill>
                  <a:schemeClr val="bg1"/>
                </a:solidFill>
              </a:rPr>
              <a:t>পরিসর</a:t>
            </a:r>
            <a:r>
              <a:rPr lang="en-US" sz="2800" b="1" i="1" dirty="0">
                <a:solidFill>
                  <a:schemeClr val="bg1"/>
                </a:solidFill>
              </a:rPr>
              <a:t> = </a:t>
            </a:r>
            <a:r>
              <a:rPr lang="en-US" sz="2800" b="1" i="1" dirty="0" err="1">
                <a:solidFill>
                  <a:schemeClr val="bg1"/>
                </a:solidFill>
              </a:rPr>
              <a:t>বৃহত্তম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সংখ্যা</a:t>
            </a:r>
            <a:r>
              <a:rPr lang="en-US" sz="2800" b="1" i="1" dirty="0">
                <a:solidFill>
                  <a:schemeClr val="bg1"/>
                </a:solidFill>
              </a:rPr>
              <a:t> – </a:t>
            </a:r>
            <a:r>
              <a:rPr lang="en-US" sz="2800" b="1" i="1" dirty="0" err="1">
                <a:solidFill>
                  <a:schemeClr val="bg1"/>
                </a:solidFill>
              </a:rPr>
              <a:t>ক্ষুদ্রতম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সংখ্যা</a:t>
            </a:r>
            <a:endParaRPr lang="en-US" sz="2800" b="1" i="1" dirty="0">
              <a:solidFill>
                <a:schemeClr val="bg1"/>
              </a:solidFill>
            </a:endParaRPr>
          </a:p>
          <a:p>
            <a:pPr algn="ctr"/>
            <a:r>
              <a:rPr lang="en-US" sz="2800" b="1" i="1" dirty="0" err="1">
                <a:solidFill>
                  <a:schemeClr val="bg1"/>
                </a:solidFill>
              </a:rPr>
              <a:t>অথবা</a:t>
            </a:r>
            <a:endParaRPr lang="en-US" sz="2800" b="1" i="1" dirty="0">
              <a:solidFill>
                <a:schemeClr val="bg1"/>
              </a:solidFill>
            </a:endParaRPr>
          </a:p>
          <a:p>
            <a:pPr algn="ctr"/>
            <a:r>
              <a:rPr lang="en-US" sz="2800" b="1" i="1" dirty="0" err="1">
                <a:solidFill>
                  <a:schemeClr val="bg1"/>
                </a:solidFill>
              </a:rPr>
              <a:t>পরিসর</a:t>
            </a:r>
            <a:r>
              <a:rPr lang="en-US" sz="2800" b="1" i="1" dirty="0">
                <a:solidFill>
                  <a:schemeClr val="bg1"/>
                </a:solidFill>
              </a:rPr>
              <a:t>=(</a:t>
            </a:r>
            <a:r>
              <a:rPr lang="en-US" sz="2800" b="1" i="1" dirty="0" err="1">
                <a:solidFill>
                  <a:schemeClr val="bg1"/>
                </a:solidFill>
              </a:rPr>
              <a:t>বৃহত্তম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সংখ্যা</a:t>
            </a:r>
            <a:r>
              <a:rPr lang="en-US" sz="2800" b="1" i="1" dirty="0">
                <a:solidFill>
                  <a:schemeClr val="bg1"/>
                </a:solidFill>
              </a:rPr>
              <a:t> – </a:t>
            </a:r>
            <a:r>
              <a:rPr lang="en-US" sz="2800" b="1" i="1" dirty="0" err="1">
                <a:solidFill>
                  <a:schemeClr val="bg1"/>
                </a:solidFill>
              </a:rPr>
              <a:t>ক্ষুদ্রতম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</a:rPr>
              <a:t>সংখ্যা</a:t>
            </a:r>
            <a:r>
              <a:rPr lang="en-US" sz="2800" b="1" i="1" dirty="0">
                <a:solidFill>
                  <a:schemeClr val="bg1"/>
                </a:solidFill>
              </a:rPr>
              <a:t>)+</a:t>
            </a:r>
            <a:r>
              <a:rPr lang="en-US" sz="2800" b="1" i="1" dirty="0" smtClean="0">
                <a:solidFill>
                  <a:schemeClr val="bg1"/>
                </a:solidFill>
              </a:rPr>
              <a:t>১</a:t>
            </a:r>
          </a:p>
          <a:p>
            <a:pPr algn="ctr"/>
            <a:r>
              <a:rPr lang="as-IN" sz="2800" b="1" dirty="0"/>
              <a:t>অর্থাৎ, কোনো বণ্টনের সবচেয়ে বড় সংখ্যা থেকে সবচেয়ে ছোট সংখ্যার বিয়োগফলের সাথে ১ যোগ করলে পরিসর পাওয়া যায়।</a:t>
            </a:r>
            <a:endParaRPr lang="en-US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214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0500" y="304800"/>
            <a:ext cx="876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i="1" u="sng" dirty="0" err="1" smtClean="0">
                <a:solidFill>
                  <a:schemeClr val="bg1"/>
                </a:solidFill>
              </a:rPr>
              <a:t>পরিসর</a:t>
            </a:r>
            <a:r>
              <a:rPr lang="en-US" sz="2500" b="1" i="1" u="sng" dirty="0" smtClean="0">
                <a:solidFill>
                  <a:schemeClr val="bg1"/>
                </a:solidFill>
              </a:rPr>
              <a:t> </a:t>
            </a:r>
            <a:r>
              <a:rPr lang="en-US" sz="2500" b="1" i="1" u="sng" dirty="0" err="1">
                <a:solidFill>
                  <a:schemeClr val="bg1"/>
                </a:solidFill>
              </a:rPr>
              <a:t>নির্ণয়ঃ</a:t>
            </a:r>
            <a:r>
              <a:rPr lang="en-US" sz="2500" b="1" i="1" u="sng" dirty="0">
                <a:solidFill>
                  <a:schemeClr val="bg1"/>
                </a:solidFill>
              </a:rPr>
              <a:t> </a:t>
            </a:r>
            <a:r>
              <a:rPr lang="en-US" sz="2500" b="1" i="1" dirty="0" err="1" smtClean="0">
                <a:solidFill>
                  <a:schemeClr val="bg1"/>
                </a:solidFill>
              </a:rPr>
              <a:t>পরিসর</a:t>
            </a:r>
            <a:r>
              <a:rPr lang="en-US" sz="2500" b="1" i="1" dirty="0">
                <a:solidFill>
                  <a:schemeClr val="bg1"/>
                </a:solidFill>
              </a:rPr>
              <a:t>=(</a:t>
            </a:r>
            <a:r>
              <a:rPr lang="en-US" sz="2500" b="1" i="1" dirty="0" err="1">
                <a:solidFill>
                  <a:schemeClr val="bg1"/>
                </a:solidFill>
              </a:rPr>
              <a:t>বৃহত্তম</a:t>
            </a:r>
            <a:r>
              <a:rPr lang="en-US" sz="2500" b="1" i="1" dirty="0">
                <a:solidFill>
                  <a:schemeClr val="bg1"/>
                </a:solidFill>
              </a:rPr>
              <a:t> </a:t>
            </a:r>
            <a:r>
              <a:rPr lang="en-US" sz="2500" b="1" i="1" dirty="0" err="1">
                <a:solidFill>
                  <a:schemeClr val="bg1"/>
                </a:solidFill>
              </a:rPr>
              <a:t>সংখ্যা</a:t>
            </a:r>
            <a:r>
              <a:rPr lang="en-US" sz="2500" b="1" i="1" dirty="0">
                <a:solidFill>
                  <a:schemeClr val="bg1"/>
                </a:solidFill>
              </a:rPr>
              <a:t> – </a:t>
            </a:r>
            <a:r>
              <a:rPr lang="en-US" sz="2500" b="1" i="1" dirty="0" err="1">
                <a:solidFill>
                  <a:schemeClr val="bg1"/>
                </a:solidFill>
              </a:rPr>
              <a:t>ক্ষুদ্রতম</a:t>
            </a:r>
            <a:r>
              <a:rPr lang="en-US" sz="2500" b="1" i="1" dirty="0">
                <a:solidFill>
                  <a:schemeClr val="bg1"/>
                </a:solidFill>
              </a:rPr>
              <a:t> </a:t>
            </a:r>
            <a:r>
              <a:rPr lang="en-US" sz="2500" b="1" i="1" dirty="0" err="1">
                <a:solidFill>
                  <a:schemeClr val="bg1"/>
                </a:solidFill>
              </a:rPr>
              <a:t>সংখ্যা</a:t>
            </a:r>
            <a:r>
              <a:rPr lang="en-US" sz="2500" b="1" i="1" dirty="0">
                <a:solidFill>
                  <a:schemeClr val="bg1"/>
                </a:solidFill>
              </a:rPr>
              <a:t>)+</a:t>
            </a:r>
            <a:r>
              <a:rPr lang="en-US" sz="2500" b="1" i="1" dirty="0" smtClean="0">
                <a:solidFill>
                  <a:schemeClr val="bg1"/>
                </a:solidFill>
              </a:rPr>
              <a:t>১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14" y="1066800"/>
            <a:ext cx="3932918" cy="2514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286" y="1071613"/>
            <a:ext cx="4579914" cy="25097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810000"/>
            <a:ext cx="4724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18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533400" y="180080"/>
            <a:ext cx="8229600" cy="18011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4000" b="1" dirty="0" err="1">
                <a:solidFill>
                  <a:srgbClr val="002060"/>
                </a:solidFill>
              </a:rPr>
              <a:t>পৌনঃপুন্যের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বন্টণ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বা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গণসংখ্যা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নিবেশন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সারনি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তৈরির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ধাপসমূহ</a:t>
            </a:r>
            <a:endParaRPr lang="en-US" sz="4000" b="1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0500" y="1981200"/>
            <a:ext cx="8877300" cy="441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u="sng" dirty="0" smtClean="0">
                <a:solidFill>
                  <a:schemeClr val="tx1"/>
                </a:solidFill>
              </a:rPr>
              <a:t>(</a:t>
            </a:r>
            <a:r>
              <a:rPr lang="en-US" sz="2800" b="1" i="1" u="sng" dirty="0">
                <a:solidFill>
                  <a:schemeClr val="tx1"/>
                </a:solidFill>
              </a:rPr>
              <a:t>৪)</a:t>
            </a:r>
            <a:r>
              <a:rPr lang="en-US" sz="2800" b="1" i="1" u="sng" dirty="0" err="1">
                <a:solidFill>
                  <a:schemeClr val="tx1"/>
                </a:solidFill>
              </a:rPr>
              <a:t>শ্রেণির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উচ্চসীমা</a:t>
            </a:r>
            <a:r>
              <a:rPr lang="en-US" sz="2800" b="1" i="1" u="sng" dirty="0">
                <a:solidFill>
                  <a:schemeClr val="tx1"/>
                </a:solidFill>
              </a:rPr>
              <a:t> ও </a:t>
            </a:r>
            <a:r>
              <a:rPr lang="en-US" sz="2800" b="1" i="1" u="sng" dirty="0" err="1">
                <a:solidFill>
                  <a:schemeClr val="tx1"/>
                </a:solidFill>
              </a:rPr>
              <a:t>নিম্নসীমা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নির্ধারণঃ</a:t>
            </a:r>
            <a:r>
              <a:rPr lang="en-US" sz="2800" b="1" i="1" u="sng" dirty="0" smtClean="0">
                <a:solidFill>
                  <a:schemeClr val="tx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অনেক</a:t>
            </a:r>
            <a:r>
              <a:rPr lang="en-US" sz="2800" b="1" i="1" u="sng" dirty="0" smtClean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পরিসংখ্যানবিদ</a:t>
            </a:r>
            <a:r>
              <a:rPr lang="en-US" sz="2800" b="1" i="1" u="sng" dirty="0">
                <a:solidFill>
                  <a:schemeClr val="tx1"/>
                </a:solidFill>
              </a:rPr>
              <a:t>  </a:t>
            </a:r>
            <a:r>
              <a:rPr lang="en-US" sz="2800" b="1" i="1" u="sng" dirty="0" err="1">
                <a:solidFill>
                  <a:schemeClr val="tx1"/>
                </a:solidFill>
              </a:rPr>
              <a:t>ছোট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সংখ্যাকে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আরম্ভ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সংখ্যা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smtClean="0">
                <a:solidFill>
                  <a:schemeClr val="tx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বা</a:t>
            </a:r>
            <a:r>
              <a:rPr lang="en-US" sz="2800" b="1" i="1" u="sng" dirty="0" smtClean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শ্রেণির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নিন্ম</a:t>
            </a:r>
            <a:r>
              <a:rPr lang="en-US" sz="2800" b="1" i="1" u="sng" dirty="0" smtClean="0">
                <a:solidFill>
                  <a:schemeClr val="tx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সীমা</a:t>
            </a:r>
            <a:r>
              <a:rPr lang="en-US" sz="2800" b="1" i="1" u="sng" dirty="0" smtClean="0">
                <a:solidFill>
                  <a:schemeClr val="tx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ধরার</a:t>
            </a:r>
            <a:r>
              <a:rPr lang="en-US" sz="2800" b="1" i="1" u="sng" dirty="0" smtClean="0">
                <a:solidFill>
                  <a:schemeClr val="tx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পক্ষে</a:t>
            </a:r>
            <a:r>
              <a:rPr lang="en-US" sz="2800" b="1" i="1" u="sng" dirty="0" smtClean="0">
                <a:solidFill>
                  <a:schemeClr val="tx1"/>
                </a:solidFill>
              </a:rPr>
              <a:t> ।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আর</a:t>
            </a:r>
            <a:r>
              <a:rPr lang="en-US" sz="2800" b="1" i="1" u="sng" dirty="0" smtClean="0">
                <a:solidFill>
                  <a:schemeClr val="tx1"/>
                </a:solidFill>
              </a:rPr>
              <a:t> 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বড়</a:t>
            </a:r>
            <a:r>
              <a:rPr lang="en-US" sz="2800" b="1" i="1" u="sng" dirty="0" smtClean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সংখ্যাকে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tx1"/>
                </a:solidFill>
              </a:rPr>
              <a:t>শ্রেণির</a:t>
            </a:r>
            <a:r>
              <a:rPr lang="en-US" sz="2800" b="1" i="1" u="sng" dirty="0" smtClean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উচ্চসীমা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ধরার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পক্ষে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smtClean="0">
                <a:solidFill>
                  <a:schemeClr val="tx1"/>
                </a:solidFill>
              </a:rPr>
              <a:t>।</a:t>
            </a:r>
          </a:p>
          <a:p>
            <a:endParaRPr lang="en-US" sz="2800" b="1" i="1" u="sng" dirty="0" smtClean="0">
              <a:solidFill>
                <a:schemeClr val="tx1"/>
              </a:solidFill>
            </a:endParaRPr>
          </a:p>
          <a:p>
            <a:r>
              <a:rPr lang="en-US" sz="2800" b="1" i="1" u="sng" dirty="0" err="1" smtClean="0">
                <a:solidFill>
                  <a:schemeClr val="bg1"/>
                </a:solidFill>
              </a:rPr>
              <a:t>উদাহরণ</a:t>
            </a:r>
            <a:r>
              <a:rPr lang="en-US" sz="2800" b="1" i="1" u="sng" dirty="0" smtClean="0">
                <a:solidFill>
                  <a:schemeClr val="bg1"/>
                </a:solidFill>
              </a:rPr>
              <a:t> :</a:t>
            </a:r>
            <a:r>
              <a:rPr lang="en-US" sz="2800" b="1" i="1" u="sng" dirty="0" err="1" smtClean="0">
                <a:solidFill>
                  <a:schemeClr val="bg1"/>
                </a:solidFill>
              </a:rPr>
              <a:t>ছোট</a:t>
            </a:r>
            <a:r>
              <a:rPr lang="en-US" sz="2800" b="1" i="1" u="sng" dirty="0" smtClean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সংখ্যা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smtClean="0">
                <a:solidFill>
                  <a:schemeClr val="bg1"/>
                </a:solidFill>
              </a:rPr>
              <a:t>২০ </a:t>
            </a:r>
            <a:r>
              <a:rPr lang="en-US" sz="2800" b="1" i="1" u="sng" dirty="0" err="1" smtClean="0">
                <a:solidFill>
                  <a:schemeClr val="bg1"/>
                </a:solidFill>
              </a:rPr>
              <a:t>এবং</a:t>
            </a:r>
            <a:r>
              <a:rPr lang="en-US" sz="2800" b="1" i="1" u="sng" dirty="0" smtClean="0">
                <a:solidFill>
                  <a:schemeClr val="bg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bg1"/>
                </a:solidFill>
              </a:rPr>
              <a:t>শ্রেণি</a:t>
            </a:r>
            <a:r>
              <a:rPr lang="en-US" sz="2800" b="1" i="1" u="sng" dirty="0" smtClean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ব্যবধান</a:t>
            </a:r>
            <a:r>
              <a:rPr lang="en-US" sz="2800" b="1" i="1" u="sng" dirty="0">
                <a:solidFill>
                  <a:schemeClr val="bg1"/>
                </a:solidFill>
              </a:rPr>
              <a:t> ৫ </a:t>
            </a:r>
            <a:r>
              <a:rPr lang="en-US" sz="2800" b="1" i="1" u="sng" dirty="0" err="1">
                <a:solidFill>
                  <a:schemeClr val="bg1"/>
                </a:solidFill>
              </a:rPr>
              <a:t>হলে</a:t>
            </a:r>
            <a:r>
              <a:rPr lang="en-US" sz="2800" b="1" i="1" u="sng" dirty="0">
                <a:solidFill>
                  <a:schemeClr val="bg1"/>
                </a:solidFill>
              </a:rPr>
              <a:t> ১ম </a:t>
            </a:r>
            <a:r>
              <a:rPr lang="en-US" sz="2800" b="1" i="1" u="sng" dirty="0" err="1">
                <a:solidFill>
                  <a:schemeClr val="bg1"/>
                </a:solidFill>
              </a:rPr>
              <a:t>শ্রেণি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হবে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smtClean="0">
                <a:solidFill>
                  <a:schemeClr val="bg1"/>
                </a:solidFill>
              </a:rPr>
              <a:t>২০-২৪।।</a:t>
            </a:r>
            <a:r>
              <a:rPr lang="en-US" sz="2800" b="1" i="1" u="sng" dirty="0" err="1" smtClean="0">
                <a:solidFill>
                  <a:schemeClr val="bg1"/>
                </a:solidFill>
              </a:rPr>
              <a:t>অর্থা</a:t>
            </a:r>
            <a:r>
              <a:rPr lang="en-US" sz="2800" b="1" i="1" u="sng" dirty="0" smtClean="0">
                <a:solidFill>
                  <a:schemeClr val="bg1"/>
                </a:solidFill>
              </a:rPr>
              <a:t>ৎ </a:t>
            </a:r>
            <a:r>
              <a:rPr lang="en-US" sz="2800" b="1" i="1" u="sng" dirty="0" err="1" smtClean="0">
                <a:solidFill>
                  <a:schemeClr val="bg1"/>
                </a:solidFill>
              </a:rPr>
              <a:t>উক্ত</a:t>
            </a:r>
            <a:r>
              <a:rPr lang="en-US" sz="2800" b="1" i="1" u="sng" dirty="0" smtClean="0">
                <a:solidFill>
                  <a:schemeClr val="bg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bg1"/>
                </a:solidFill>
              </a:rPr>
              <a:t>শ্রেণির</a:t>
            </a:r>
            <a:r>
              <a:rPr lang="en-US" sz="2800" b="1" i="1" u="sng" dirty="0" smtClean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শ্রেণির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নিন্ম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সীমা</a:t>
            </a:r>
            <a:r>
              <a:rPr lang="en-US" sz="2800" b="1" i="1" u="sng" dirty="0" smtClean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হবে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smtClean="0">
                <a:solidFill>
                  <a:schemeClr val="bg1"/>
                </a:solidFill>
              </a:rPr>
              <a:t>২০ </a:t>
            </a:r>
            <a:r>
              <a:rPr lang="en-US" sz="2800" b="1" i="1" u="sng" dirty="0" err="1" smtClean="0">
                <a:solidFill>
                  <a:schemeClr val="bg1"/>
                </a:solidFill>
              </a:rPr>
              <a:t>এবং</a:t>
            </a:r>
            <a:r>
              <a:rPr lang="en-US" sz="2800" b="1" i="1" u="sng" dirty="0" smtClean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শ্রেণির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উচ্চসীমা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smtClean="0">
                <a:solidFill>
                  <a:schemeClr val="bg1"/>
                </a:solidFill>
              </a:rPr>
              <a:t> </a:t>
            </a:r>
            <a:r>
              <a:rPr lang="en-US" sz="2800" b="1" i="1" u="sng" dirty="0" err="1" smtClean="0">
                <a:solidFill>
                  <a:schemeClr val="bg1"/>
                </a:solidFill>
              </a:rPr>
              <a:t>হবে</a:t>
            </a:r>
            <a:r>
              <a:rPr lang="en-US" sz="2800" b="1" i="1" u="sng" dirty="0" smtClean="0">
                <a:solidFill>
                  <a:schemeClr val="bg1"/>
                </a:solidFill>
              </a:rPr>
              <a:t> ২৪</a:t>
            </a:r>
            <a:r>
              <a:rPr lang="en-US" sz="2800" b="1" i="1" u="sng" dirty="0">
                <a:solidFill>
                  <a:schemeClr val="bg1"/>
                </a:solidFill>
              </a:rPr>
              <a:t>। </a:t>
            </a:r>
            <a:endParaRPr lang="en-US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532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05001"/>
            <a:ext cx="4724399" cy="4114800"/>
          </a:xfrm>
          <a:prstGeom prst="rect">
            <a:avLst/>
          </a:prstGeom>
        </p:spPr>
      </p:pic>
      <p:sp>
        <p:nvSpPr>
          <p:cNvPr id="5" name="Flowchart: Punched Tape 4"/>
          <p:cNvSpPr/>
          <p:nvPr/>
        </p:nvSpPr>
        <p:spPr>
          <a:xfrm>
            <a:off x="838200" y="381000"/>
            <a:ext cx="7848600" cy="1066800"/>
          </a:xfrm>
          <a:prstGeom prst="flowChartPunchedTap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আলোচ্য</a:t>
            </a:r>
            <a:r>
              <a:rPr lang="en-US" sz="4800" b="1" dirty="0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বিষয়</a:t>
            </a:r>
            <a:endParaRPr lang="en-US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Flowchart: Card 5"/>
          <p:cNvSpPr/>
          <p:nvPr/>
        </p:nvSpPr>
        <p:spPr>
          <a:xfrm>
            <a:off x="4800600" y="1828800"/>
            <a:ext cx="4114800" cy="4191000"/>
          </a:xfrm>
          <a:prstGeom prst="flowChartPunchedCard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মনোবিজ্ঞান</a:t>
            </a:r>
            <a:endParaRPr lang="en-US" sz="5400" b="1" dirty="0" smtClean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প্রথমপত্র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একাদশ</a:t>
            </a:r>
            <a:r>
              <a:rPr lang="en-US" sz="4000" b="1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শ্রেণি</a:t>
            </a:r>
            <a:endParaRPr lang="en-US" sz="900" b="1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9" name="Picture 21">
              <a:hlinkClick r:id="rId3" action="ppaction://hlinksldjump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2">
              <a:hlinkClick r:id="rId6" action="ppaction://hlinksldjump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3">
              <a:hlinkClick r:id="rId8" action="ppaction://hlinksldjump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5">
              <a:hlinkClick r:id="" action="ppaction://noaction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6">
              <a:hlinkClick r:id="" action="ppaction://noaction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7">
              <a:hlinkClick r:id="" action="ppaction://noaction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772400" y="5943600"/>
            <a:ext cx="1238839" cy="477837"/>
            <a:chOff x="7669213" y="6189663"/>
            <a:chExt cx="1238839" cy="477837"/>
          </a:xfrm>
        </p:grpSpPr>
        <p:pic>
          <p:nvPicPr>
            <p:cNvPr id="16" name="Picture 18">
              <a:hlinkClick r:id="" action="ppaction://hlinkshowjump?jump=previousslide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4">
              <a:hlinkClick r:id="" action="ppaction://hlinkshowjump?jump=nextslide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533400" y="180080"/>
            <a:ext cx="8229600" cy="18011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4000" b="1" dirty="0" err="1">
                <a:solidFill>
                  <a:srgbClr val="002060"/>
                </a:solidFill>
              </a:rPr>
              <a:t>পৌনঃপুন্যের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বন্টণ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বা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গণসংখ্যা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নিবেশন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সারনি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তৈরির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ধাপসমূহ</a:t>
            </a:r>
            <a:endParaRPr lang="en-US" sz="4000" b="1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0500" y="1981200"/>
            <a:ext cx="4914900" cy="441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i="1" u="sng" dirty="0" smtClean="0">
                <a:solidFill>
                  <a:schemeClr val="bg1"/>
                </a:solidFill>
              </a:rPr>
              <a:t>(</a:t>
            </a:r>
            <a:r>
              <a:rPr lang="en-US" sz="2800" b="1" i="1" u="sng" dirty="0">
                <a:solidFill>
                  <a:schemeClr val="bg1"/>
                </a:solidFill>
              </a:rPr>
              <a:t>৫)</a:t>
            </a:r>
            <a:r>
              <a:rPr lang="en-US" sz="2800" b="1" i="1" u="sng" dirty="0" err="1">
                <a:solidFill>
                  <a:schemeClr val="bg1"/>
                </a:solidFill>
              </a:rPr>
              <a:t>টালি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চিহ্ন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প্রদানঃ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প্রাপ্ত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উপাত্তসমূহকে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সংখ্যার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পরিবর্তে</a:t>
            </a:r>
            <a:r>
              <a:rPr lang="en-US" sz="2800" b="1" i="1" u="sng" dirty="0">
                <a:solidFill>
                  <a:schemeClr val="tx1"/>
                </a:solidFill>
              </a:rPr>
              <a:t>  </a:t>
            </a:r>
            <a:r>
              <a:rPr lang="en-US" sz="2800" b="1" i="1" u="sng" dirty="0" err="1">
                <a:solidFill>
                  <a:schemeClr val="tx1"/>
                </a:solidFill>
              </a:rPr>
              <a:t>বিশেষ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এক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চিহ্নের</a:t>
            </a:r>
            <a:r>
              <a:rPr lang="en-US" sz="2800" b="1" i="1" u="sng" dirty="0">
                <a:solidFill>
                  <a:schemeClr val="tx1"/>
                </a:solidFill>
              </a:rPr>
              <a:t>  ‘ l ’ </a:t>
            </a:r>
            <a:r>
              <a:rPr lang="en-US" sz="2800" b="1" i="1" u="sng" dirty="0" err="1">
                <a:solidFill>
                  <a:schemeClr val="tx1"/>
                </a:solidFill>
              </a:rPr>
              <a:t>লেখা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হয়।এই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চিহ্নকেই</a:t>
            </a:r>
            <a:r>
              <a:rPr lang="en-US" sz="2800" b="1" i="1" u="sng" dirty="0">
                <a:solidFill>
                  <a:schemeClr val="tx1"/>
                </a:solidFill>
              </a:rPr>
              <a:t>  </a:t>
            </a:r>
            <a:r>
              <a:rPr lang="en-US" sz="2800" b="1" i="1" u="sng" dirty="0" err="1">
                <a:solidFill>
                  <a:schemeClr val="tx1"/>
                </a:solidFill>
              </a:rPr>
              <a:t>টালি</a:t>
            </a:r>
            <a:r>
              <a:rPr lang="en-US" sz="2800" b="1" i="1" u="sng" dirty="0">
                <a:solidFill>
                  <a:schemeClr val="tx1"/>
                </a:solidFill>
              </a:rPr>
              <a:t>  </a:t>
            </a:r>
            <a:r>
              <a:rPr lang="en-US" sz="2800" b="1" i="1" u="sng" dirty="0" err="1">
                <a:solidFill>
                  <a:schemeClr val="tx1"/>
                </a:solidFill>
              </a:rPr>
              <a:t>চিহ্ন</a:t>
            </a:r>
            <a:r>
              <a:rPr lang="en-US" sz="2800" b="1" i="1" u="sng" dirty="0">
                <a:solidFill>
                  <a:schemeClr val="tx1"/>
                </a:solidFill>
              </a:rPr>
              <a:t>  </a:t>
            </a:r>
            <a:r>
              <a:rPr lang="en-US" sz="2800" b="1" i="1" u="sng" dirty="0" err="1">
                <a:solidFill>
                  <a:schemeClr val="tx1"/>
                </a:solidFill>
              </a:rPr>
              <a:t>বলে</a:t>
            </a:r>
            <a:r>
              <a:rPr lang="en-US" sz="2800" b="1" i="1" u="sng" dirty="0">
                <a:solidFill>
                  <a:schemeClr val="tx1"/>
                </a:solidFill>
              </a:rPr>
              <a:t>। </a:t>
            </a:r>
            <a:r>
              <a:rPr lang="en-US" sz="2800" b="1" i="1" u="sng" dirty="0" err="1">
                <a:solidFill>
                  <a:schemeClr val="tx1"/>
                </a:solidFill>
              </a:rPr>
              <a:t>প্রদত্ত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উপাত্ত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থেকে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একটি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সাফল্যাঙ্ক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লক্ষ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করে</a:t>
            </a:r>
            <a:r>
              <a:rPr lang="en-US" sz="2800" b="1" i="1" u="sng" dirty="0">
                <a:solidFill>
                  <a:schemeClr val="tx1"/>
                </a:solidFill>
              </a:rPr>
              <a:t>  </a:t>
            </a:r>
            <a:r>
              <a:rPr lang="en-US" sz="2800" b="1" i="1" u="sng" dirty="0" err="1">
                <a:solidFill>
                  <a:schemeClr val="tx1"/>
                </a:solidFill>
              </a:rPr>
              <a:t>সেটি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যে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শ্রেণির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অন্তর্গত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সেই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শ্রেণিতে</a:t>
            </a:r>
            <a:r>
              <a:rPr lang="en-US" sz="2800" b="1" i="1" u="sng" dirty="0">
                <a:solidFill>
                  <a:schemeClr val="tx1"/>
                </a:solidFill>
              </a:rPr>
              <a:t>  </a:t>
            </a:r>
            <a:r>
              <a:rPr lang="en-US" sz="2800" b="1" i="1" u="sng" dirty="0" err="1">
                <a:solidFill>
                  <a:schemeClr val="tx1"/>
                </a:solidFill>
              </a:rPr>
              <a:t>একটি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টালি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চিহ্ন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দিতে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হবে</a:t>
            </a:r>
            <a:r>
              <a:rPr lang="en-US" sz="2800" b="1" i="1" u="sng" dirty="0">
                <a:solidFill>
                  <a:schemeClr val="tx1"/>
                </a:solidFill>
              </a:rPr>
              <a:t>।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038590"/>
            <a:ext cx="3707516" cy="405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533400" y="180080"/>
            <a:ext cx="8229600" cy="18011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4000" b="1" dirty="0" err="1">
                <a:solidFill>
                  <a:srgbClr val="002060"/>
                </a:solidFill>
              </a:rPr>
              <a:t>পৌনঃপুন্যের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বন্টণ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বা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গণসংখ্যা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নিবেশন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সারনি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তৈরির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ধাপসমূহ</a:t>
            </a:r>
            <a:endParaRPr lang="en-US" sz="4000" b="1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0500" y="1981200"/>
            <a:ext cx="3924300" cy="441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u="sng" dirty="0">
                <a:solidFill>
                  <a:schemeClr val="bg1"/>
                </a:solidFill>
              </a:rPr>
              <a:t>(৬) </a:t>
            </a:r>
            <a:r>
              <a:rPr lang="en-US" sz="2800" b="1" i="1" u="sng" dirty="0" err="1">
                <a:solidFill>
                  <a:schemeClr val="bg1"/>
                </a:solidFill>
              </a:rPr>
              <a:t>টালি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চিহ্ন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সংখ্যায়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bg1"/>
                </a:solidFill>
              </a:rPr>
              <a:t>প্রকাশঃ</a:t>
            </a:r>
            <a:r>
              <a:rPr lang="en-US" sz="2800" b="1" i="1" u="sng" dirty="0">
                <a:solidFill>
                  <a:schemeClr val="bg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প্রতিটি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ব্যবধানের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টালি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চিহ্ন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গণনা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করে</a:t>
            </a:r>
            <a:r>
              <a:rPr lang="en-US" sz="2800" b="1" i="1" u="sng" dirty="0">
                <a:solidFill>
                  <a:schemeClr val="tx1"/>
                </a:solidFill>
              </a:rPr>
              <a:t>  </a:t>
            </a:r>
            <a:r>
              <a:rPr lang="en-US" sz="2800" b="1" i="1" u="sng" dirty="0" err="1">
                <a:solidFill>
                  <a:schemeClr val="tx1"/>
                </a:solidFill>
              </a:rPr>
              <a:t>শ্রেণির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পৌনঃপুন্য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আলাদা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কলামে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সংখ্যায়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লিখতে</a:t>
            </a:r>
            <a:r>
              <a:rPr lang="en-US" sz="2800" b="1" i="1" u="sng" dirty="0">
                <a:solidFill>
                  <a:schemeClr val="tx1"/>
                </a:solidFill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</a:rPr>
              <a:t>হয়</a:t>
            </a:r>
            <a:r>
              <a:rPr lang="en-US" sz="2800" b="1" i="1" u="sng" dirty="0">
                <a:solidFill>
                  <a:schemeClr val="tx1"/>
                </a:solidFill>
              </a:rPr>
              <a:t>। </a:t>
            </a:r>
            <a:endParaRPr lang="en-US" sz="2800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378E2CF3-E493-C548-9296-B85781CB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418" y="1945105"/>
            <a:ext cx="4250714" cy="435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60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533400" y="180080"/>
            <a:ext cx="8229600" cy="7343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4000" b="1" dirty="0" err="1" smtClean="0">
                <a:solidFill>
                  <a:srgbClr val="002060"/>
                </a:solidFill>
              </a:rPr>
              <a:t>গণসংখ্যা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নিবেশন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সারনি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তৈরি</a:t>
            </a:r>
            <a:endParaRPr lang="en-US" sz="4000" b="1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: Rounded Corners 1">
            <a:extLst>
              <a:ext uri="{FF2B5EF4-FFF2-40B4-BE49-F238E27FC236}">
                <a16:creationId xmlns="" xmlns:a16="http://schemas.microsoft.com/office/drawing/2014/main" id="{15689595-5D35-4589-A372-FBA1FD69214E}"/>
              </a:ext>
            </a:extLst>
          </p:cNvPr>
          <p:cNvSpPr/>
          <p:nvPr/>
        </p:nvSpPr>
        <p:spPr>
          <a:xfrm>
            <a:off x="152400" y="1219201"/>
            <a:ext cx="8839200" cy="838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dirty="0" smtClean="0">
                <a:solidFill>
                  <a:schemeClr val="tx1"/>
                </a:solidFill>
              </a:rPr>
              <a:t>৫৫,৫১,৪৮,৩৫,৫৬,৬০,৬০,৫১,৬০,৬২,৪৬,৪৪,৫৩,৫৭,৬৭,৬৭,৭১,৪৩৭১,৩৯,৬৭,৩৫,৬৭,৭১,৭০,৭০,৩৬,৭৩,৬৬,৩৬,৪৪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1828800" y="1219200"/>
            <a:ext cx="6096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495800" y="1600200"/>
            <a:ext cx="457200" cy="4572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37699" y="2362202"/>
            <a:ext cx="44121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সবচেয়ে ছোট সংখ্যা =৩৫</a:t>
            </a:r>
          </a:p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সবচেয়ে বড় সংখ্যা =৭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১</a:t>
            </a:r>
            <a:endParaRPr lang="bn-BD" sz="2000" dirty="0">
              <a:latin typeface="NikoshBAN" pitchFamily="2" charset="0"/>
              <a:cs typeface="NikoshBAN" pitchFamily="2" charset="0"/>
            </a:endParaRPr>
          </a:p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পরিসর=সবচেয়ে বড় সংখ্যা - সবচেয়ে 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 	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ছোট </a:t>
            </a:r>
            <a:r>
              <a:rPr lang="bn-BD" sz="2000" dirty="0">
                <a:latin typeface="NikoshBAN" pitchFamily="2" charset="0"/>
                <a:cs typeface="NikoshBAN" pitchFamily="2" charset="0"/>
              </a:rPr>
              <a:t>সংখ্যা</a:t>
            </a:r>
          </a:p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                     =৭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১</a:t>
            </a:r>
            <a:r>
              <a:rPr lang="bn-BD" sz="2000" dirty="0">
                <a:latin typeface="NikoshBAN" pitchFamily="2" charset="0"/>
                <a:cs typeface="NikoshBAN" pitchFamily="2" charset="0"/>
              </a:rPr>
              <a:t> – ৩৫</a:t>
            </a:r>
          </a:p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                      =৩৬</a:t>
            </a:r>
          </a:p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শ্রেণি ব্যবধান=৫ ধরি</a:t>
            </a:r>
          </a:p>
          <a:p>
            <a:r>
              <a:rPr lang="en-US" sz="2000" dirty="0" err="1">
                <a:latin typeface="NikoshBAN" pitchFamily="2" charset="0"/>
                <a:cs typeface="NikoshBAN" pitchFamily="2" charset="0"/>
              </a:rPr>
              <a:t>শ্রে</a:t>
            </a:r>
            <a:r>
              <a:rPr lang="bn-BD" sz="2000" dirty="0">
                <a:latin typeface="NikoshBAN" pitchFamily="2" charset="0"/>
                <a:cs typeface="NikoshBAN" pitchFamily="2" charset="0"/>
              </a:rPr>
              <a:t>ণি সংখ্যা=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পরিসর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শ্রেণিব্যবধান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৩৬/৫=৭.২ বা ৮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221030"/>
              </p:ext>
            </p:extLst>
          </p:nvPr>
        </p:nvGraphicFramePr>
        <p:xfrm>
          <a:off x="4649805" y="2286000"/>
          <a:ext cx="4036996" cy="3473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3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83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802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2545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itchFamily="2" charset="0"/>
                          <a:cs typeface="NikoshBAN" pitchFamily="2" charset="0"/>
                        </a:rPr>
                        <a:t>শ্রেণি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ট্যালি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 পৌনঃপুন্য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6353">
                <a:tc>
                  <a:txBody>
                    <a:bodyPr/>
                    <a:lstStyle/>
                    <a:p>
                      <a:r>
                        <a:rPr lang="en-US" dirty="0"/>
                        <a:t>৩৫ – ৩৯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6353">
                <a:tc>
                  <a:txBody>
                    <a:bodyPr/>
                    <a:lstStyle/>
                    <a:p>
                      <a:r>
                        <a:rPr lang="en-US" dirty="0"/>
                        <a:t>৪০ – ৪৪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6353">
                <a:tc>
                  <a:txBody>
                    <a:bodyPr/>
                    <a:lstStyle/>
                    <a:p>
                      <a:r>
                        <a:rPr lang="en-US" dirty="0"/>
                        <a:t>৪৫ – ৪৯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6353">
                <a:tc>
                  <a:txBody>
                    <a:bodyPr/>
                    <a:lstStyle/>
                    <a:p>
                      <a:r>
                        <a:rPr lang="en-US" dirty="0"/>
                        <a:t>৫০-</a:t>
                      </a:r>
                      <a:r>
                        <a:rPr lang="bn-BD" dirty="0"/>
                        <a:t> </a:t>
                      </a:r>
                      <a:r>
                        <a:rPr lang="en-US" dirty="0"/>
                        <a:t>৫৪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6353">
                <a:tc>
                  <a:txBody>
                    <a:bodyPr/>
                    <a:lstStyle/>
                    <a:p>
                      <a:r>
                        <a:rPr lang="en-US" dirty="0"/>
                        <a:t>৫৫-</a:t>
                      </a:r>
                      <a:r>
                        <a:rPr lang="bn-BD" dirty="0"/>
                        <a:t> </a:t>
                      </a:r>
                      <a:r>
                        <a:rPr lang="en-US" dirty="0"/>
                        <a:t>৫৯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6353">
                <a:tc>
                  <a:txBody>
                    <a:bodyPr/>
                    <a:lstStyle/>
                    <a:p>
                      <a:r>
                        <a:rPr lang="en-US" dirty="0"/>
                        <a:t>৬০-</a:t>
                      </a:r>
                      <a:r>
                        <a:rPr lang="bn-BD" dirty="0"/>
                        <a:t> </a:t>
                      </a:r>
                      <a:r>
                        <a:rPr lang="en-US" dirty="0"/>
                        <a:t>৬৪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6353">
                <a:tc>
                  <a:txBody>
                    <a:bodyPr/>
                    <a:lstStyle/>
                    <a:p>
                      <a:r>
                        <a:rPr lang="en-US" dirty="0"/>
                        <a:t>৬৫-</a:t>
                      </a:r>
                      <a:r>
                        <a:rPr lang="bn-BD" dirty="0"/>
                        <a:t> </a:t>
                      </a:r>
                      <a:r>
                        <a:rPr lang="en-US" dirty="0"/>
                        <a:t>৬৯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6353">
                <a:tc>
                  <a:txBody>
                    <a:bodyPr/>
                    <a:lstStyle/>
                    <a:p>
                      <a:r>
                        <a:rPr lang="en-US" dirty="0"/>
                        <a:t>৭০-</a:t>
                      </a:r>
                      <a:r>
                        <a:rPr lang="bn-BD" dirty="0"/>
                        <a:t> </a:t>
                      </a:r>
                      <a:r>
                        <a:rPr lang="en-US" dirty="0"/>
                        <a:t>৭৪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678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533400" y="180080"/>
            <a:ext cx="8229600" cy="7343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4000" b="1" dirty="0" err="1" smtClean="0">
                <a:solidFill>
                  <a:srgbClr val="002060"/>
                </a:solidFill>
              </a:rPr>
              <a:t>একক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কাজ</a:t>
            </a:r>
            <a:endParaRPr lang="en-US" sz="4000" b="1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: Rounded Corners 1">
            <a:extLst>
              <a:ext uri="{FF2B5EF4-FFF2-40B4-BE49-F238E27FC236}">
                <a16:creationId xmlns="" xmlns:a16="http://schemas.microsoft.com/office/drawing/2014/main" id="{15689595-5D35-4589-A372-FBA1FD69214E}"/>
              </a:ext>
            </a:extLst>
          </p:cNvPr>
          <p:cNvSpPr/>
          <p:nvPr/>
        </p:nvSpPr>
        <p:spPr>
          <a:xfrm>
            <a:off x="152400" y="1219201"/>
            <a:ext cx="8839200" cy="838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নিম্নে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৪০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ছাত্রের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গণিতে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প্রাপ্ত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নম্বরের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তলিকা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  <a:r>
              <a:rPr lang="bn-IN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গণসংখ্যা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নিবে</a:t>
            </a:r>
            <a:r>
              <a:rPr lang="bn-IN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শণ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সার</a:t>
            </a:r>
            <a:r>
              <a:rPr lang="bn-IN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ণি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2298899"/>
            <a:ext cx="53340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 smtClean="0">
                <a:latin typeface="NikoshBAN" pitchFamily="2" charset="0"/>
                <a:cs typeface="NikoshBAN" pitchFamily="2" charset="0"/>
              </a:rPr>
              <a:t>৭০,৭৭,৯৮,৯০,৪৫,৩৭,৮৯,৭৬,৬০,৫০,৪০,৩৬,৭৭,৭৮,৮৫,৬৭,৬৭,৮৯,৯০,৪৫,৭৭,৬৯,৬৭,৫৬,৩৯,৫৫,৫৭,৬৭,৮৭,৫৮,৪৫,৫৪,৬৪,৬৮,৭৬,৮৩,৯২,৯৭,৪৬,৩৮। </a:t>
            </a:r>
            <a:endParaRPr lang="en-US" sz="3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362202"/>
            <a:ext cx="3428998" cy="373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01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533400" y="180080"/>
            <a:ext cx="8229600" cy="7343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4000" b="1" dirty="0" err="1" smtClean="0">
                <a:solidFill>
                  <a:srgbClr val="002060"/>
                </a:solidFill>
              </a:rPr>
              <a:t>লেখচিত্র</a:t>
            </a:r>
            <a:r>
              <a:rPr lang="en-US" sz="4000" b="1" dirty="0" smtClean="0">
                <a:solidFill>
                  <a:srgbClr val="002060"/>
                </a:solidFill>
              </a:rPr>
              <a:t> (Graph)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: Rounded Corners 1">
            <a:extLst>
              <a:ext uri="{FF2B5EF4-FFF2-40B4-BE49-F238E27FC236}">
                <a16:creationId xmlns="" xmlns:a16="http://schemas.microsoft.com/office/drawing/2014/main" id="{15689595-5D35-4589-A372-FBA1FD69214E}"/>
              </a:ext>
            </a:extLst>
          </p:cNvPr>
          <p:cNvSpPr/>
          <p:nvPr/>
        </p:nvSpPr>
        <p:spPr>
          <a:xfrm>
            <a:off x="152400" y="914400"/>
            <a:ext cx="5257800" cy="5486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cwimsL¨vb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c×wZ‡Z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Z_¨ Dc¯’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vc‡bi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me‡P‡q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mnR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I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wPËvKl©K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KŠkj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n‡jv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jL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I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wP‡Îi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gva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¨‡g Z_¨ Dc¯’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vcb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|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jL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(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Graph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) QK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KvM‡R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(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Graph paper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)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jL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AsKb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nq| QK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KvM‡R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A‡bK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¸‡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jv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Avbyf‚wgK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I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Dj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¤^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iLv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_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v‡K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hv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KvM‡R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mgvb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AvqZ‡bi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¶z`ª ¶z`ª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©‡¶Î ˆ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Zwi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K‡i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| QK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KvM‡R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jL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AsKb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Kivi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c~‡e©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GKwU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Avbyf‚wgK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iLv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OX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nq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Ges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GKwU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Dj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¤^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iLv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OY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nq|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X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A¶‡K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OX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Øviv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Ges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Y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A¶‡K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OY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Øviv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wb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‡`©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wkZ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nq| QK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KvM‡Ri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¶z`ª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Zg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©‡¶Î‡K GKK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a‡i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X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I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Y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A¶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eivei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¯^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vaxb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I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Aaxb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PjK‡K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Dc¯’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vcb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K‡i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jL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wPÎ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AvuKv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nq|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GKwU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QKKvM‡R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X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I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Y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A¶ †`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Lvb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n‡jv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|</a:t>
            </a:r>
            <a:endParaRPr lang="en-US" sz="2400" b="1" dirty="0">
              <a:solidFill>
                <a:schemeClr val="tx1"/>
              </a:solidFill>
              <a:latin typeface="SutonnyMJ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647" y="990600"/>
            <a:ext cx="371720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198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533400" y="180080"/>
            <a:ext cx="8229600" cy="7343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4000" b="1" dirty="0" err="1" smtClean="0">
                <a:solidFill>
                  <a:srgbClr val="002060"/>
                </a:solidFill>
              </a:rPr>
              <a:t>আয়তলেখ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chemeClr val="tx1"/>
                </a:solidFill>
              </a:rPr>
              <a:t>(Histogram)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endParaRPr lang="en-US" sz="4000" b="1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: Rounded Corners 1">
            <a:extLst>
              <a:ext uri="{FF2B5EF4-FFF2-40B4-BE49-F238E27FC236}">
                <a16:creationId xmlns="" xmlns:a16="http://schemas.microsoft.com/office/drawing/2014/main" id="{15689595-5D35-4589-A372-FBA1FD69214E}"/>
              </a:ext>
            </a:extLst>
          </p:cNvPr>
          <p:cNvSpPr/>
          <p:nvPr/>
        </p:nvSpPr>
        <p:spPr>
          <a:xfrm>
            <a:off x="152400" y="914400"/>
            <a:ext cx="5029200" cy="5638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AvqZ‡jL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>
                <a:solidFill>
                  <a:schemeClr val="tx1"/>
                </a:solidFill>
                <a:latin typeface="+mj-lt"/>
              </a:rPr>
              <a:t>(Histogram)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NUbmsL¨v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web¨vm‡K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wP‡Îi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mvnv‡h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¨ Dc¯’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vcb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Kivi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Rb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¨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AvqZ‡jL‡K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eûjfv‡e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e¨envi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Kiv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nq|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AvqZ‡jL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AsKb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Ki‡Z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QK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KvM‡Ri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>
                <a:solidFill>
                  <a:schemeClr val="tx1"/>
                </a:solidFill>
                <a:latin typeface="+mj-lt"/>
              </a:rPr>
              <a:t>X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- A‡¶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w`‡K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kªYx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wb¤œmxgv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Ges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>
                <a:solidFill>
                  <a:schemeClr val="tx1"/>
                </a:solidFill>
                <a:latin typeface="+mj-lt"/>
              </a:rPr>
              <a:t>Y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- A‡¶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w`‡K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NUbmsL¨v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wb‡Z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nq|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AvqZ‡jL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¸‡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jvi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f‚wg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n‡e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kªYx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e¨eav‡bi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ˆ`‡N©¨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mgvb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|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cÖwZwU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kªYxi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D”PZv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n‡e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H †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kªYxi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NUbmsL¨vi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mgvb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|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cÖwZwU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kªYxi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Rb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¨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GKUv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K‡i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AvqZ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‡¶Î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cvIqv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hv‡e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Ges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Gfv‡e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cÖvß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mKj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kªYxi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mw¤§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wjZ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AvqZ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‡¶‡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Îi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cvkvcvwk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Ae¯’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vb‡K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AvqZ‡jL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ejv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nq|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cÖwZwU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AvqZ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‡¶‡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Îi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g‡a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¨ †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Kvb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duvK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_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v‡K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SutonnyMJ" pitchFamily="2" charset="0"/>
              </a:rPr>
              <a:t>bv</a:t>
            </a:r>
            <a:r>
              <a:rPr lang="en-US" sz="2500" dirty="0">
                <a:solidFill>
                  <a:schemeClr val="tx1"/>
                </a:solidFill>
                <a:latin typeface="SutonnyMJ" pitchFamily="2" charset="0"/>
              </a:rPr>
              <a:t>|</a:t>
            </a:r>
            <a:endParaRPr lang="en-US" sz="2500" b="1" dirty="0">
              <a:solidFill>
                <a:schemeClr val="tx1"/>
              </a:solidFill>
              <a:latin typeface="SutonnyMJ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458" y="1447800"/>
            <a:ext cx="355894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13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228600" y="180080"/>
            <a:ext cx="8534400" cy="7343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600" b="1" dirty="0" err="1" smtClean="0">
                <a:solidFill>
                  <a:srgbClr val="002060"/>
                </a:solidFill>
              </a:rPr>
              <a:t>গণসংখ্যা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বহুভূজ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>
                <a:solidFill>
                  <a:schemeClr val="tx1"/>
                </a:solidFill>
              </a:rPr>
              <a:t>(Frequency Polygon) </a:t>
            </a:r>
            <a:endParaRPr lang="en-US" sz="3600" b="1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: Rounded Corners 1">
            <a:extLst>
              <a:ext uri="{FF2B5EF4-FFF2-40B4-BE49-F238E27FC236}">
                <a16:creationId xmlns="" xmlns:a16="http://schemas.microsoft.com/office/drawing/2014/main" id="{15689595-5D35-4589-A372-FBA1FD69214E}"/>
              </a:ext>
            </a:extLst>
          </p:cNvPr>
          <p:cNvSpPr/>
          <p:nvPr/>
        </p:nvSpPr>
        <p:spPr>
          <a:xfrm>
            <a:off x="152400" y="914400"/>
            <a:ext cx="4876800" cy="5181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</a:rPr>
              <a:t>গণ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</a:rPr>
              <a:t>msL¨v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eûfyR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(Frequency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Polygon)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গণ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</a:rPr>
              <a:t>msL¨v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web¨v‡mi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GKwU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</a:rPr>
              <a:t>উল্লেখযোগ্য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</a:rPr>
              <a:t>†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</a:rPr>
              <a:t>jLwPÎ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| `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yB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Z‡ZvwaK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NUbmsL¨v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-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web¨v‡mi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Zzjbv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Kivi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Rb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¨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NUbmsL¨v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eûfyR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ewk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Kvh©Kix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| `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ywU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Dcv‡q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NUbmsL¨v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eûfyR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ˆ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Zwi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hvq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| </a:t>
            </a:r>
            <a:endParaRPr lang="en-US" sz="2400" dirty="0" smtClean="0">
              <a:solidFill>
                <a:schemeClr val="tx1"/>
              </a:solidFill>
              <a:latin typeface="SutonnyMJ" pitchFamily="2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</a:rPr>
              <a:t>cÖ_gZ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msM„nxZ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Z‡_¨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AvqZ‡jL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AsKb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Kivi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ci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cvkvcvwk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cÖ‡Z¨KUv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AvqZ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‡¶‡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Îi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Dc‡ii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evû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¸‡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jv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ga¨we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›`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ymg~n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mij‡iLvØviv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hy³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Ki‡j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†h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iLv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cvIqv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hvq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mUvB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NUbmsL¨v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eûf‚R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|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mvaviYZ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NUbmsL¨v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eûfy‡Ri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`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yB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cÖvšÍ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X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A‡¶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mv‡_ hy³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</a:rPr>
              <a:t>K‡i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 †`qv nq|</a:t>
            </a:r>
            <a:endParaRPr lang="en-US" sz="2400" b="1" dirty="0">
              <a:solidFill>
                <a:schemeClr val="tx1"/>
              </a:solidFill>
              <a:latin typeface="SutonnyMJ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40" y="1314430"/>
            <a:ext cx="3794760" cy="438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21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228600" y="180080"/>
            <a:ext cx="8534400" cy="7343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600" b="1" dirty="0" err="1" smtClean="0">
                <a:solidFill>
                  <a:srgbClr val="002060"/>
                </a:solidFill>
              </a:rPr>
              <a:t>গণসংখ্যা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বহুভূজ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>
                <a:solidFill>
                  <a:schemeClr val="tx1"/>
                </a:solidFill>
              </a:rPr>
              <a:t>(Frequency Polygon) </a:t>
            </a:r>
            <a:endParaRPr lang="en-US" sz="3600" b="1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: Rounded Corners 1">
            <a:extLst>
              <a:ext uri="{FF2B5EF4-FFF2-40B4-BE49-F238E27FC236}">
                <a16:creationId xmlns="" xmlns:a16="http://schemas.microsoft.com/office/drawing/2014/main" id="{15689595-5D35-4589-A372-FBA1FD69214E}"/>
              </a:ext>
            </a:extLst>
          </p:cNvPr>
          <p:cNvSpPr/>
          <p:nvPr/>
        </p:nvSpPr>
        <p:spPr>
          <a:xfrm>
            <a:off x="152400" y="914400"/>
            <a:ext cx="4876800" cy="5181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chemeClr val="tx1"/>
                </a:solidFill>
                <a:latin typeface="SutonnyMJ" pitchFamily="2" charset="0"/>
              </a:rPr>
              <a:t>w</a:t>
            </a:r>
            <a:r>
              <a:rPr lang="en-US" sz="3600" b="1" dirty="0" err="1" smtClean="0">
                <a:solidFill>
                  <a:schemeClr val="tx1"/>
                </a:solidFill>
                <a:latin typeface="SutonnyMJ" pitchFamily="2" charset="0"/>
              </a:rPr>
              <a:t>ØZxqZ</a:t>
            </a:r>
            <a:r>
              <a:rPr lang="en-US" sz="3600" b="1" dirty="0">
                <a:solidFill>
                  <a:schemeClr val="tx1"/>
                </a:solidFill>
                <a:latin typeface="SutonnyMJ" pitchFamily="2" charset="0"/>
              </a:rPr>
              <a:t>: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wewfbœ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kªYx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e¨eav‡bi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ga¨we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›`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y‡K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X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A¶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eivei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Ges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NUbmsL¨v‡K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Y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A¶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eivei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ewm‡q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cÖwZwU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kªYxi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Rb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¨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we›`y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¯’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vcb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Kiv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nq| ¯’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vwcZ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we›`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ymg~n‡K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mij‡iLvi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mvnv‡h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¨ †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hvM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K‡i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†h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eûfyR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cvIqv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hvq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Zv‡KB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NUbmsL¨v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eûfyR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ejv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nq|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GLv‡bi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cÖvß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wPÎ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cÖ_g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c×wZi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Abyiƒc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ïay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cv_©K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¨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n‡”Q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GLv‡b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AvqZ‡jL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AsKb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Kivi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cÖ‡qvRb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 †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</a:rPr>
              <a:t>bB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</a:rPr>
              <a:t>|</a:t>
            </a:r>
            <a:endParaRPr lang="en-US" sz="3200" b="1" dirty="0">
              <a:solidFill>
                <a:schemeClr val="tx1"/>
              </a:solidFill>
              <a:latin typeface="SutonnyMJ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828800"/>
            <a:ext cx="3962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00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1509391" y="2482820"/>
            <a:ext cx="5660409" cy="2006660"/>
            <a:chOff x="2155827" y="1162594"/>
            <a:chExt cx="3855566" cy="1881051"/>
          </a:xfrm>
          <a:solidFill>
            <a:schemeClr val="bg1">
              <a:lumMod val="95000"/>
            </a:schemeClr>
          </a:solidFill>
        </p:grpSpPr>
        <p:grpSp>
          <p:nvGrpSpPr>
            <p:cNvPr id="11" name="Group 10"/>
            <p:cNvGrpSpPr/>
            <p:nvPr/>
          </p:nvGrpSpPr>
          <p:grpSpPr>
            <a:xfrm>
              <a:off x="3683725" y="1162594"/>
              <a:ext cx="783772" cy="1881051"/>
              <a:chOff x="1763485" y="1867989"/>
              <a:chExt cx="1701438" cy="4336869"/>
            </a:xfrm>
            <a:grpFill/>
          </p:grpSpPr>
          <p:sp>
            <p:nvSpPr>
              <p:cNvPr id="2" name="Smiley Face 1"/>
              <p:cNvSpPr/>
              <p:nvPr/>
            </p:nvSpPr>
            <p:spPr>
              <a:xfrm>
                <a:off x="2011680" y="1867989"/>
                <a:ext cx="1227909" cy="1227908"/>
              </a:xfrm>
              <a:prstGeom prst="smileyFac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2214153" y="3344092"/>
                <a:ext cx="822960" cy="218149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2530928" y="3108962"/>
                <a:ext cx="189411" cy="23513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687682" y="5525590"/>
                <a:ext cx="146958" cy="6792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387236" y="5525589"/>
                <a:ext cx="143692" cy="6792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" name="L-Shape 7"/>
              <p:cNvSpPr/>
              <p:nvPr/>
            </p:nvSpPr>
            <p:spPr>
              <a:xfrm rot="5400000">
                <a:off x="1443444" y="3664133"/>
                <a:ext cx="1090750" cy="450668"/>
              </a:xfrm>
              <a:prstGeom prst="corne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239589" y="3344093"/>
                <a:ext cx="225334" cy="1090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965266" y="3344091"/>
                <a:ext cx="331471" cy="2155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591349" y="1675762"/>
              <a:ext cx="381782" cy="1357122"/>
              <a:chOff x="1763485" y="1867989"/>
              <a:chExt cx="1701438" cy="4336869"/>
            </a:xfrm>
            <a:grpFill/>
          </p:grpSpPr>
          <p:sp>
            <p:nvSpPr>
              <p:cNvPr id="14" name="Smiley Face 13"/>
              <p:cNvSpPr/>
              <p:nvPr/>
            </p:nvSpPr>
            <p:spPr>
              <a:xfrm>
                <a:off x="2011680" y="1867989"/>
                <a:ext cx="1227909" cy="1227908"/>
              </a:xfrm>
              <a:prstGeom prst="smileyFac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14153" y="3344092"/>
                <a:ext cx="822960" cy="218149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530928" y="3108962"/>
                <a:ext cx="189411" cy="23513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687682" y="5525590"/>
                <a:ext cx="146958" cy="6792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387236" y="5525589"/>
                <a:ext cx="143692" cy="6792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9" name="L-Shape 18"/>
              <p:cNvSpPr/>
              <p:nvPr/>
            </p:nvSpPr>
            <p:spPr>
              <a:xfrm rot="5400000">
                <a:off x="1443444" y="3664133"/>
                <a:ext cx="1090750" cy="450668"/>
              </a:xfrm>
              <a:prstGeom prst="corne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239589" y="3344093"/>
                <a:ext cx="225334" cy="1090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965266" y="3344091"/>
                <a:ext cx="331471" cy="2155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5129519" y="1879675"/>
              <a:ext cx="383178" cy="1149586"/>
              <a:chOff x="1763485" y="1867989"/>
              <a:chExt cx="1701438" cy="4336869"/>
            </a:xfrm>
            <a:grpFill/>
          </p:grpSpPr>
          <p:sp>
            <p:nvSpPr>
              <p:cNvPr id="23" name="Smiley Face 22"/>
              <p:cNvSpPr/>
              <p:nvPr/>
            </p:nvSpPr>
            <p:spPr>
              <a:xfrm>
                <a:off x="2011680" y="1867989"/>
                <a:ext cx="1227909" cy="1227908"/>
              </a:xfrm>
              <a:prstGeom prst="smileyFac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214153" y="3344092"/>
                <a:ext cx="822960" cy="218149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530928" y="3108962"/>
                <a:ext cx="189411" cy="23513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687682" y="5525590"/>
                <a:ext cx="146958" cy="6792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387236" y="5525589"/>
                <a:ext cx="143692" cy="6792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8" name="L-Shape 27"/>
              <p:cNvSpPr/>
              <p:nvPr/>
            </p:nvSpPr>
            <p:spPr>
              <a:xfrm rot="5400000">
                <a:off x="1443444" y="3664133"/>
                <a:ext cx="1090750" cy="450668"/>
              </a:xfrm>
              <a:prstGeom prst="corne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239589" y="3344093"/>
                <a:ext cx="225334" cy="1090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965266" y="3344091"/>
                <a:ext cx="331471" cy="2155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2155827" y="2051529"/>
              <a:ext cx="313509" cy="968856"/>
              <a:chOff x="1763485" y="1867989"/>
              <a:chExt cx="1701438" cy="4336869"/>
            </a:xfrm>
            <a:grpFill/>
          </p:grpSpPr>
          <p:sp>
            <p:nvSpPr>
              <p:cNvPr id="32" name="Smiley Face 31"/>
              <p:cNvSpPr/>
              <p:nvPr/>
            </p:nvSpPr>
            <p:spPr>
              <a:xfrm>
                <a:off x="2011680" y="1867989"/>
                <a:ext cx="1227909" cy="1227908"/>
              </a:xfrm>
              <a:prstGeom prst="smileyFac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2214153" y="3344092"/>
                <a:ext cx="822960" cy="218149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2530928" y="3108962"/>
                <a:ext cx="189411" cy="23513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2687682" y="5525590"/>
                <a:ext cx="146958" cy="6792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2387236" y="5525589"/>
                <a:ext cx="143692" cy="6792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7" name="L-Shape 36"/>
              <p:cNvSpPr/>
              <p:nvPr/>
            </p:nvSpPr>
            <p:spPr>
              <a:xfrm rot="5400000">
                <a:off x="1443444" y="3664133"/>
                <a:ext cx="1090750" cy="450668"/>
              </a:xfrm>
              <a:prstGeom prst="corne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3239589" y="3344093"/>
                <a:ext cx="225334" cy="1090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965266" y="3344091"/>
                <a:ext cx="331471" cy="2155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3117753" y="1720676"/>
              <a:ext cx="400712" cy="1322969"/>
              <a:chOff x="1763485" y="1867989"/>
              <a:chExt cx="1701438" cy="4336869"/>
            </a:xfrm>
            <a:grpFill/>
          </p:grpSpPr>
          <p:sp>
            <p:nvSpPr>
              <p:cNvPr id="41" name="Smiley Face 40"/>
              <p:cNvSpPr/>
              <p:nvPr/>
            </p:nvSpPr>
            <p:spPr>
              <a:xfrm>
                <a:off x="2011680" y="1867989"/>
                <a:ext cx="1227909" cy="1227908"/>
              </a:xfrm>
              <a:prstGeom prst="smileyFac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2214153" y="3344092"/>
                <a:ext cx="822960" cy="218149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2530928" y="3108962"/>
                <a:ext cx="189411" cy="23513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2687682" y="5525590"/>
                <a:ext cx="146958" cy="6792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2387236" y="5525589"/>
                <a:ext cx="143692" cy="6792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6" name="L-Shape 45"/>
              <p:cNvSpPr/>
              <p:nvPr/>
            </p:nvSpPr>
            <p:spPr>
              <a:xfrm rot="5400000">
                <a:off x="1443444" y="3664133"/>
                <a:ext cx="1090750" cy="450668"/>
              </a:xfrm>
              <a:prstGeom prst="corne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3239589" y="3344093"/>
                <a:ext cx="225334" cy="1090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2965266" y="3344091"/>
                <a:ext cx="331471" cy="2155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2588933" y="1867642"/>
              <a:ext cx="383178" cy="1149586"/>
              <a:chOff x="1763485" y="1867989"/>
              <a:chExt cx="1701438" cy="4336869"/>
            </a:xfrm>
            <a:grpFill/>
          </p:grpSpPr>
          <p:sp>
            <p:nvSpPr>
              <p:cNvPr id="50" name="Smiley Face 49"/>
              <p:cNvSpPr/>
              <p:nvPr/>
            </p:nvSpPr>
            <p:spPr>
              <a:xfrm>
                <a:off x="2011680" y="1867989"/>
                <a:ext cx="1227909" cy="1227908"/>
              </a:xfrm>
              <a:prstGeom prst="smileyFac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2214153" y="3344092"/>
                <a:ext cx="822960" cy="218149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530928" y="3108962"/>
                <a:ext cx="189411" cy="23513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2687682" y="5525590"/>
                <a:ext cx="146958" cy="6792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2387236" y="5525589"/>
                <a:ext cx="143692" cy="6792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5" name="L-Shape 54"/>
              <p:cNvSpPr/>
              <p:nvPr/>
            </p:nvSpPr>
            <p:spPr>
              <a:xfrm rot="5400000">
                <a:off x="1443444" y="3664133"/>
                <a:ext cx="1090750" cy="450668"/>
              </a:xfrm>
              <a:prstGeom prst="corne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3239589" y="3344093"/>
                <a:ext cx="225334" cy="1090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2965266" y="3344091"/>
                <a:ext cx="331471" cy="2155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5697884" y="2059879"/>
              <a:ext cx="313509" cy="968856"/>
              <a:chOff x="1763485" y="1867989"/>
              <a:chExt cx="1701438" cy="4336869"/>
            </a:xfrm>
            <a:grpFill/>
          </p:grpSpPr>
          <p:sp>
            <p:nvSpPr>
              <p:cNvPr id="59" name="Smiley Face 58"/>
              <p:cNvSpPr/>
              <p:nvPr/>
            </p:nvSpPr>
            <p:spPr>
              <a:xfrm>
                <a:off x="2011680" y="1867989"/>
                <a:ext cx="1227909" cy="1227908"/>
              </a:xfrm>
              <a:prstGeom prst="smileyFac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2214153" y="3344092"/>
                <a:ext cx="822960" cy="218149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2530928" y="3108962"/>
                <a:ext cx="189411" cy="23513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2687682" y="5525590"/>
                <a:ext cx="146958" cy="6792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2387236" y="5525589"/>
                <a:ext cx="143692" cy="6792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4" name="L-Shape 63"/>
              <p:cNvSpPr/>
              <p:nvPr/>
            </p:nvSpPr>
            <p:spPr>
              <a:xfrm rot="5400000">
                <a:off x="1443444" y="3664133"/>
                <a:ext cx="1090750" cy="450668"/>
              </a:xfrm>
              <a:prstGeom prst="corne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3239589" y="3344093"/>
                <a:ext cx="225334" cy="1090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2965266" y="3344091"/>
                <a:ext cx="331471" cy="2155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sp>
        <p:nvSpPr>
          <p:cNvPr id="7" name="TextBox 6"/>
          <p:cNvSpPr txBox="1"/>
          <p:nvPr/>
        </p:nvSpPr>
        <p:spPr>
          <a:xfrm>
            <a:off x="621888" y="897118"/>
            <a:ext cx="4614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00" dirty="0">
                <a:latin typeface="NikoshBAN" panose="02000000000000000000" pitchFamily="2" charset="0"/>
                <a:cs typeface="NikoshBAN" panose="02000000000000000000" pitchFamily="2" charset="0"/>
              </a:rPr>
              <a:t>ছবির দিকে লক্ষ্য কর</a:t>
            </a:r>
            <a:endParaRPr lang="en-US" sz="33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907" y="1752601"/>
            <a:ext cx="6383562" cy="2992009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1447800" y="5071596"/>
            <a:ext cx="43020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7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700" dirty="0">
                <a:latin typeface="NikoshBAN" panose="02000000000000000000" pitchFamily="2" charset="0"/>
                <a:cs typeface="NikoshBAN" panose="02000000000000000000" pitchFamily="2" charset="0"/>
              </a:rPr>
              <a:t>ছবিতে কী দেখতে পাও?</a:t>
            </a:r>
            <a:endParaRPr lang="en-US" sz="27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448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9969" y="3185745"/>
            <a:ext cx="6157113" cy="3000821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bn-IN" sz="27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7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মাঝামাঝি একটি শ্রেণিতে গণসংখ্যা খুব বেশি হয়। বস্তুত উপাত্তসমুহের কেন্দ্রীয় মানের দিকে পুঞ্জিভূত হওয়ার প্রবণতাই হলো কেন্দ্রীয় প্রবণতা</a:t>
            </a:r>
            <a:r>
              <a:rPr lang="bn-IN" sz="27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2700" b="1" dirty="0">
                <a:latin typeface="NikoshBAN" panose="02000000000000000000" pitchFamily="2" charset="0"/>
                <a:cs typeface="NikoshBAN" panose="02000000000000000000" pitchFamily="2" charset="0"/>
              </a:rPr>
              <a:t>অর্থাৎ সাফল্যাংকসমূহ কেন্দ্রের দিকে জমাট হওয়ার প্রবণতাকে কেন্দ্রীয় প্রবণতা বলে।    </a:t>
            </a:r>
            <a:endParaRPr lang="en-US" sz="27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1905000" y="715761"/>
            <a:ext cx="3428606" cy="1402292"/>
          </a:xfrm>
          <a:prstGeom prst="wedgeEllipseCallout">
            <a:avLst>
              <a:gd name="adj1" fmla="val -581"/>
              <a:gd name="adj2" fmla="val 12300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2902278" y="1118432"/>
            <a:ext cx="2590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7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 প্রবণতা</a:t>
            </a:r>
            <a:endParaRPr lang="en-US" sz="3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D4C1C373-CDDB-F644-9638-56AC405DF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4" y="1187449"/>
            <a:ext cx="2851047" cy="1893293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="" xmlns:a16="http://schemas.microsoft.com/office/drawing/2014/main" id="{637A9AF5-A1A3-0B4F-98C2-E850353A3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789" y="3080743"/>
            <a:ext cx="2178843" cy="31877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4926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5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7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696200" y="6019800"/>
            <a:ext cx="1238839" cy="477837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Curved Down Ribbon 16"/>
          <p:cNvSpPr/>
          <p:nvPr/>
        </p:nvSpPr>
        <p:spPr>
          <a:xfrm>
            <a:off x="1524000" y="381000"/>
            <a:ext cx="6781800" cy="990600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শিক্ষক</a:t>
            </a:r>
            <a:r>
              <a:rPr lang="en-US" sz="32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পরিচিতি</a:t>
            </a:r>
            <a:endParaRPr lang="en-US" sz="3200" b="1" dirty="0" smtClean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nip Diagonal Corner Rectangle 19"/>
          <p:cNvSpPr/>
          <p:nvPr/>
        </p:nvSpPr>
        <p:spPr>
          <a:xfrm>
            <a:off x="0" y="1600200"/>
            <a:ext cx="5181600" cy="41910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পিযুষ</a:t>
            </a:r>
            <a:r>
              <a:rPr lang="en-US" sz="36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কুমার</a:t>
            </a:r>
            <a:r>
              <a:rPr lang="en-US" sz="36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মন্ডল</a:t>
            </a:r>
            <a:endParaRPr lang="en-US" sz="3600" b="1" dirty="0" smtClean="0">
              <a:solidFill>
                <a:srgbClr val="002060"/>
              </a:solidFill>
              <a:latin typeface="SutonnyMJ" pitchFamily="2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SutonnyMJ" pitchFamily="2" charset="0"/>
              </a:rPr>
              <a:t>প্রভাষক</a:t>
            </a:r>
            <a:r>
              <a:rPr lang="en-US" sz="3200" b="1" dirty="0" smtClean="0">
                <a:solidFill>
                  <a:srgbClr val="002060"/>
                </a:solidFill>
                <a:latin typeface="SutonnyMJ" pitchFamily="2" charset="0"/>
              </a:rPr>
              <a:t>,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মনোবিজ্ঞান</a:t>
            </a:r>
            <a:r>
              <a:rPr lang="en-US" sz="3200" b="1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বিভাগ</a:t>
            </a:r>
            <a:endParaRPr lang="en-US" sz="2800" b="1" dirty="0" smtClean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মহিপুর</a:t>
            </a:r>
            <a:r>
              <a:rPr lang="en-US" sz="36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কলেজ</a:t>
            </a:r>
            <a:endParaRPr lang="en-US" sz="3600" b="1" dirty="0" smtClean="0">
              <a:solidFill>
                <a:srgbClr val="002060"/>
              </a:solidFill>
              <a:latin typeface="SutonnyMJ" pitchFamily="2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SutonnyMJ" pitchFamily="2" charset="0"/>
              </a:rPr>
              <a:t>মহিপুর</a:t>
            </a:r>
            <a:r>
              <a:rPr lang="en-US" sz="2800" b="1" dirty="0" smtClean="0">
                <a:solidFill>
                  <a:srgbClr val="002060"/>
                </a:solidFill>
                <a:latin typeface="SutonnyMJ" pitchFamily="2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SutonnyMJ" pitchFamily="2" charset="0"/>
              </a:rPr>
              <a:t>চাঁপাইনবাবগঞ্জ</a:t>
            </a:r>
            <a:r>
              <a:rPr lang="en-US" sz="2800" b="1" dirty="0" smtClean="0">
                <a:solidFill>
                  <a:srgbClr val="002060"/>
                </a:solidFill>
                <a:latin typeface="SutonnyMJ" pitchFamily="2" charset="0"/>
              </a:rPr>
              <a:t>।</a:t>
            </a:r>
            <a:r>
              <a:rPr lang="en-US" sz="32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SutonnyMJ" pitchFamily="2" charset="0"/>
              </a:rPr>
              <a:t>মোবাঃ</a:t>
            </a:r>
            <a:r>
              <a:rPr lang="en-US" sz="2800" b="1" dirty="0" smtClean="0">
                <a:solidFill>
                  <a:srgbClr val="002060"/>
                </a:solidFill>
                <a:latin typeface="SutonnyMJ" pitchFamily="2" charset="0"/>
              </a:rPr>
              <a:t> ০১৭১৩৭৬৭৯৯৭</a:t>
            </a:r>
            <a:endParaRPr lang="en-US" sz="4000" b="1" dirty="0">
              <a:solidFill>
                <a:srgbClr val="002060"/>
              </a:solidFill>
              <a:latin typeface="SutonnyMJ" pitchFamily="2" charset="0"/>
            </a:endParaRPr>
          </a:p>
        </p:txBody>
      </p:sp>
      <p:pic>
        <p:nvPicPr>
          <p:cNvPr id="16" name="Picture 15" descr="PIJUSH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486401" y="1706692"/>
            <a:ext cx="3276600" cy="408450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TextBox 17"/>
          <p:cNvSpPr txBox="1"/>
          <p:nvPr/>
        </p:nvSpPr>
        <p:spPr>
          <a:xfrm>
            <a:off x="0" y="650259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সংবেদন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প্রত্যক্ষণ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133600"/>
            <a:ext cx="8077200" cy="2667000"/>
          </a:xfrm>
          <a:prstGeom prst="rect">
            <a:avLst/>
          </a:prstGeom>
        </p:spPr>
      </p:pic>
      <p:sp>
        <p:nvSpPr>
          <p:cNvPr id="9" name="Horizontal Scroll 8"/>
          <p:cNvSpPr/>
          <p:nvPr/>
        </p:nvSpPr>
        <p:spPr>
          <a:xfrm>
            <a:off x="304800" y="533400"/>
            <a:ext cx="8686800" cy="1371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 প্রবণতা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পরিমাপ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93645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7800"/>
            <a:ext cx="78486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5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6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16" name="Picture 21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2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3">
              <a:hlinkClick r:id="rId9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575372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304800" y="609600"/>
            <a:ext cx="84582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000" b="1" dirty="0" err="1">
                <a:solidFill>
                  <a:schemeClr val="bg1"/>
                </a:solidFill>
              </a:rPr>
              <a:t>মূল্যায়ন</a:t>
            </a:r>
            <a:endParaRPr lang="en-US" sz="4000" b="1" dirty="0" smtClean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ctangle 2"/>
          <p:cNvSpPr/>
          <p:nvPr/>
        </p:nvSpPr>
        <p:spPr>
          <a:xfrm>
            <a:off x="280737" y="1395473"/>
            <a:ext cx="8686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SutonnyMJ" pitchFamily="2" charset="0"/>
              </a:rPr>
              <a:t>1| †</a:t>
            </a:r>
            <a:r>
              <a:rPr lang="en-US" sz="2800" dirty="0" err="1" smtClean="0">
                <a:latin typeface="SutonnyMJ" pitchFamily="2" charset="0"/>
              </a:rPr>
              <a:t>Kvb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Dcv‡Ë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cÖ</a:t>
            </a:r>
            <a:r>
              <a:rPr lang="en-US" sz="2800" dirty="0">
                <a:latin typeface="SutonnyMJ" pitchFamily="2" charset="0"/>
              </a:rPr>
              <a:t>_‡g †</a:t>
            </a:r>
            <a:r>
              <a:rPr lang="en-US" sz="2800" dirty="0" err="1">
                <a:latin typeface="SutonnyMJ" pitchFamily="2" charset="0"/>
              </a:rPr>
              <a:t>kÖwY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MVb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K‡i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cÖwZwU</a:t>
            </a:r>
            <a:r>
              <a:rPr lang="en-US" sz="2800" dirty="0">
                <a:latin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</a:rPr>
              <a:t>kÖwY‡Z</a:t>
            </a:r>
            <a:r>
              <a:rPr lang="en-US" sz="2800" dirty="0">
                <a:latin typeface="SutonnyMJ" pitchFamily="2" charset="0"/>
              </a:rPr>
              <a:t> mvdj¨v¼¸‡</a:t>
            </a:r>
            <a:r>
              <a:rPr lang="en-US" sz="2800" dirty="0" err="1">
                <a:latin typeface="SutonnyMJ" pitchFamily="2" charset="0"/>
              </a:rPr>
              <a:t>jv</a:t>
            </a:r>
            <a:r>
              <a:rPr lang="en-US" sz="2800" dirty="0">
                <a:latin typeface="SutonnyMJ" pitchFamily="2" charset="0"/>
              </a:rPr>
              <a:t> ¯’</a:t>
            </a:r>
            <a:r>
              <a:rPr lang="en-US" sz="2800" dirty="0" err="1">
                <a:latin typeface="SutonnyMJ" pitchFamily="2" charset="0"/>
              </a:rPr>
              <a:t>vcb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</a:rPr>
              <a:t>     </a:t>
            </a:r>
            <a:r>
              <a:rPr lang="en-US" sz="2800" dirty="0" err="1" smtClean="0">
                <a:latin typeface="SutonnyMJ" pitchFamily="2" charset="0"/>
              </a:rPr>
              <a:t>K‡i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</a:rPr>
              <a:t>†</a:t>
            </a:r>
            <a:r>
              <a:rPr lang="en-US" sz="2800" dirty="0" err="1">
                <a:latin typeface="SutonnyMJ" pitchFamily="2" charset="0"/>
              </a:rPr>
              <a:t>cŠbtcy‡b¨i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msL¨v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wba©viY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Kiv</a:t>
            </a:r>
            <a:r>
              <a:rPr lang="en-US" sz="2800" dirty="0">
                <a:latin typeface="SutonnyMJ" pitchFamily="2" charset="0"/>
              </a:rPr>
              <a:t> nq? </a:t>
            </a:r>
            <a:endParaRPr lang="en-US" sz="2800" dirty="0" smtClean="0">
              <a:latin typeface="SutonnyMJ" pitchFamily="2" charset="0"/>
            </a:endParaRPr>
          </a:p>
          <a:p>
            <a:r>
              <a:rPr lang="en-US" sz="2800" dirty="0" smtClean="0">
                <a:latin typeface="SutonnyMJ" pitchFamily="2" charset="0"/>
              </a:rPr>
              <a:t>    K</a:t>
            </a:r>
            <a:r>
              <a:rPr lang="en-US" sz="2800" dirty="0">
                <a:latin typeface="SutonnyMJ" pitchFamily="2" charset="0"/>
              </a:rPr>
              <a:t>. </a:t>
            </a:r>
            <a:r>
              <a:rPr lang="en-US" sz="2800" dirty="0" err="1">
                <a:latin typeface="SutonnyMJ" pitchFamily="2" charset="0"/>
              </a:rPr>
              <a:t>Aweb</a:t>
            </a:r>
            <a:r>
              <a:rPr lang="en-US" sz="2800" dirty="0">
                <a:latin typeface="SutonnyMJ" pitchFamily="2" charset="0"/>
              </a:rPr>
              <a:t>¨¯Í </a:t>
            </a:r>
            <a:r>
              <a:rPr lang="en-US" sz="2800" dirty="0" err="1">
                <a:latin typeface="SutonnyMJ" pitchFamily="2" charset="0"/>
              </a:rPr>
              <a:t>Dcv‡Ë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</a:rPr>
              <a:t>L</a:t>
            </a:r>
            <a:r>
              <a:rPr lang="en-US" sz="2800" dirty="0" smtClean="0">
                <a:latin typeface="SutonnyMJ" pitchFamily="2" charset="0"/>
              </a:rPr>
              <a:t>. </a:t>
            </a:r>
            <a:r>
              <a:rPr lang="en-US" sz="2800" dirty="0" err="1">
                <a:latin typeface="SutonnyMJ" pitchFamily="2" charset="0"/>
              </a:rPr>
              <a:t>gyL</a:t>
            </a:r>
            <a:r>
              <a:rPr lang="en-US" sz="2800" dirty="0">
                <a:latin typeface="SutonnyMJ" pitchFamily="2" charset="0"/>
              </a:rPr>
              <a:t>¨ </a:t>
            </a:r>
            <a:r>
              <a:rPr lang="en-US" sz="2800" dirty="0" err="1">
                <a:latin typeface="SutonnyMJ" pitchFamily="2" charset="0"/>
              </a:rPr>
              <a:t>Dcv‡Ë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</a:rPr>
              <a:t>M</a:t>
            </a:r>
            <a:r>
              <a:rPr lang="en-US" sz="2800" dirty="0" smtClean="0">
                <a:latin typeface="SutonnyMJ" pitchFamily="2" charset="0"/>
              </a:rPr>
              <a:t>. </a:t>
            </a:r>
            <a:r>
              <a:rPr lang="en-US" sz="2800" dirty="0">
                <a:latin typeface="SutonnyMJ" pitchFamily="2" charset="0"/>
              </a:rPr>
              <a:t>web¨¯Í </a:t>
            </a:r>
            <a:r>
              <a:rPr lang="en-US" sz="2800" dirty="0" err="1">
                <a:latin typeface="SutonnyMJ" pitchFamily="2" charset="0"/>
              </a:rPr>
              <a:t>Dcv‡Ë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</a:rPr>
              <a:t> N</a:t>
            </a:r>
            <a:r>
              <a:rPr lang="en-US" sz="2800" dirty="0">
                <a:latin typeface="SutonnyMJ" pitchFamily="2" charset="0"/>
              </a:rPr>
              <a:t>. †MŠY </a:t>
            </a:r>
            <a:r>
              <a:rPr lang="en-US" sz="2800" dirty="0" err="1">
                <a:latin typeface="SutonnyMJ" pitchFamily="2" charset="0"/>
              </a:rPr>
              <a:t>Dcv‡Ë</a:t>
            </a:r>
            <a:r>
              <a:rPr lang="en-US" sz="2800" dirty="0">
                <a:latin typeface="SutonnyMJ" pitchFamily="2" charset="0"/>
              </a:rPr>
              <a:t> </a:t>
            </a:r>
            <a:endParaRPr lang="en-US" sz="2800" dirty="0" smtClean="0">
              <a:latin typeface="SutonnyMJ" pitchFamily="2" charset="0"/>
            </a:endParaRPr>
          </a:p>
          <a:p>
            <a:r>
              <a:rPr lang="en-US" sz="2800" dirty="0" smtClean="0">
                <a:latin typeface="SutonnyMJ" pitchFamily="2" charset="0"/>
              </a:rPr>
              <a:t>2| †h </a:t>
            </a:r>
            <a:r>
              <a:rPr lang="en-US" sz="2800" dirty="0">
                <a:latin typeface="SutonnyMJ" pitchFamily="2" charset="0"/>
              </a:rPr>
              <a:t>†</a:t>
            </a:r>
            <a:r>
              <a:rPr lang="en-US" sz="2800" dirty="0" err="1">
                <a:latin typeface="SutonnyMJ" pitchFamily="2" charset="0"/>
              </a:rPr>
              <a:t>Kv‡bv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mviwYi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m‡e©v”P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msL¨v</a:t>
            </a:r>
            <a:r>
              <a:rPr lang="en-US" sz="2800" dirty="0">
                <a:latin typeface="SutonnyMJ" pitchFamily="2" charset="0"/>
              </a:rPr>
              <a:t> 90 </a:t>
            </a:r>
            <a:r>
              <a:rPr lang="en-US" sz="2800" dirty="0" err="1">
                <a:latin typeface="SutonnyMJ" pitchFamily="2" charset="0"/>
              </a:rPr>
              <a:t>Ges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me©wb¤œ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msL¨v</a:t>
            </a:r>
            <a:r>
              <a:rPr lang="en-US" sz="2800" dirty="0">
                <a:latin typeface="SutonnyMJ" pitchFamily="2" charset="0"/>
              </a:rPr>
              <a:t> 30 </a:t>
            </a:r>
            <a:r>
              <a:rPr lang="en-US" sz="2800" dirty="0" err="1">
                <a:latin typeface="SutonnyMJ" pitchFamily="2" charset="0"/>
              </a:rPr>
              <a:t>n‡j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cwimi</a:t>
            </a:r>
            <a:r>
              <a:rPr lang="en-US" sz="2800" dirty="0">
                <a:latin typeface="SutonnyMJ" pitchFamily="2" charset="0"/>
              </a:rPr>
              <a:t> KZ? </a:t>
            </a:r>
            <a:endParaRPr lang="en-US" sz="2800" dirty="0" smtClean="0">
              <a:latin typeface="SutonnyMJ" pitchFamily="2" charset="0"/>
            </a:endParaRPr>
          </a:p>
          <a:p>
            <a:r>
              <a:rPr lang="en-US" sz="2800" dirty="0" smtClean="0">
                <a:latin typeface="SutonnyMJ" pitchFamily="2" charset="0"/>
              </a:rPr>
              <a:t>    K</a:t>
            </a:r>
            <a:r>
              <a:rPr lang="en-US" sz="2800" dirty="0">
                <a:latin typeface="SutonnyMJ" pitchFamily="2" charset="0"/>
              </a:rPr>
              <a:t>. 41 </a:t>
            </a:r>
            <a:r>
              <a:rPr lang="en-US" sz="2800" dirty="0" smtClean="0">
                <a:latin typeface="SutonnyMJ" pitchFamily="2" charset="0"/>
              </a:rPr>
              <a:t>	L</a:t>
            </a:r>
            <a:r>
              <a:rPr lang="en-US" sz="2800" dirty="0">
                <a:latin typeface="SutonnyMJ" pitchFamily="2" charset="0"/>
              </a:rPr>
              <a:t>. </a:t>
            </a:r>
            <a:r>
              <a:rPr lang="en-US" sz="2800" dirty="0" smtClean="0">
                <a:latin typeface="SutonnyMJ" pitchFamily="2" charset="0"/>
              </a:rPr>
              <a:t>61 	</a:t>
            </a:r>
            <a:r>
              <a:rPr lang="en-US" sz="2800" dirty="0" smtClean="0">
                <a:latin typeface="SutonnyMJ" pitchFamily="2" charset="0"/>
              </a:rPr>
              <a:t> 	M</a:t>
            </a:r>
            <a:r>
              <a:rPr lang="en-US" sz="2800" dirty="0" smtClean="0">
                <a:latin typeface="SutonnyMJ" pitchFamily="2" charset="0"/>
              </a:rPr>
              <a:t>. 51 </a:t>
            </a:r>
            <a:r>
              <a:rPr lang="en-US" sz="2800" dirty="0" smtClean="0">
                <a:latin typeface="SutonnyMJ" pitchFamily="2" charset="0"/>
              </a:rPr>
              <a:t>	</a:t>
            </a:r>
            <a:r>
              <a:rPr lang="en-US" sz="2800" dirty="0" smtClean="0">
                <a:latin typeface="SutonnyMJ" pitchFamily="2" charset="0"/>
              </a:rPr>
              <a:t>	N</a:t>
            </a:r>
            <a:r>
              <a:rPr lang="en-US" sz="2800" dirty="0">
                <a:latin typeface="SutonnyMJ" pitchFamily="2" charset="0"/>
              </a:rPr>
              <a:t>. 71 </a:t>
            </a:r>
            <a:endParaRPr lang="en-US" sz="2800" dirty="0" smtClean="0">
              <a:latin typeface="SutonnyMJ" pitchFamily="2" charset="0"/>
            </a:endParaRPr>
          </a:p>
          <a:p>
            <a:r>
              <a:rPr lang="en-US" sz="2800" dirty="0" smtClean="0">
                <a:latin typeface="SutonnyMJ" pitchFamily="2" charset="0"/>
              </a:rPr>
              <a:t>3| </a:t>
            </a:r>
            <a:r>
              <a:rPr lang="en-US" sz="2800" dirty="0" err="1" smtClean="0">
                <a:latin typeface="SutonnyMJ" pitchFamily="2" charset="0"/>
              </a:rPr>
              <a:t>cwimi</a:t>
            </a:r>
            <a:r>
              <a:rPr lang="en-US" sz="2800" dirty="0" smtClean="0">
                <a:latin typeface="SutonnyMJ" pitchFamily="2" charset="0"/>
              </a:rPr>
              <a:t>/ </a:t>
            </a:r>
            <a:r>
              <a:rPr lang="en-US" sz="2800" dirty="0">
                <a:latin typeface="SutonnyMJ" pitchFamily="2" charset="0"/>
              </a:rPr>
              <a:t>†</a:t>
            </a:r>
            <a:r>
              <a:rPr lang="en-US" sz="2800" dirty="0" err="1">
                <a:latin typeface="SutonnyMJ" pitchFamily="2" charset="0"/>
              </a:rPr>
              <a:t>kÖwY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e¨eavb</a:t>
            </a:r>
            <a:r>
              <a:rPr lang="en-US" sz="2800" dirty="0">
                <a:latin typeface="SutonnyMJ" pitchFamily="2" charset="0"/>
              </a:rPr>
              <a:t> =? </a:t>
            </a:r>
            <a:endParaRPr lang="en-US" sz="2800" dirty="0" smtClean="0">
              <a:latin typeface="SutonnyMJ" pitchFamily="2" charset="0"/>
            </a:endParaRPr>
          </a:p>
          <a:p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</a:rPr>
              <a:t>   </a:t>
            </a:r>
            <a:r>
              <a:rPr lang="en-US" sz="2800" dirty="0" smtClean="0">
                <a:latin typeface="SutonnyMJ" pitchFamily="2" charset="0"/>
              </a:rPr>
              <a:t>K</a:t>
            </a:r>
            <a:r>
              <a:rPr lang="en-US" sz="2800" dirty="0">
                <a:latin typeface="SutonnyMJ" pitchFamily="2" charset="0"/>
              </a:rPr>
              <a:t>. †</a:t>
            </a:r>
            <a:r>
              <a:rPr lang="en-US" sz="2800" dirty="0" err="1">
                <a:latin typeface="SutonnyMJ" pitchFamily="2" charset="0"/>
              </a:rPr>
              <a:t>cŠbtcyb</a:t>
            </a:r>
            <a:r>
              <a:rPr lang="en-US" sz="2800" dirty="0" smtClean="0">
                <a:latin typeface="SutonnyMJ" pitchFamily="2" charset="0"/>
              </a:rPr>
              <a:t>¨  </a:t>
            </a:r>
            <a:r>
              <a:rPr lang="en-US" sz="2800" dirty="0">
                <a:latin typeface="SutonnyMJ" pitchFamily="2" charset="0"/>
              </a:rPr>
              <a:t>M. </a:t>
            </a:r>
            <a:r>
              <a:rPr lang="en-US" sz="2800" dirty="0" err="1">
                <a:latin typeface="SutonnyMJ" pitchFamily="2" charset="0"/>
              </a:rPr>
              <a:t>ga¨we</a:t>
            </a:r>
            <a:r>
              <a:rPr lang="en-US" sz="2800" dirty="0">
                <a:latin typeface="SutonnyMJ" pitchFamily="2" charset="0"/>
              </a:rPr>
              <a:t>›` M</a:t>
            </a:r>
            <a:r>
              <a:rPr lang="en-US" sz="2800" dirty="0" smtClean="0">
                <a:latin typeface="SutonnyMJ" pitchFamily="2" charset="0"/>
              </a:rPr>
              <a:t>. </a:t>
            </a:r>
            <a:r>
              <a:rPr lang="en-US" sz="2800" dirty="0" err="1">
                <a:latin typeface="SutonnyMJ" pitchFamily="2" charset="0"/>
              </a:rPr>
              <a:t>ga¨K</a:t>
            </a:r>
            <a:r>
              <a:rPr lang="en-US" sz="2800" dirty="0">
                <a:latin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</a:rPr>
              <a:t>kÖwY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</a:rPr>
              <a:t> N. </a:t>
            </a:r>
            <a:r>
              <a:rPr lang="en-US" sz="2800" dirty="0" smtClean="0">
                <a:latin typeface="SutonnyMJ" pitchFamily="2" charset="0"/>
              </a:rPr>
              <a:t>†</a:t>
            </a:r>
            <a:r>
              <a:rPr lang="en-US" sz="2800" dirty="0" err="1">
                <a:latin typeface="SutonnyMJ" pitchFamily="2" charset="0"/>
              </a:rPr>
              <a:t>kÖwYmsL¨v</a:t>
            </a:r>
            <a:r>
              <a:rPr lang="en-US" sz="2800" dirty="0">
                <a:latin typeface="SutonnyMJ" pitchFamily="2" charset="0"/>
              </a:rPr>
              <a:t> </a:t>
            </a:r>
            <a:endParaRPr lang="en-US" sz="2800" dirty="0" smtClean="0">
              <a:latin typeface="SutonnyMJ" pitchFamily="2" charset="0"/>
            </a:endParaRPr>
          </a:p>
          <a:p>
            <a:r>
              <a:rPr lang="en-US" sz="2800" dirty="0" smtClean="0">
                <a:latin typeface="SutonnyMJ" pitchFamily="2" charset="0"/>
              </a:rPr>
              <a:t>4| </a:t>
            </a:r>
            <a:r>
              <a:rPr lang="en-US" sz="2800" dirty="0">
                <a:latin typeface="SutonnyMJ" pitchFamily="2" charset="0"/>
              </a:rPr>
              <a:t>†</a:t>
            </a:r>
            <a:r>
              <a:rPr lang="en-US" sz="2800" dirty="0" err="1">
                <a:latin typeface="SutonnyMJ" pitchFamily="2" charset="0"/>
              </a:rPr>
              <a:t>cŠbtcy‡b¨i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eÈ‡bi</a:t>
            </a:r>
            <a:r>
              <a:rPr lang="en-US" sz="2800" dirty="0">
                <a:latin typeface="SutonnyMJ" pitchFamily="2" charset="0"/>
              </a:rPr>
              <a:t> †kl </a:t>
            </a:r>
            <a:r>
              <a:rPr lang="en-US" sz="2800" dirty="0" err="1">
                <a:latin typeface="SutonnyMJ" pitchFamily="2" charset="0"/>
              </a:rPr>
              <a:t>avc</a:t>
            </a:r>
            <a:r>
              <a:rPr lang="en-US" sz="2800" dirty="0">
                <a:latin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</a:rPr>
              <a:t>KvbwU</a:t>
            </a:r>
            <a:r>
              <a:rPr lang="en-US" sz="2800" dirty="0" smtClean="0">
                <a:latin typeface="SutonnyMJ" pitchFamily="2" charset="0"/>
              </a:rPr>
              <a:t>?</a:t>
            </a:r>
          </a:p>
          <a:p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</a:rPr>
              <a:t>   K</a:t>
            </a:r>
            <a:r>
              <a:rPr lang="en-US" sz="2800" dirty="0">
                <a:latin typeface="SutonnyMJ" pitchFamily="2" charset="0"/>
              </a:rPr>
              <a:t>. </a:t>
            </a:r>
            <a:r>
              <a:rPr lang="en-US" sz="2800" dirty="0" err="1">
                <a:latin typeface="SutonnyMJ" pitchFamily="2" charset="0"/>
              </a:rPr>
              <a:t>cwimi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wbY©q</a:t>
            </a:r>
            <a:r>
              <a:rPr lang="en-US" sz="2800" dirty="0" smtClean="0">
                <a:latin typeface="SutonnyMJ" pitchFamily="2" charset="0"/>
              </a:rPr>
              <a:t>	 </a:t>
            </a:r>
            <a:r>
              <a:rPr lang="en-US" sz="2800" dirty="0">
                <a:latin typeface="SutonnyMJ" pitchFamily="2" charset="0"/>
              </a:rPr>
              <a:t>L. †</a:t>
            </a:r>
            <a:r>
              <a:rPr lang="en-US" sz="2800" dirty="0" err="1">
                <a:latin typeface="SutonnyMJ" pitchFamily="2" charset="0"/>
              </a:rPr>
              <a:t>kÖwYmsL¨v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wbY©q</a:t>
            </a:r>
            <a:r>
              <a:rPr lang="en-US" sz="2800" dirty="0" smtClean="0">
                <a:latin typeface="SutonnyMJ" pitchFamily="2" charset="0"/>
              </a:rPr>
              <a:t>	 </a:t>
            </a:r>
            <a:r>
              <a:rPr lang="en-US" sz="2800" dirty="0">
                <a:latin typeface="SutonnyMJ" pitchFamily="2" charset="0"/>
              </a:rPr>
              <a:t>M. †</a:t>
            </a:r>
            <a:r>
              <a:rPr lang="en-US" sz="2800" dirty="0" err="1">
                <a:latin typeface="SutonnyMJ" pitchFamily="2" charset="0"/>
              </a:rPr>
              <a:t>kÖwYmxgv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wbY©q</a:t>
            </a:r>
            <a:r>
              <a:rPr lang="en-US" sz="2800" dirty="0" smtClean="0">
                <a:latin typeface="SutonnyMJ" pitchFamily="2" charset="0"/>
              </a:rPr>
              <a:t>	   N. </a:t>
            </a:r>
            <a:r>
              <a:rPr lang="en-US" sz="2800" dirty="0" err="1">
                <a:latin typeface="SutonnyMJ" pitchFamily="2" charset="0"/>
              </a:rPr>
              <a:t>Uvwj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wPý‡K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msL¨vq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cÖKvk</a:t>
            </a:r>
            <a:r>
              <a:rPr lang="en-US" sz="2800" dirty="0">
                <a:latin typeface="SutonnyMJ" pitchFamily="2" charset="0"/>
              </a:rPr>
              <a:t> </a:t>
            </a:r>
            <a:endParaRPr lang="en-US" sz="2800" dirty="0"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877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rizontal Scroll 11"/>
          <p:cNvSpPr/>
          <p:nvPr/>
        </p:nvSpPr>
        <p:spPr>
          <a:xfrm>
            <a:off x="533400" y="180080"/>
            <a:ext cx="8229600" cy="7343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000" b="1" dirty="0" err="1" smtClean="0">
                <a:solidFill>
                  <a:srgbClr val="FF0000"/>
                </a:solidFill>
              </a:rPr>
              <a:t>বাড়ীর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কাজ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: Rounded Corners 1">
            <a:extLst>
              <a:ext uri="{FF2B5EF4-FFF2-40B4-BE49-F238E27FC236}">
                <a16:creationId xmlns="" xmlns:a16="http://schemas.microsoft.com/office/drawing/2014/main" id="{15689595-5D35-4589-A372-FBA1FD69214E}"/>
              </a:ext>
            </a:extLst>
          </p:cNvPr>
          <p:cNvSpPr/>
          <p:nvPr/>
        </p:nvSpPr>
        <p:spPr>
          <a:xfrm>
            <a:off x="152400" y="914400"/>
            <a:ext cx="8915398" cy="13844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নিম্নে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৪০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ছাত্রের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গণিতে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প্রাপ্ত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নম্বরের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তলিকা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  <a:r>
              <a:rPr lang="bn-IN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গণসংখ্যা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নিবে</a:t>
            </a:r>
            <a:r>
              <a:rPr lang="bn-IN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শণ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সার</a:t>
            </a:r>
            <a:r>
              <a:rPr lang="bn-IN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ণি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আয়তলেখ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গণসংখ্যা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বহুভূজ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অংকন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2298899"/>
            <a:ext cx="53340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 smtClean="0">
                <a:latin typeface="NikoshBAN" pitchFamily="2" charset="0"/>
                <a:cs typeface="NikoshBAN" pitchFamily="2" charset="0"/>
              </a:rPr>
              <a:t>৭০,৭৭,৯৮,৯০,৪৫,৩৭,৮৯,৭৬,৬০,৫০,৪০,৩৬,৭৭,৭৮,৮৫,৬৭,৬৭,৮৯,৯০,৪৫,৭৭,৬৯,৬৭,৫৬,৩৯,৫৫,৫৭,৬৭,৮৭,৫৮,৪৫,৫৪,৬৪,৬৮,৭৬,৮৩,৯২,৯৭,৪৬,৩৮। </a:t>
            </a:r>
            <a:endParaRPr lang="en-US" sz="3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69" y="2438400"/>
            <a:ext cx="3498431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43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65238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পরবর্তী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</a:b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  <a:solidFill>
            <a:schemeClr val="tx1"/>
          </a:solidFill>
        </p:spPr>
        <p:txBody>
          <a:bodyPr>
            <a:normAutofit/>
          </a:bodyPr>
          <a:lstStyle/>
          <a:p>
            <a:endParaRPr lang="en-US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কেন্দ্রীয়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প্রবণতার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পরিমাপ</a:t>
            </a:r>
            <a:endParaRPr lang="en-US" sz="4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গড়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প্রচুরক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</a:t>
            </a:r>
            <a:endParaRPr lang="en-US" sz="48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42" name="Picture 2" descr="D:\Pijush\Presentation Psychology\thank-you-thanks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95400" y="2667000"/>
            <a:ext cx="7086600" cy="3352800"/>
          </a:xfrm>
          <a:prstGeom prst="rect">
            <a:avLst/>
          </a:prstGeom>
          <a:noFill/>
        </p:spPr>
      </p:pic>
      <p:sp>
        <p:nvSpPr>
          <p:cNvPr id="16" name="Flowchart: Punched Tape 15"/>
          <p:cNvSpPr/>
          <p:nvPr/>
        </p:nvSpPr>
        <p:spPr>
          <a:xfrm>
            <a:off x="533400" y="533400"/>
            <a:ext cx="8229600" cy="1905000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ক্লাসে</a:t>
            </a:r>
            <a:r>
              <a:rPr lang="en-US" sz="3600" b="1" dirty="0" smtClean="0">
                <a:solidFill>
                  <a:srgbClr val="FF0000"/>
                </a:solidFill>
              </a:rPr>
              <a:t>  </a:t>
            </a:r>
            <a:r>
              <a:rPr lang="en-US" sz="3600" b="1" dirty="0" err="1" smtClean="0">
                <a:solidFill>
                  <a:srgbClr val="FF0000"/>
                </a:solidFill>
              </a:rPr>
              <a:t>মনোযোগী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থাকার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জন্য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সকলকে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ধন্যবাদ</a:t>
            </a:r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63068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উপস্থিত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শিক্ষার্থীকে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1" descr="C:\Users\DELL\Desktop\Animation or gif pic\427a85c007c56a475da6e7cdffa9ee13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011680"/>
            <a:ext cx="7162800" cy="42827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696200" y="5969926"/>
            <a:ext cx="1238839" cy="477837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Curved Down Ribbon 16"/>
          <p:cNvSpPr/>
          <p:nvPr/>
        </p:nvSpPr>
        <p:spPr>
          <a:xfrm>
            <a:off x="1524000" y="381000"/>
            <a:ext cx="6781800" cy="990600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cs typeface="SutonnyMJ" pitchFamily="2" charset="0"/>
              </a:rPr>
              <a:t>পাঠ</a:t>
            </a:r>
            <a:r>
              <a:rPr lang="en-US" sz="4000" b="1" dirty="0" smtClean="0">
                <a:solidFill>
                  <a:srgbClr val="C00000"/>
                </a:solidFill>
                <a:cs typeface="SutonnyMJ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cs typeface="SutonnyMJ" pitchFamily="2" charset="0"/>
              </a:rPr>
              <a:t>পরিচিতি</a:t>
            </a:r>
            <a:endParaRPr lang="en-US" sz="4000" b="1" dirty="0" smtClean="0">
              <a:solidFill>
                <a:srgbClr val="C00000"/>
              </a:solidFill>
              <a:cs typeface="SutonnyMJ" pitchFamily="2" charset="0"/>
            </a:endParaRPr>
          </a:p>
        </p:txBody>
      </p:sp>
      <p:sp>
        <p:nvSpPr>
          <p:cNvPr id="20" name="Snip Diagonal Corner Rectangle 19"/>
          <p:cNvSpPr/>
          <p:nvPr/>
        </p:nvSpPr>
        <p:spPr>
          <a:xfrm>
            <a:off x="25667" y="1469203"/>
            <a:ext cx="5317958" cy="41148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পরিসংখ্যান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পরিচিতি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3600" b="1" dirty="0" err="1" smtClean="0">
                <a:solidFill>
                  <a:srgbClr val="002060"/>
                </a:solidFill>
              </a:rPr>
              <a:t>অষ্টম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অধ্যায়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4000" b="1" dirty="0" err="1" smtClean="0">
                <a:solidFill>
                  <a:srgbClr val="002060"/>
                </a:solidFill>
              </a:rPr>
              <a:t>ক্লাস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নং</a:t>
            </a:r>
            <a:r>
              <a:rPr lang="en-US" sz="4000" b="1" dirty="0" smtClean="0">
                <a:solidFill>
                  <a:srgbClr val="002060"/>
                </a:solidFill>
              </a:rPr>
              <a:t>- ০২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086" y="1603786"/>
            <a:ext cx="3453953" cy="42636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5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7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696200" y="6111223"/>
            <a:ext cx="1238839" cy="477837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533400"/>
            <a:ext cx="7543800" cy="1981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গত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– ০8 : 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32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20" name="Picture 2" descr="G:\all 28.07.2021\Animation or gif pic\ww\image.gif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95400" y="2362201"/>
            <a:ext cx="6705600" cy="3733799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8003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গত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8839200" cy="251460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/>
              <a:t>পরিসংখ্যানের</a:t>
            </a:r>
            <a:r>
              <a:rPr lang="en-US" sz="2800" b="1" dirty="0"/>
              <a:t> </a:t>
            </a:r>
            <a:r>
              <a:rPr lang="en-US" sz="2800" b="1" dirty="0" err="1"/>
              <a:t>ইংরেজি</a:t>
            </a:r>
            <a:r>
              <a:rPr lang="en-US" sz="2800" b="1" dirty="0"/>
              <a:t> </a:t>
            </a:r>
            <a:r>
              <a:rPr lang="en-US" sz="2800" b="1" dirty="0" err="1"/>
              <a:t>প্রতিশব্দ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‘Statistics</a:t>
            </a:r>
            <a:r>
              <a:rPr lang="en-US" sz="2800" b="1" dirty="0" smtClean="0">
                <a:solidFill>
                  <a:srgbClr val="FF0000"/>
                </a:solidFill>
              </a:rPr>
              <a:t>’ </a:t>
            </a:r>
            <a:r>
              <a:rPr lang="en-US" sz="2800" b="1" dirty="0" err="1" smtClean="0"/>
              <a:t>শব্দটি</a:t>
            </a:r>
            <a:r>
              <a:rPr lang="en-US" sz="2800" b="1" dirty="0" smtClean="0"/>
              <a:t> </a:t>
            </a:r>
            <a:r>
              <a:rPr lang="en-US" sz="2800" b="1" dirty="0" err="1"/>
              <a:t>ইতালীয়</a:t>
            </a:r>
            <a:r>
              <a:rPr lang="en-US" sz="2800" b="1" dirty="0"/>
              <a:t> </a:t>
            </a:r>
            <a:r>
              <a:rPr lang="en-US" sz="2800" b="1" dirty="0" err="1"/>
              <a:t>শব্দ</a:t>
            </a:r>
            <a:r>
              <a:rPr lang="en-US" sz="2800" b="1" dirty="0"/>
              <a:t>  </a:t>
            </a:r>
            <a:r>
              <a:rPr lang="en-US" sz="2800" b="1" dirty="0">
                <a:solidFill>
                  <a:srgbClr val="FF0000"/>
                </a:solidFill>
              </a:rPr>
              <a:t>‘</a:t>
            </a:r>
            <a:r>
              <a:rPr lang="en-US" sz="2800" b="1" dirty="0" smtClean="0">
                <a:solidFill>
                  <a:srgbClr val="FF0000"/>
                </a:solidFill>
              </a:rPr>
              <a:t>Statista’</a:t>
            </a:r>
            <a:r>
              <a:rPr lang="en-US" sz="2800" b="1" dirty="0" smtClean="0"/>
              <a:t> </a:t>
            </a:r>
            <a:r>
              <a:rPr lang="en-US" sz="2800" b="1" dirty="0" err="1"/>
              <a:t>অথবা</a:t>
            </a:r>
            <a:r>
              <a:rPr lang="en-US" sz="2800" b="1" dirty="0"/>
              <a:t> </a:t>
            </a:r>
            <a:r>
              <a:rPr lang="en-US" sz="2800" b="1" dirty="0" err="1"/>
              <a:t>ল্যাটিন</a:t>
            </a:r>
            <a:r>
              <a:rPr lang="en-US" sz="2800" b="1" dirty="0"/>
              <a:t> </a:t>
            </a:r>
            <a:r>
              <a:rPr lang="en-US" sz="2800" b="1" dirty="0" err="1"/>
              <a:t>শব্দ</a:t>
            </a:r>
            <a:r>
              <a:rPr lang="en-US" sz="2800" b="1" dirty="0"/>
              <a:t>  </a:t>
            </a:r>
            <a:r>
              <a:rPr lang="en-US" sz="2800" b="1" dirty="0">
                <a:solidFill>
                  <a:srgbClr val="FF0000"/>
                </a:solidFill>
              </a:rPr>
              <a:t>‘Status’ </a:t>
            </a:r>
            <a:r>
              <a:rPr lang="en-US" sz="2800" b="1" dirty="0" err="1"/>
              <a:t>থেকে</a:t>
            </a:r>
            <a:r>
              <a:rPr lang="en-US" sz="2800" b="1" dirty="0"/>
              <a:t> </a:t>
            </a:r>
            <a:r>
              <a:rPr lang="en-US" sz="2800" b="1" dirty="0" err="1"/>
              <a:t>সৃষ্টি</a:t>
            </a:r>
            <a:r>
              <a:rPr lang="en-US" sz="2800" b="1" dirty="0"/>
              <a:t> </a:t>
            </a:r>
            <a:r>
              <a:rPr lang="en-US" sz="2800" b="1" dirty="0" err="1"/>
              <a:t>হয়েছে</a:t>
            </a:r>
            <a:r>
              <a:rPr lang="en-US" sz="2800" b="1" dirty="0"/>
              <a:t>।      </a:t>
            </a:r>
            <a:r>
              <a:rPr lang="en-US" sz="2800" b="1" dirty="0" err="1"/>
              <a:t>পরিসংখ্যান</a:t>
            </a:r>
            <a:r>
              <a:rPr lang="en-US" sz="2800" b="1" dirty="0"/>
              <a:t> </a:t>
            </a:r>
            <a:r>
              <a:rPr lang="en-US" sz="2800" b="1" dirty="0" err="1"/>
              <a:t>হলো</a:t>
            </a:r>
            <a:r>
              <a:rPr lang="en-US" sz="2800" b="1" dirty="0"/>
              <a:t> </a:t>
            </a:r>
            <a:r>
              <a:rPr lang="en-US" sz="2800" b="1" dirty="0" err="1"/>
              <a:t>এমন</a:t>
            </a:r>
            <a:r>
              <a:rPr lang="en-US" sz="2800" b="1" dirty="0"/>
              <a:t> </a:t>
            </a:r>
            <a:r>
              <a:rPr lang="en-US" sz="2800" b="1" dirty="0" err="1"/>
              <a:t>এক</a:t>
            </a:r>
            <a:r>
              <a:rPr lang="en-US" sz="2800" b="1" dirty="0"/>
              <a:t> </a:t>
            </a:r>
            <a:r>
              <a:rPr lang="en-US" sz="2800" b="1" dirty="0" err="1"/>
              <a:t>বিজ্ঞান</a:t>
            </a:r>
            <a:r>
              <a:rPr lang="en-US" sz="2800" b="1" dirty="0"/>
              <a:t> </a:t>
            </a:r>
            <a:r>
              <a:rPr lang="en-US" sz="2800" b="1" dirty="0" err="1"/>
              <a:t>যা</a:t>
            </a:r>
            <a:r>
              <a:rPr lang="en-US" sz="2800" b="1" dirty="0"/>
              <a:t> </a:t>
            </a:r>
            <a:r>
              <a:rPr lang="en-US" sz="2800" b="1" dirty="0" err="1"/>
              <a:t>পূর্ব</a:t>
            </a:r>
            <a:r>
              <a:rPr lang="en-US" sz="2800" b="1" dirty="0"/>
              <a:t> </a:t>
            </a:r>
            <a:r>
              <a:rPr lang="en-US" sz="2800" b="1" dirty="0" err="1"/>
              <a:t>নির্ধারিত</a:t>
            </a:r>
            <a:r>
              <a:rPr lang="en-US" sz="2800" b="1" dirty="0"/>
              <a:t> </a:t>
            </a:r>
            <a:r>
              <a:rPr lang="en-US" sz="2800" b="1" dirty="0" err="1"/>
              <a:t>কোনো</a:t>
            </a:r>
            <a:r>
              <a:rPr lang="en-US" sz="2800" b="1" dirty="0"/>
              <a:t> </a:t>
            </a:r>
            <a:r>
              <a:rPr lang="en-US" sz="2800" b="1" dirty="0" err="1"/>
              <a:t>উদ্দেশ্যে</a:t>
            </a:r>
            <a:r>
              <a:rPr lang="en-US" sz="2800" b="1" dirty="0"/>
              <a:t> </a:t>
            </a:r>
            <a:r>
              <a:rPr lang="en-US" sz="2800" b="1" dirty="0" err="1"/>
              <a:t>সংগৃহীত</a:t>
            </a:r>
            <a:r>
              <a:rPr lang="en-US" sz="2800" b="1" dirty="0"/>
              <a:t>  </a:t>
            </a:r>
            <a:r>
              <a:rPr lang="en-US" sz="2800" b="1" dirty="0" err="1"/>
              <a:t>পরস্পর</a:t>
            </a:r>
            <a:r>
              <a:rPr lang="en-US" sz="2800" b="1" dirty="0"/>
              <a:t> </a:t>
            </a:r>
            <a:r>
              <a:rPr lang="en-US" sz="2800" b="1" dirty="0" err="1"/>
              <a:t>সম্পর্কযুক্ত</a:t>
            </a:r>
            <a:r>
              <a:rPr lang="en-US" sz="2800" b="1" dirty="0"/>
              <a:t>   </a:t>
            </a:r>
            <a:r>
              <a:rPr lang="en-US" sz="2800" b="1" dirty="0" err="1"/>
              <a:t>তথ্যাবলীর</a:t>
            </a:r>
            <a:r>
              <a:rPr lang="en-US" sz="2800" b="1" dirty="0"/>
              <a:t> </a:t>
            </a:r>
            <a:r>
              <a:rPr lang="en-US" sz="2800" b="1" dirty="0" err="1"/>
              <a:t>সংখ্যাভিত্তিক</a:t>
            </a:r>
            <a:r>
              <a:rPr lang="en-US" sz="2800" b="1" dirty="0"/>
              <a:t> </a:t>
            </a:r>
            <a:r>
              <a:rPr lang="en-US" sz="2800" b="1" dirty="0" err="1"/>
              <a:t>বর্ণনা</a:t>
            </a:r>
            <a:r>
              <a:rPr lang="en-US" sz="2800" b="1" dirty="0"/>
              <a:t>।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" name="Picture 7">
            <a:extLst>
              <a:ext uri="{FF2B5EF4-FFF2-40B4-BE49-F238E27FC236}">
                <a16:creationId xmlns="" xmlns:a16="http://schemas.microsoft.com/office/drawing/2014/main" id="{C6E22A35-E603-EF41-87F6-AE8B7055C5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50218"/>
            <a:ext cx="7467600" cy="2215502"/>
          </a:xfrm>
          <a:prstGeom prst="rect">
            <a:avLst/>
          </a:prstGeom>
        </p:spPr>
      </p:pic>
      <p:pic>
        <p:nvPicPr>
          <p:cNvPr id="20" name="Picture 2" descr="G:\all 28.07.2021\Animation or gif pic\ww\image.gif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162800" y="762000"/>
            <a:ext cx="1437375" cy="53339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গত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2000" b="1" dirty="0" smtClean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69675" y="1676400"/>
            <a:ext cx="5276261" cy="437926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পরিসংখ্যানের</a:t>
            </a:r>
            <a:r>
              <a:rPr lang="en-US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endParaRPr lang="en-US" sz="2800" b="1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as-IN" sz="2800" dirty="0" smtClean="0"/>
              <a:t>সংখ্যাগত </a:t>
            </a:r>
            <a:r>
              <a:rPr lang="as-IN" sz="2800" dirty="0"/>
              <a:t>তথ্যের </a:t>
            </a:r>
            <a:r>
              <a:rPr lang="as-IN" sz="2800" dirty="0" smtClean="0"/>
              <a:t>ব্যবহার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 smtClean="0"/>
              <a:t>বাস্তব </a:t>
            </a:r>
            <a:r>
              <a:rPr lang="as-IN" sz="2800" dirty="0"/>
              <a:t>পরিস্থিতি </a:t>
            </a:r>
            <a:r>
              <a:rPr lang="as-IN" sz="2800" dirty="0" smtClean="0"/>
              <a:t>বিশ্লেষণ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/>
              <a:t>তুলনা এবং প্রবণতা </a:t>
            </a:r>
            <a:r>
              <a:rPr lang="as-IN" sz="2800" dirty="0" smtClean="0"/>
              <a:t>নির্ধারণ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en-US" sz="2800" dirty="0" err="1" smtClean="0"/>
              <a:t>উপাত্তের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উপস্থাপনা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en-US" sz="2800" dirty="0" err="1"/>
              <a:t>বিশ্লেষণমূলক</a:t>
            </a:r>
            <a:r>
              <a:rPr lang="en-US" sz="2800" dirty="0"/>
              <a:t> </a:t>
            </a:r>
            <a:r>
              <a:rPr lang="en-US" sz="2800" dirty="0" err="1" smtClean="0"/>
              <a:t>পদ্ধতি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/>
              <a:t>বৃহৎ তথ্যসমূহের </a:t>
            </a:r>
            <a:r>
              <a:rPr lang="as-IN" sz="2800" dirty="0" smtClean="0"/>
              <a:t>উপর</a:t>
            </a:r>
            <a:r>
              <a:rPr lang="en-US" sz="2800" dirty="0" smtClean="0"/>
              <a:t> </a:t>
            </a:r>
            <a:r>
              <a:rPr lang="as-IN" sz="2800" dirty="0" smtClean="0"/>
              <a:t>ভিত্তি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/>
              <a:t>সার্বজনীন </a:t>
            </a:r>
            <a:r>
              <a:rPr lang="as-IN" sz="2800" dirty="0" smtClean="0"/>
              <a:t>প্রযোজ্যতা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/>
              <a:t>সিদ্ধান্ত গ্রহণের </a:t>
            </a:r>
            <a:r>
              <a:rPr lang="as-IN" sz="2800" dirty="0" smtClean="0"/>
              <a:t>মাধ্যম</a:t>
            </a:r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540042"/>
            <a:ext cx="3335948" cy="2422358"/>
          </a:xfrm>
          <a:prstGeom prst="rect">
            <a:avLst/>
          </a:prstGeom>
        </p:spPr>
      </p:pic>
      <p:pic>
        <p:nvPicPr>
          <p:cNvPr id="19" name="Picture 7">
            <a:extLst>
              <a:ext uri="{FF2B5EF4-FFF2-40B4-BE49-F238E27FC236}">
                <a16:creationId xmlns="" xmlns:a16="http://schemas.microsoft.com/office/drawing/2014/main" id="{54BDFCD9-9E7A-EB42-BA2B-AD0BA06A1C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26" y="4019791"/>
            <a:ext cx="3359722" cy="1923809"/>
          </a:xfrm>
          <a:prstGeom prst="rect">
            <a:avLst/>
          </a:prstGeom>
        </p:spPr>
      </p:pic>
      <p:pic>
        <p:nvPicPr>
          <p:cNvPr id="20" name="Picture 2" descr="G:\all 28.07.2021\Animation or gif pic\ww\image.gif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162800" y="762000"/>
            <a:ext cx="1437375" cy="533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631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399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b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ফিরে দেখা (গত ক্লাসের পাঠ)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5105400" cy="46682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800" b="1" dirty="0" smtClean="0">
              <a:solidFill>
                <a:srgbClr val="FF0000"/>
              </a:solidFill>
            </a:endParaRPr>
          </a:p>
          <a:p>
            <a:pPr algn="just"/>
            <a:r>
              <a:rPr lang="en-US" sz="2800" b="1" dirty="0" err="1" smtClean="0">
                <a:solidFill>
                  <a:srgbClr val="FF0000"/>
                </a:solidFill>
              </a:rPr>
              <a:t>মনোবিজ্ঞানে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পরিসংখ্যানের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প্রয়োজনীয়তা</a:t>
            </a:r>
            <a:endParaRPr lang="en-US" sz="2800" b="1" dirty="0">
              <a:solidFill>
                <a:srgbClr val="FF0000"/>
              </a:solidFill>
            </a:endParaRPr>
          </a:p>
          <a:p>
            <a:pPr algn="just"/>
            <a:r>
              <a:rPr lang="as-IN" sz="2800" b="1" dirty="0" smtClean="0"/>
              <a:t>গবেষণালব্ধ </a:t>
            </a:r>
            <a:r>
              <a:rPr lang="as-IN" sz="2800" b="1" dirty="0"/>
              <a:t>তথ্য বিশ্লেষণে সহায়তা </a:t>
            </a:r>
            <a:r>
              <a:rPr lang="as-IN" sz="2800" b="1" dirty="0" smtClean="0"/>
              <a:t>করে</a:t>
            </a:r>
            <a:r>
              <a:rPr lang="en-US" sz="2800" b="1" dirty="0"/>
              <a:t> </a:t>
            </a:r>
            <a:r>
              <a:rPr lang="en-US" sz="2800" b="1" dirty="0" smtClean="0"/>
              <a:t>_</a:t>
            </a:r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4004" y="3406283"/>
            <a:ext cx="500273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প্রশ্নপত্র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স্কেল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প্রণয়ন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Vrind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নমুনা বিশ্লেষণ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: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গড়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মধ্যক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প্রচুর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ক,</a:t>
            </a:r>
            <a:r>
              <a:rPr kumimoji="0" lang="en-US" alt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 </a:t>
            </a:r>
            <a:r>
              <a:rPr kumimoji="0" lang="en-US" alt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সহসম্পর্ক</a:t>
            </a:r>
            <a:r>
              <a:rPr kumimoji="0" lang="en-US" alt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 </a:t>
            </a:r>
            <a:r>
              <a:rPr kumimoji="0" lang="en-US" alt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নির্ণয়</a:t>
            </a:r>
            <a:r>
              <a:rPr kumimoji="0" lang="en-US" alt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।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="" xmlns:a16="http://schemas.microsoft.com/office/drawing/2014/main" id="{5ACC2BE4-79D1-6F4E-B9F1-24E15B8F313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50" y="1517136"/>
            <a:ext cx="3134849" cy="2442533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="" xmlns:a16="http://schemas.microsoft.com/office/drawing/2014/main" id="{54BDFCD9-9E7A-EB42-BA2B-AD0BA06A1C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50" y="4054225"/>
            <a:ext cx="3058650" cy="1975768"/>
          </a:xfrm>
          <a:prstGeom prst="rect">
            <a:avLst/>
          </a:prstGeom>
        </p:spPr>
      </p:pic>
      <p:pic>
        <p:nvPicPr>
          <p:cNvPr id="21" name="Picture 2" descr="G:\all 28.07.2021\Animation or gif pic\ww\image.gif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162800" y="762001"/>
            <a:ext cx="1437375" cy="533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78941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1209</TotalTime>
  <Words>1996</Words>
  <Application>Microsoft Office PowerPoint</Application>
  <PresentationFormat>On-screen Show (4:3)</PresentationFormat>
  <Paragraphs>183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Calibri</vt:lpstr>
      <vt:lpstr>Constantia</vt:lpstr>
      <vt:lpstr>NikoshBAN</vt:lpstr>
      <vt:lpstr>SutonnyMJ</vt:lpstr>
      <vt:lpstr>Vrinda</vt:lpstr>
      <vt:lpstr>Wingdings</vt:lpstr>
      <vt:lpstr>Wingdings 2</vt:lpstr>
      <vt:lpstr>Flow</vt:lpstr>
      <vt:lpstr>PowerPoint Presentation</vt:lpstr>
      <vt:lpstr>PowerPoint Presentation</vt:lpstr>
      <vt:lpstr>PowerPoint Presentation</vt:lpstr>
      <vt:lpstr>ক্লাসে উপস্থিত সকল শিক্ষার্থীকে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উপাত্তের প্রকারভেদ বিন্যাসের ভিত্তিতে উপাত্ত দুই প্রকার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পরবর্তী ক্লাসের পাঠ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HP</cp:lastModifiedBy>
  <cp:revision>130</cp:revision>
  <dcterms:created xsi:type="dcterms:W3CDTF">2006-08-16T00:00:00Z</dcterms:created>
  <dcterms:modified xsi:type="dcterms:W3CDTF">2025-05-21T18:48:46Z</dcterms:modified>
</cp:coreProperties>
</file>